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5" r:id="rId2"/>
    <p:sldId id="367" r:id="rId3"/>
    <p:sldId id="479" r:id="rId4"/>
    <p:sldId id="366" r:id="rId5"/>
    <p:sldId id="419" r:id="rId6"/>
    <p:sldId id="486" r:id="rId7"/>
    <p:sldId id="487" r:id="rId8"/>
    <p:sldId id="480" r:id="rId9"/>
    <p:sldId id="481" r:id="rId10"/>
    <p:sldId id="482" r:id="rId11"/>
    <p:sldId id="446" r:id="rId12"/>
    <p:sldId id="483" r:id="rId13"/>
    <p:sldId id="484" r:id="rId14"/>
    <p:sldId id="4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FF33"/>
    <a:srgbClr val="FFFFCC"/>
    <a:srgbClr val="FFFF00"/>
    <a:srgbClr val="800000"/>
    <a:srgbClr val="FFCC00"/>
    <a:srgbClr val="C0C0C0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Eph3.15&amp;off=3&amp;ctx=rd+Jesus+Christ,+15%C2%A0~from+whom+the+whole+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95000"/>
                <a:lumOff val="5000"/>
              </a:schemeClr>
            </a:gs>
            <a:gs pos="25000">
              <a:schemeClr val="accent2">
                <a:lumMod val="5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8012" y="1752600"/>
            <a:ext cx="7124700" cy="142494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6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Why Pray?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838200"/>
            <a:ext cx="7049764" cy="45720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Jacob Wrestled With God, Genesis 32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790128A-C6DC-4B1F-8D79-732D5BF05459}"/>
              </a:ext>
            </a:extLst>
          </p:cNvPr>
          <p:cNvSpPr txBox="1">
            <a:spLocks/>
          </p:cNvSpPr>
          <p:nvPr/>
        </p:nvSpPr>
        <p:spPr bwMode="auto">
          <a:xfrm>
            <a:off x="1051810" y="1447800"/>
            <a:ext cx="7049764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Lessons From Jacob’s Wrestling With God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49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Encourages God’s people to</a:t>
            </a:r>
            <a:b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struggle with Him in prayer</a:t>
            </a: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Mt.15:22-28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not rude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stirs her to fervency – greater levels of faith 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could have ended her visit where it started </a:t>
            </a:r>
          </a:p>
          <a:p>
            <a:pPr lvl="2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PROLONGED HER VISIT</a:t>
            </a:r>
          </a:p>
          <a:p>
            <a:pPr lvl="2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as He did with Jacob</a:t>
            </a:r>
          </a:p>
        </p:txBody>
      </p:sp>
    </p:spTree>
    <p:extLst>
      <p:ext uri="{BB962C8B-B14F-4D97-AF65-F5344CB8AC3E}">
        <p14:creationId xmlns:p14="http://schemas.microsoft.com/office/powerpoint/2010/main" val="40370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Encourages God’s people to</a:t>
            </a:r>
            <a:b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struggle with Him in prayer</a:t>
            </a: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28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Mt.15:22-28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Lk.11:5-8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friend at midnight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(10):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…ask, seek, knock…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has no midnight . . .  Ps.121:3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Prayer, 1-4</a:t>
            </a:r>
          </a:p>
          <a:p>
            <a:pPr lvl="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Address, praise, petitions</a:t>
            </a:r>
          </a:p>
        </p:txBody>
      </p:sp>
    </p:spTree>
    <p:extLst>
      <p:ext uri="{BB962C8B-B14F-4D97-AF65-F5344CB8AC3E}">
        <p14:creationId xmlns:p14="http://schemas.microsoft.com/office/powerpoint/2010/main" val="345815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Encourages God’s people to</a:t>
            </a:r>
            <a:b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struggle with Him in prayer</a:t>
            </a: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28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Mt.15:22-28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28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Lk.11:5-8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midnight help call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Lk.18:1-8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explanation at beginning, not end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6-7: will God delay long?  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8a, no: speedily grants justice 	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[but He is longsuffering]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8b, issue is with us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6908F051-F36B-443C-84B0-765EC8CD91C0}"/>
              </a:ext>
            </a:extLst>
          </p:cNvPr>
          <p:cNvSpPr/>
          <p:nvPr/>
        </p:nvSpPr>
        <p:spPr>
          <a:xfrm>
            <a:off x="1189220" y="422560"/>
            <a:ext cx="6781800" cy="3505200"/>
          </a:xfrm>
          <a:prstGeom prst="wedgeRoundRectCallout">
            <a:avLst>
              <a:gd name="adj1" fmla="val -44649"/>
              <a:gd name="adj2" fmla="val 99019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/>
              <a:t>God’s delay often brings greatest blessings.   Jn.11 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Everyone suffers, struggles with problems.  </a:t>
            </a:r>
          </a:p>
          <a:p>
            <a:pPr algn="ctr"/>
            <a:r>
              <a:rPr lang="en-US" sz="3200" dirty="0"/>
              <a:t>The way to prevail over trials is to prevail with God.</a:t>
            </a:r>
          </a:p>
        </p:txBody>
      </p:sp>
    </p:spTree>
    <p:extLst>
      <p:ext uri="{BB962C8B-B14F-4D97-AF65-F5344CB8AC3E}">
        <p14:creationId xmlns:p14="http://schemas.microsoft.com/office/powerpoint/2010/main" val="205354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will not neglect</a:t>
            </a:r>
            <a:b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fervent prayer if like . . .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Hezekiah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face death.   Ph.1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have a sick child. 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Tarsus we realize enormity of our sin, Ac.9.  1 Co.15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finally ‘get it’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Ep.6:12-20  [Gn.32:25-26]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Lk.6:12</a:t>
            </a:r>
          </a:p>
          <a:p>
            <a:pPr lvl="2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Is.65:24  .  .  .  Lk.15:18-20</a:t>
            </a:r>
          </a:p>
        </p:txBody>
      </p:sp>
    </p:spTree>
    <p:extLst>
      <p:ext uri="{BB962C8B-B14F-4D97-AF65-F5344CB8AC3E}">
        <p14:creationId xmlns:p14="http://schemas.microsoft.com/office/powerpoint/2010/main" val="162829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D8261D-06FD-4593-9BE8-612EA99F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90" y="228600"/>
            <a:ext cx="8229600" cy="13255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Prayer Questions –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pray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401638" indent="-401638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God already knows what will happen?</a:t>
            </a:r>
          </a:p>
          <a:p>
            <a:pPr marL="404813" indent="-4048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God’s will to be done?</a:t>
            </a:r>
          </a:p>
          <a:p>
            <a:pPr marL="401638" indent="-401638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God already knows what we want?</a:t>
            </a:r>
          </a:p>
          <a:p>
            <a:pPr marL="0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900"/>
              </a:spcAft>
              <a:buNone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590" y="152400"/>
            <a:ext cx="8686800" cy="6353331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Isa.62:6-7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Watchmen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look for good news (52:7-8)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Who make mention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Give Him no rest 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(7). 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‘Wear Him out’ with prayers…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4CC79D-C765-48DB-8114-4067592A3608}"/>
              </a:ext>
            </a:extLst>
          </p:cNvPr>
          <p:cNvSpPr/>
          <p:nvPr/>
        </p:nvSpPr>
        <p:spPr>
          <a:xfrm>
            <a:off x="410980" y="838200"/>
            <a:ext cx="8352020" cy="2895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rgbClr val="FF0000"/>
                </a:solidFill>
              </a:rPr>
              <a:t>6</a:t>
            </a:r>
            <a:r>
              <a:rPr lang="en-US" sz="3200" dirty="0">
                <a:solidFill>
                  <a:srgbClr val="FFFFCC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“</a:t>
            </a:r>
            <a:r>
              <a:rPr lang="en-US" sz="3200" dirty="0"/>
              <a:t>I have set </a:t>
            </a:r>
            <a:r>
              <a:rPr lang="en-US" sz="3200" u="sng" dirty="0">
                <a:solidFill>
                  <a:srgbClr val="FFFF00"/>
                </a:solidFill>
              </a:rPr>
              <a:t>watchmen</a:t>
            </a:r>
            <a:r>
              <a:rPr lang="en-US" sz="3200" dirty="0"/>
              <a:t> on your walls, O Jerusalem; They shall never hold their peace day or night.   </a:t>
            </a:r>
            <a:r>
              <a:rPr lang="en-US" sz="3200" u="sng" dirty="0">
                <a:solidFill>
                  <a:srgbClr val="CCFFFF"/>
                </a:solidFill>
              </a:rPr>
              <a:t>You who make mention of the </a:t>
            </a:r>
            <a:r>
              <a:rPr lang="en-US" sz="3200" u="sng" cap="small" dirty="0">
                <a:solidFill>
                  <a:srgbClr val="CCFFFF"/>
                </a:solidFill>
              </a:rPr>
              <a:t>Lord</a:t>
            </a:r>
            <a:r>
              <a:rPr lang="en-US" sz="3200" dirty="0"/>
              <a:t>, do not keep silent,</a:t>
            </a:r>
            <a:r>
              <a:rPr lang="en-US" sz="3200" b="1" dirty="0"/>
              <a:t>   </a:t>
            </a:r>
            <a:r>
              <a:rPr lang="en-US" sz="3200" b="1" baseline="30000" dirty="0">
                <a:solidFill>
                  <a:srgbClr val="FF0000"/>
                </a:solidFill>
              </a:rPr>
              <a:t>7</a:t>
            </a:r>
            <a:r>
              <a:rPr lang="en-US" sz="3200" b="1" baseline="30000" dirty="0"/>
              <a:t> </a:t>
            </a:r>
            <a:r>
              <a:rPr lang="en-US" sz="3200" dirty="0"/>
              <a:t>And </a:t>
            </a:r>
            <a:r>
              <a:rPr lang="en-US" sz="3200" u="sng" dirty="0">
                <a:solidFill>
                  <a:srgbClr val="99FF33"/>
                </a:solidFill>
              </a:rPr>
              <a:t>give Him no rest</a:t>
            </a:r>
            <a:r>
              <a:rPr lang="en-US" sz="3200" dirty="0"/>
              <a:t> till He establishes And till He makes Jerusalem a praise in the earth.” </a:t>
            </a:r>
            <a:endParaRPr lang="en-US" sz="32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73015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838200"/>
            <a:ext cx="7049764" cy="121920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Jacob Wrestled With God, Genesis 32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57150" indent="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Jacob</a:t>
            </a:r>
          </a:p>
          <a:p>
            <a:pPr marL="5715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Left home under threat,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27:…36-45</a:t>
            </a:r>
          </a:p>
          <a:p>
            <a:pPr marL="404813" indent="-347663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Leaves one danger, meets another,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Gn.32:1-6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Fear, 7</a:t>
            </a:r>
          </a:p>
          <a:p>
            <a:pPr marL="914400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Tricks, 8-21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Wrestling match,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Gn.32:24-32</a:t>
            </a:r>
          </a:p>
          <a:p>
            <a:pPr marL="57150" indent="0">
              <a:spcAft>
                <a:spcPts val="900"/>
              </a:spcAft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57150" indent="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Wrestling match, Gn.32:24-32</a:t>
            </a:r>
          </a:p>
          <a:p>
            <a:pPr marL="5715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24: ‘Man’ . . . Wrestled</a:t>
            </a:r>
          </a:p>
          <a:p>
            <a:pPr marL="5715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25: touched socket; disabled</a:t>
            </a:r>
          </a:p>
          <a:p>
            <a:pPr marL="5715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26: Jacob needs God</a:t>
            </a:r>
          </a:p>
          <a:p>
            <a:pPr marL="5715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27-28: “Jacob” (25:26)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“Israel” – strives with God…</a:t>
            </a:r>
          </a:p>
          <a:p>
            <a:pPr marL="914400" lvl="1" indent="-45720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 no longer wins by wits…</a:t>
            </a:r>
          </a:p>
          <a:p>
            <a:pPr marL="1314450" lvl="2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Struggled with God and men</a:t>
            </a:r>
          </a:p>
          <a:p>
            <a:pPr marL="1314450" lvl="2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Hosea 12:4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6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304800"/>
            <a:ext cx="8367010" cy="6172200"/>
          </a:xfrm>
        </p:spPr>
        <p:txBody>
          <a:bodyPr/>
          <a:lstStyle/>
          <a:p>
            <a:pPr marL="57150" indent="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Wrestling match, Gn.32:24-32</a:t>
            </a:r>
          </a:p>
          <a:p>
            <a:pPr marL="5715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29: Jacob: ‘what is Your name?’</a:t>
            </a:r>
          </a:p>
          <a:p>
            <a:pPr marL="5715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30-31: Pen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/ Pen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</a:p>
          <a:p>
            <a:pPr marL="5715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31-32: limped: wrestling was real	</a:t>
            </a:r>
          </a:p>
          <a:p>
            <a:pPr marL="57150" indent="0" defTabSz="630238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God can walk with Adam . . . </a:t>
            </a:r>
          </a:p>
          <a:p>
            <a:pPr marL="57150" indent="0" defTabSz="630238">
              <a:spcAft>
                <a:spcPts val="300"/>
              </a:spcAft>
              <a:buNone/>
            </a:pPr>
            <a:r>
              <a:rPr 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Receive hospitality of Abraham . . .</a:t>
            </a:r>
          </a:p>
          <a:p>
            <a:pPr marL="57150" indent="0" defTabSz="630238">
              <a:spcAft>
                <a:spcPts val="300"/>
              </a:spcAft>
              <a:buNone/>
            </a:pPr>
            <a:r>
              <a:rPr 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Appear as a flame (Jg.13) . . .</a:t>
            </a:r>
          </a:p>
          <a:p>
            <a:pPr marL="57150" indent="0" defTabSz="630238">
              <a:spcAft>
                <a:spcPts val="300"/>
              </a:spcAft>
              <a:buNone/>
            </a:pPr>
            <a:r>
              <a:rPr 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Teach Jacob with ladder (Gn.28) . . .</a:t>
            </a:r>
          </a:p>
          <a:p>
            <a:pPr marL="57150" indent="0" defTabSz="630238">
              <a:spcAft>
                <a:spcPts val="300"/>
              </a:spcAft>
              <a:buNone/>
            </a:pPr>
            <a:r>
              <a:rPr lang="en-US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u="sng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He can wrestle with Jacob</a:t>
            </a:r>
          </a:p>
          <a:p>
            <a:pPr marL="5715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3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5715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Wrestling match, Gn.32:24-32</a:t>
            </a:r>
          </a:p>
          <a:p>
            <a:pPr marL="5715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winner is Jacob</a:t>
            </a:r>
          </a:p>
          <a:p>
            <a:pPr marL="5715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Wrestles with God–Man; is defeated.</a:t>
            </a:r>
          </a:p>
          <a:p>
            <a:pPr marL="5715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Pleads / prays / prevails with God.</a:t>
            </a:r>
          </a:p>
          <a:p>
            <a:pPr marL="5715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Receives new name.</a:t>
            </a:r>
          </a:p>
          <a:p>
            <a:pPr marL="914400" lvl="1" indent="-45720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Worried about Esau</a:t>
            </a:r>
          </a:p>
          <a:p>
            <a:pPr marL="914400" lvl="1" indent="-45720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Casts his cares on God (1 Pt.5:7)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lets Jacob prevail over Him, thus over Esau</a:t>
            </a:r>
          </a:p>
          <a:p>
            <a:pPr marL="5715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0">
              <a:spcAft>
                <a:spcPts val="900"/>
              </a:spcAft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AE5DD3DB-C318-43D2-BDEA-2735F2FE1309}"/>
              </a:ext>
            </a:extLst>
          </p:cNvPr>
          <p:cNvSpPr/>
          <p:nvPr/>
        </p:nvSpPr>
        <p:spPr>
          <a:xfrm>
            <a:off x="548390" y="381000"/>
            <a:ext cx="8062210" cy="2743200"/>
          </a:xfrm>
          <a:prstGeom prst="wedgeRoundRectCallout">
            <a:avLst>
              <a:gd name="adj1" fmla="val 27842"/>
              <a:gd name="adj2" fmla="val 115527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prayer ‘overcomes’ God,</a:t>
            </a:r>
            <a:b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it’s because He allows it.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Jacob will conquer by power of God.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own power is gone (hip).</a:t>
            </a:r>
          </a:p>
        </p:txBody>
      </p:sp>
    </p:spTree>
    <p:extLst>
      <p:ext uri="{BB962C8B-B14F-4D97-AF65-F5344CB8AC3E}">
        <p14:creationId xmlns:p14="http://schemas.microsoft.com/office/powerpoint/2010/main" val="169240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5715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Wrestling match, Gn.32:24-32</a:t>
            </a:r>
          </a:p>
          <a:p>
            <a:pPr marL="5715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winner is Jacob</a:t>
            </a:r>
          </a:p>
          <a:p>
            <a:pPr marL="344488" indent="-28733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Esau with 400 is no match for God.</a:t>
            </a:r>
          </a:p>
          <a:p>
            <a:pPr marL="344488" indent="-28733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 that prevails is spiritual (27f).</a:t>
            </a:r>
          </a:p>
          <a:p>
            <a:pPr marL="854075" lvl="1" indent="-396875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4075" lvl="1" indent="-396875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4075" lvl="1" indent="-396875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4075" lvl="1" indent="-396875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4075" lvl="1" indent="-396875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0">
              <a:spcAft>
                <a:spcPts val="900"/>
              </a:spcAft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A6632D-D9AD-48A8-9E6F-D475925E8365}"/>
              </a:ext>
            </a:extLst>
          </p:cNvPr>
          <p:cNvSpPr/>
          <p:nvPr/>
        </p:nvSpPr>
        <p:spPr>
          <a:xfrm>
            <a:off x="853190" y="2895600"/>
            <a:ext cx="74676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Faith pleads </a:t>
            </a:r>
            <a:r>
              <a:rPr lang="en-US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God’s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promises, 25:23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693277-90C9-4A46-BE1F-EF78FB06508B}"/>
              </a:ext>
            </a:extLst>
          </p:cNvPr>
          <p:cNvSpPr/>
          <p:nvPr/>
        </p:nvSpPr>
        <p:spPr>
          <a:xfrm>
            <a:off x="853190" y="3962400"/>
            <a:ext cx="74676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Jacob will enter promised land.  Ro.8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60440E-4CF2-429A-B723-D9622761C3BC}"/>
              </a:ext>
            </a:extLst>
          </p:cNvPr>
          <p:cNvSpPr/>
          <p:nvPr/>
        </p:nvSpPr>
        <p:spPr>
          <a:xfrm>
            <a:off x="853190" y="5029200"/>
            <a:ext cx="74676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Why change name if Esau kills him?</a:t>
            </a:r>
          </a:p>
        </p:txBody>
      </p:sp>
    </p:spTree>
    <p:extLst>
      <p:ext uri="{BB962C8B-B14F-4D97-AF65-F5344CB8AC3E}">
        <p14:creationId xmlns:p14="http://schemas.microsoft.com/office/powerpoint/2010/main" val="209848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4391</TotalTime>
  <Words>434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Verdana</vt:lpstr>
      <vt:lpstr>Wingdings</vt:lpstr>
      <vt:lpstr>Default Design</vt:lpstr>
      <vt:lpstr>PowerPoint Presentation</vt:lpstr>
      <vt:lpstr>Prayer Questions – Why pray . . .</vt:lpstr>
      <vt:lpstr>PowerPoint Presentation</vt:lpstr>
      <vt:lpstr>I. Jacob Wrestled With God, Genesis 32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Jacob Wrestled With God, Genesis 32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514</cp:revision>
  <dcterms:created xsi:type="dcterms:W3CDTF">2004-01-08T21:08:14Z</dcterms:created>
  <dcterms:modified xsi:type="dcterms:W3CDTF">2018-03-03T17:11:16Z</dcterms:modified>
</cp:coreProperties>
</file>