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4"/>
  </p:notesMasterIdLst>
  <p:sldIdLst>
    <p:sldId id="366" r:id="rId3"/>
    <p:sldId id="465" r:id="rId4"/>
    <p:sldId id="305" r:id="rId5"/>
    <p:sldId id="478" r:id="rId6"/>
    <p:sldId id="480" r:id="rId7"/>
    <p:sldId id="481" r:id="rId8"/>
    <p:sldId id="482" r:id="rId9"/>
    <p:sldId id="483" r:id="rId10"/>
    <p:sldId id="469" r:id="rId11"/>
    <p:sldId id="484" r:id="rId12"/>
    <p:sldId id="485" r:id="rId13"/>
    <p:sldId id="486" r:id="rId14"/>
    <p:sldId id="487" r:id="rId15"/>
    <p:sldId id="488" r:id="rId16"/>
    <p:sldId id="489" r:id="rId17"/>
    <p:sldId id="494" r:id="rId18"/>
    <p:sldId id="490" r:id="rId19"/>
    <p:sldId id="491" r:id="rId20"/>
    <p:sldId id="492" r:id="rId21"/>
    <p:sldId id="493" r:id="rId22"/>
    <p:sldId id="471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FF"/>
    <a:srgbClr val="FFCC00"/>
    <a:srgbClr val="99FF33"/>
    <a:srgbClr val="B2B2B2"/>
    <a:srgbClr val="FF00FF"/>
    <a:srgbClr val="C0C0C0"/>
    <a:srgbClr val="EAEAEA"/>
    <a:srgbClr val="F8F8F8"/>
    <a:srgbClr val="DDDDD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127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0F358-7D01-4D68-BB99-394C091459F0}" type="datetimeFigureOut">
              <a:rPr lang="en-US" smtClean="0"/>
              <a:pPr/>
              <a:t>3/4/2018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5D134-76E8-4430-B990-5385720D3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9539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33430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4025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625706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6440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99251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83469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21841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85816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93743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9461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4506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826006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2419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6697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1511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41877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72489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52998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40897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58694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3527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63405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5818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B8515A22-972B-4A70-A3B6-C8010A6DEDD5}"/>
              </a:ext>
            </a:extLst>
          </p:cNvPr>
          <p:cNvSpPr/>
          <p:nvPr/>
        </p:nvSpPr>
        <p:spPr>
          <a:xfrm>
            <a:off x="1755060" y="838200"/>
            <a:ext cx="5638800" cy="1447800"/>
          </a:xfrm>
          <a:prstGeom prst="roundRect">
            <a:avLst/>
          </a:prstGeom>
          <a:solidFill>
            <a:schemeClr val="tx1"/>
          </a:solidFill>
          <a:ln w="190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Miracle or Misapplication?</a:t>
            </a:r>
          </a:p>
        </p:txBody>
      </p:sp>
    </p:spTree>
    <p:extLst>
      <p:ext uri="{BB962C8B-B14F-4D97-AF65-F5344CB8AC3E}">
        <p14:creationId xmlns:p14="http://schemas.microsoft.com/office/powerpoint/2010/main" xmlns="" val="109486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A7C6A7-391F-4984-BF7F-C9A0E1DFB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sz="4000" dirty="0">
                <a:solidFill>
                  <a:schemeClr val="bg1"/>
                </a:solidFill>
              </a:rPr>
              <a:t>Virgin birth </a:t>
            </a:r>
            <a:r>
              <a:rPr lang="en-US" sz="2400" dirty="0">
                <a:solidFill>
                  <a:schemeClr val="bg1"/>
                </a:solidFill>
              </a:rPr>
              <a:t>(2/4)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0768E2D-CA27-40D1-889B-3DF13209C9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1816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“Mary was found to be with child of the Holy Spirit” </a:t>
            </a: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en-US" sz="2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ib</a:t>
            </a: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).   </a:t>
            </a:r>
          </a:p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</a:t>
            </a: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Jewish idea:  Holy Spirit was the person who brought God’s truth to men…” </a:t>
            </a:r>
          </a:p>
          <a:p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“Jesus is the one person who can tell us what God is like…  He opened men’s eyes to the truth” </a:t>
            </a: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(ib., 20f.). </a:t>
            </a:r>
          </a:p>
          <a:p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1571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A7C6A7-391F-4984-BF7F-C9A0E1DFB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sz="4000" dirty="0">
                <a:solidFill>
                  <a:schemeClr val="bg1"/>
                </a:solidFill>
              </a:rPr>
              <a:t>Virgin birth </a:t>
            </a:r>
            <a:r>
              <a:rPr lang="en-US" sz="2400" dirty="0">
                <a:solidFill>
                  <a:schemeClr val="bg1"/>
                </a:solidFill>
              </a:rPr>
              <a:t>(3/4)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0768E2D-CA27-40D1-889B-3DF13209C9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181600"/>
          </a:xfrm>
        </p:spPr>
        <p:txBody>
          <a:bodyPr/>
          <a:lstStyle/>
          <a:p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“Matthew 1 traces genealogy of Jesus through Joseph, which is strange if Joseph was not his real father”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(Lk.1, p.12).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600"/>
              </a:spcBef>
              <a:buNone/>
            </a:pP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facts –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Mt.1:18-25 (= Lk.1-2).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Joseph </a:t>
            </a:r>
            <a:r>
              <a:rPr lang="en-US" b="1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His father, Matthew, Luke, Isaiah, Mary, Joseph </a:t>
            </a:r>
            <a:r>
              <a:rPr lang="en-US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lied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 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Mary: unwed mother . . .</a:t>
            </a:r>
          </a:p>
          <a:p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594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A7C6A7-391F-4984-BF7F-C9A0E1DFB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sz="4000" dirty="0">
                <a:solidFill>
                  <a:schemeClr val="bg1"/>
                </a:solidFill>
              </a:rPr>
              <a:t>Virgin birth </a:t>
            </a:r>
            <a:r>
              <a:rPr lang="en-US" sz="2400" dirty="0">
                <a:solidFill>
                  <a:schemeClr val="bg1"/>
                </a:solidFill>
              </a:rPr>
              <a:t>(4/4)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0768E2D-CA27-40D1-889B-3DF13209C9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181600"/>
          </a:xfrm>
        </p:spPr>
        <p:txBody>
          <a:bodyPr/>
          <a:lstStyle/>
          <a:p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“Matthew 1 traces genealogy of Jesus through Joseph, which is strange if Joseph was not his real father”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(Lk.1, p.12).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600"/>
              </a:spcBef>
              <a:buNone/>
            </a:pP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facts –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Mt.1:…16 breaks from rest of list…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“Mary, </a:t>
            </a:r>
            <a:r>
              <a:rPr lang="en-US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whom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… [</a:t>
            </a:r>
            <a:r>
              <a:rPr lang="en-US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feminine gender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] Jesus </a:t>
            </a:r>
            <a:r>
              <a:rPr lang="en-US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was born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.”  </a:t>
            </a:r>
          </a:p>
          <a:p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Verse 18 explains (20).</a:t>
            </a:r>
          </a:p>
          <a:p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6571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A7C6A7-391F-4984-BF7F-C9A0E1DFB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sz="4000" dirty="0">
                <a:solidFill>
                  <a:schemeClr val="bg1"/>
                </a:solidFill>
              </a:rPr>
              <a:t>Water to Wine (Jn.2) </a:t>
            </a:r>
            <a:r>
              <a:rPr lang="en-US" sz="2400" dirty="0">
                <a:solidFill>
                  <a:schemeClr val="bg1"/>
                </a:solidFill>
              </a:rPr>
              <a:t>(1/2)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0768E2D-CA27-40D1-889B-3DF13209C9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1816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Six = imperfection = Jewish law. 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Jesus came to turn imperfection of law into the perfection of grace; bring new quality in life (not water to wine).</a:t>
            </a:r>
          </a:p>
          <a:p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Greeks had similar stories.  Jesus came to do what you always dreamed your gods could do: make things you long for come true </a:t>
            </a: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(Jn.2, p.104).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945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A7C6A7-391F-4984-BF7F-C9A0E1DFB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sz="4000" dirty="0">
                <a:solidFill>
                  <a:schemeClr val="bg1"/>
                </a:solidFill>
              </a:rPr>
              <a:t>Water to Wine (Jn.2) </a:t>
            </a:r>
            <a:r>
              <a:rPr lang="en-US" sz="2400" dirty="0">
                <a:solidFill>
                  <a:schemeClr val="bg1"/>
                </a:solidFill>
              </a:rPr>
              <a:t>(2/2)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0768E2D-CA27-40D1-889B-3DF13209C9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2578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2:11, beginning of </a:t>
            </a:r>
            <a:r>
              <a:rPr lang="en-US" b="1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signs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[others to follow).</a:t>
            </a:r>
          </a:p>
          <a:p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John links them (from Jn.2-Jn.20).</a:t>
            </a:r>
          </a:p>
          <a:p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 stand or fall together.</a:t>
            </a:r>
          </a:p>
          <a:p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John 20:30–(2:11)</a:t>
            </a:r>
          </a:p>
          <a:p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C283785-D15A-4093-92C1-B3B8399E797C}"/>
              </a:ext>
            </a:extLst>
          </p:cNvPr>
          <p:cNvSpPr/>
          <p:nvPr/>
        </p:nvSpPr>
        <p:spPr>
          <a:xfrm>
            <a:off x="349044" y="3505200"/>
            <a:ext cx="4114800" cy="19812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>
              <a:spcAft>
                <a:spcPts val="800"/>
              </a:spcAft>
            </a:pPr>
            <a:r>
              <a:rPr lang="en-US" sz="3200" dirty="0"/>
              <a:t>3:2, unbiased support</a:t>
            </a:r>
          </a:p>
          <a:p>
            <a:pPr>
              <a:spcAft>
                <a:spcPts val="800"/>
              </a:spcAft>
            </a:pPr>
            <a:r>
              <a:rPr lang="en-US" sz="3200" dirty="0"/>
              <a:t>4:48, 54, necessary</a:t>
            </a:r>
          </a:p>
          <a:p>
            <a:r>
              <a:rPr lang="en-US" sz="3200" dirty="0"/>
              <a:t>6:2, 14, 26, witnesses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39E3DCD6-D0D6-4C50-8786-644D7CAF2FE5}"/>
              </a:ext>
            </a:extLst>
          </p:cNvPr>
          <p:cNvSpPr/>
          <p:nvPr/>
        </p:nvSpPr>
        <p:spPr>
          <a:xfrm>
            <a:off x="4709652" y="3505200"/>
            <a:ext cx="4114800" cy="19812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>
              <a:spcAft>
                <a:spcPts val="800"/>
              </a:spcAft>
            </a:pPr>
            <a:r>
              <a:rPr lang="en-US" sz="3200" dirty="0"/>
              <a:t>7:31, crowds… </a:t>
            </a:r>
          </a:p>
          <a:p>
            <a:pPr>
              <a:spcAft>
                <a:spcPts val="800"/>
              </a:spcAft>
            </a:pPr>
            <a:r>
              <a:rPr lang="en-US" sz="3200" dirty="0"/>
              <a:t>9:16, man who saw</a:t>
            </a:r>
          </a:p>
          <a:p>
            <a:r>
              <a:rPr lang="en-US" sz="3200" dirty="0"/>
              <a:t>11:47, dead – lives </a:t>
            </a:r>
          </a:p>
        </p:txBody>
      </p:sp>
    </p:spTree>
    <p:extLst>
      <p:ext uri="{BB962C8B-B14F-4D97-AF65-F5344CB8AC3E}">
        <p14:creationId xmlns:p14="http://schemas.microsoft.com/office/powerpoint/2010/main" xmlns="" val="1508464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B8515A22-972B-4A70-A3B6-C8010A6DEDD5}"/>
              </a:ext>
            </a:extLst>
          </p:cNvPr>
          <p:cNvSpPr/>
          <p:nvPr/>
        </p:nvSpPr>
        <p:spPr>
          <a:xfrm>
            <a:off x="1755060" y="838200"/>
            <a:ext cx="5638800" cy="457200"/>
          </a:xfrm>
          <a:prstGeom prst="roundRect">
            <a:avLst/>
          </a:prstGeom>
          <a:solidFill>
            <a:schemeClr val="tx1"/>
          </a:solidFill>
          <a:ln w="190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Miracle or Misapplication?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xmlns="" id="{EFF2C4AF-F974-498D-B374-7CBDD7B7CCE9}"/>
              </a:ext>
            </a:extLst>
          </p:cNvPr>
          <p:cNvSpPr/>
          <p:nvPr/>
        </p:nvSpPr>
        <p:spPr>
          <a:xfrm>
            <a:off x="1752600" y="2057400"/>
            <a:ext cx="5638800" cy="1371600"/>
          </a:xfrm>
          <a:prstGeom prst="roundRect">
            <a:avLst/>
          </a:prstGeom>
          <a:solidFill>
            <a:schemeClr val="tx1"/>
          </a:solidFill>
          <a:ln w="190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Modernism Scrutinized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xmlns="" id="{B2AF608E-8BED-4816-B4C2-C252EB519B97}"/>
              </a:ext>
            </a:extLst>
          </p:cNvPr>
          <p:cNvSpPr/>
          <p:nvPr/>
        </p:nvSpPr>
        <p:spPr>
          <a:xfrm>
            <a:off x="1752600" y="1447800"/>
            <a:ext cx="5638800" cy="457200"/>
          </a:xfrm>
          <a:prstGeom prst="roundRect">
            <a:avLst/>
          </a:prstGeom>
          <a:solidFill>
            <a:schemeClr val="tx1"/>
          </a:solidFill>
          <a:ln w="190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Modernistic ‘Scriptures’</a:t>
            </a:r>
          </a:p>
        </p:txBody>
      </p:sp>
    </p:spTree>
    <p:extLst>
      <p:ext uri="{BB962C8B-B14F-4D97-AF65-F5344CB8AC3E}">
        <p14:creationId xmlns:p14="http://schemas.microsoft.com/office/powerpoint/2010/main" xmlns="" val="202996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2844" y="304800"/>
            <a:ext cx="8610600" cy="6172200"/>
          </a:xfrm>
        </p:spPr>
        <p:txBody>
          <a:bodyPr/>
          <a:lstStyle/>
          <a:p>
            <a:pPr marL="0" indent="0" algn="ctr">
              <a:spcAft>
                <a:spcPts val="400"/>
              </a:spcAft>
              <a:buNone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6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5, 7: if only man: blasphemy.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Why not explain what He ‘really’ means?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6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9: God would not confirm signs of a blasphemer.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If Jesus </a:t>
            </a:r>
            <a:r>
              <a:rPr lang="en-US" altLang="en-US" sz="3200" b="1" u="sng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can</a:t>
            </a: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heal, His claims are </a:t>
            </a:r>
            <a:r>
              <a:rPr lang="en-US" altLang="en-US" sz="3200" b="1" u="sng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true</a:t>
            </a: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6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10: ‘that you may know’ – what??</a:t>
            </a:r>
          </a:p>
          <a:p>
            <a:pPr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6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11: I say to you…   12: proof of claims</a:t>
            </a:r>
          </a:p>
          <a:p>
            <a:pPr lvl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12: rose immediately.   Lk.5:26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090A6260-B79E-45DA-9604-81C234C82D0D}"/>
              </a:ext>
            </a:extLst>
          </p:cNvPr>
          <p:cNvSpPr/>
          <p:nvPr/>
        </p:nvSpPr>
        <p:spPr>
          <a:xfrm>
            <a:off x="3124200" y="304800"/>
            <a:ext cx="2895600" cy="6858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Mark 2:1-12</a:t>
            </a:r>
          </a:p>
        </p:txBody>
      </p:sp>
      <p:sp>
        <p:nvSpPr>
          <p:cNvPr id="3" name="Speech Bubble: Rectangle 2">
            <a:extLst>
              <a:ext uri="{FF2B5EF4-FFF2-40B4-BE49-F238E27FC236}">
                <a16:creationId xmlns:a16="http://schemas.microsoft.com/office/drawing/2014/main" xmlns="" id="{A84B4C74-F5C0-4F11-A754-4F0E0D9F1235}"/>
              </a:ext>
            </a:extLst>
          </p:cNvPr>
          <p:cNvSpPr/>
          <p:nvPr/>
        </p:nvSpPr>
        <p:spPr>
          <a:xfrm>
            <a:off x="381000" y="304800"/>
            <a:ext cx="5029200" cy="2590800"/>
          </a:xfrm>
          <a:prstGeom prst="wedgeRectCallout">
            <a:avLst>
              <a:gd name="adj1" fmla="val -3530"/>
              <a:gd name="adj2" fmla="val 151900"/>
            </a:avLst>
          </a:prstGeom>
          <a:solidFill>
            <a:schemeClr val="accent2">
              <a:lumMod val="5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“He ‘healed’ him, but it took five years.  We must understand the science of the healing process”</a:t>
            </a:r>
            <a:br>
              <a:rPr lang="en-US" sz="3200" dirty="0"/>
            </a:br>
            <a:r>
              <a:rPr lang="en-US" sz="3200" dirty="0"/>
              <a:t> </a:t>
            </a:r>
            <a:r>
              <a:rPr lang="en-US" sz="2400" dirty="0"/>
              <a:t>– Typical modernist response</a:t>
            </a:r>
            <a:endParaRPr lang="en-US" sz="3200" dirty="0"/>
          </a:p>
        </p:txBody>
      </p:sp>
      <p:sp>
        <p:nvSpPr>
          <p:cNvPr id="5" name="Speech Bubble: Rectangle 4">
            <a:extLst>
              <a:ext uri="{FF2B5EF4-FFF2-40B4-BE49-F238E27FC236}">
                <a16:creationId xmlns:a16="http://schemas.microsoft.com/office/drawing/2014/main" xmlns="" id="{1E733F6B-0BFC-4E78-AFB1-0FD067C4AEA6}"/>
              </a:ext>
            </a:extLst>
          </p:cNvPr>
          <p:cNvSpPr/>
          <p:nvPr/>
        </p:nvSpPr>
        <p:spPr>
          <a:xfrm>
            <a:off x="5410200" y="304800"/>
            <a:ext cx="3352800" cy="2590800"/>
          </a:xfrm>
          <a:prstGeom prst="wedgeRectCallout">
            <a:avLst>
              <a:gd name="adj1" fmla="val -77430"/>
              <a:gd name="adj2" fmla="val 19262"/>
            </a:avLst>
          </a:prstGeom>
          <a:solidFill>
            <a:schemeClr val="accent2">
              <a:lumMod val="5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dirty="0"/>
              <a:t>Evolutionist approach in Genesis 1-2.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084471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2844" y="304800"/>
            <a:ext cx="8610600" cy="6172200"/>
          </a:xfrm>
        </p:spPr>
        <p:txBody>
          <a:bodyPr/>
          <a:lstStyle/>
          <a:p>
            <a:pPr marL="0" indent="0" algn="ctr">
              <a:spcAft>
                <a:spcPts val="400"/>
              </a:spcAft>
              <a:buNone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4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“May look at it in three ways…</a:t>
            </a:r>
          </a:p>
          <a:p>
            <a:pPr marL="971550" lvl="1" indent="-514350">
              <a:spcBef>
                <a:spcPts val="1200"/>
              </a:spcBef>
              <a:spcAft>
                <a:spcPts val="0"/>
              </a:spcAft>
              <a:buAutoNum type="arabicPeriod"/>
            </a:pPr>
            <a:r>
              <a:rPr lang="en-US" altLang="en-US" sz="34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Miracle </a:t>
            </a:r>
          </a:p>
          <a:p>
            <a:pPr marL="971550" lvl="1" indent="-514350">
              <a:spcBef>
                <a:spcPts val="1200"/>
              </a:spcBef>
              <a:spcAft>
                <a:spcPts val="0"/>
              </a:spcAft>
              <a:buAutoNum type="arabicPeriod"/>
            </a:pPr>
            <a:r>
              <a:rPr lang="en-US" altLang="en-US" sz="34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Sacramental meal</a:t>
            </a:r>
          </a:p>
          <a:p>
            <a:pPr marL="971550" lvl="1" indent="-514350">
              <a:spcBef>
                <a:spcPts val="1200"/>
              </a:spcBef>
              <a:spcAft>
                <a:spcPts val="0"/>
              </a:spcAft>
              <a:buAutoNum type="arabicPeriod"/>
            </a:pPr>
            <a:r>
              <a:rPr lang="en-US" altLang="en-US" sz="34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Influenced people to share”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090A6260-B79E-45DA-9604-81C234C82D0D}"/>
              </a:ext>
            </a:extLst>
          </p:cNvPr>
          <p:cNvSpPr/>
          <p:nvPr/>
        </p:nvSpPr>
        <p:spPr>
          <a:xfrm>
            <a:off x="3124200" y="304800"/>
            <a:ext cx="2895600" cy="6858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John 6</a:t>
            </a:r>
          </a:p>
        </p:txBody>
      </p:sp>
    </p:spTree>
    <p:extLst>
      <p:ext uri="{BB962C8B-B14F-4D97-AF65-F5344CB8AC3E}">
        <p14:creationId xmlns:p14="http://schemas.microsoft.com/office/powerpoint/2010/main" xmlns="" val="1274687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2844" y="304800"/>
            <a:ext cx="8610600" cy="6172200"/>
          </a:xfrm>
        </p:spPr>
        <p:txBody>
          <a:bodyPr/>
          <a:lstStyle/>
          <a:p>
            <a:pPr marL="0" indent="0" algn="ctr">
              <a:spcAft>
                <a:spcPts val="400"/>
              </a:spcAft>
              <a:buNone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14: He did a </a:t>
            </a:r>
            <a:r>
              <a:rPr lang="en-US" altLang="en-US" sz="3400" b="1" u="sng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sign</a:t>
            </a:r>
            <a:r>
              <a:rPr lang="en-US" altLang="en-US" sz="3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– taught to share?</a:t>
            </a:r>
          </a:p>
          <a:p>
            <a:pPr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14: truly ‘the Prophet’ – Dt.18, like Moses</a:t>
            </a:r>
          </a:p>
          <a:p>
            <a:pPr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15: king – why?  Because He shares?</a:t>
            </a:r>
          </a:p>
          <a:p>
            <a:pPr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26: signs: ‘filled’ . . . ‘manna’ (31, 34) . . . ‘gives us…’</a:t>
            </a:r>
            <a:endParaRPr lang="en-US" altLang="en-US" sz="32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090A6260-B79E-45DA-9604-81C234C82D0D}"/>
              </a:ext>
            </a:extLst>
          </p:cNvPr>
          <p:cNvSpPr/>
          <p:nvPr/>
        </p:nvSpPr>
        <p:spPr>
          <a:xfrm>
            <a:off x="3124200" y="304800"/>
            <a:ext cx="2895600" cy="6858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John 6</a:t>
            </a:r>
          </a:p>
        </p:txBody>
      </p:sp>
    </p:spTree>
    <p:extLst>
      <p:ext uri="{BB962C8B-B14F-4D97-AF65-F5344CB8AC3E}">
        <p14:creationId xmlns:p14="http://schemas.microsoft.com/office/powerpoint/2010/main" xmlns="" val="2857035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2844" y="304800"/>
            <a:ext cx="8610600" cy="6172200"/>
          </a:xfrm>
        </p:spPr>
        <p:txBody>
          <a:bodyPr/>
          <a:lstStyle/>
          <a:p>
            <a:pPr marL="0" indent="0" algn="ctr">
              <a:spcAft>
                <a:spcPts val="400"/>
              </a:spcAft>
              <a:buNone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15: send to buy food (if they brought their own, why??)   </a:t>
            </a:r>
            <a:r>
              <a:rPr lang="en-US" altLang="en-US" sz="3400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15:32 – </a:t>
            </a:r>
            <a:r>
              <a:rPr lang="en-US" altLang="en-US" sz="3400" i="1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why not eat</a:t>
            </a:r>
            <a:r>
              <a:rPr lang="en-US" altLang="en-US" sz="3400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?]</a:t>
            </a:r>
          </a:p>
          <a:p>
            <a:pPr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16: ‘you give them food…’  (do they not have their own food?)</a:t>
            </a:r>
          </a:p>
          <a:p>
            <a:pPr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19: disciples gave food to crowds.  Why?</a:t>
            </a:r>
          </a:p>
          <a:p>
            <a:pPr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20: all ate / full: more leftovers…</a:t>
            </a:r>
          </a:p>
          <a:p>
            <a:pPr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21: numbers: what purpose?  Highlight the miracle</a:t>
            </a:r>
            <a:endParaRPr lang="en-US" altLang="en-US" sz="32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090A6260-B79E-45DA-9604-81C234C82D0D}"/>
              </a:ext>
            </a:extLst>
          </p:cNvPr>
          <p:cNvSpPr/>
          <p:nvPr/>
        </p:nvSpPr>
        <p:spPr>
          <a:xfrm>
            <a:off x="3124200" y="304800"/>
            <a:ext cx="2895600" cy="6858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Matthew 14</a:t>
            </a:r>
          </a:p>
        </p:txBody>
      </p:sp>
    </p:spTree>
    <p:extLst>
      <p:ext uri="{BB962C8B-B14F-4D97-AF65-F5344CB8AC3E}">
        <p14:creationId xmlns:p14="http://schemas.microsoft.com/office/powerpoint/2010/main" xmlns="" val="157797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C2341F-9064-4BDE-933A-4608C5EC9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z="4000" dirty="0">
                <a:solidFill>
                  <a:schemeClr val="bg1"/>
                </a:solidFill>
              </a:rPr>
              <a:t>Modernism: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D08FB4-695D-4936-B4EE-F42F191651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948" y="1219200"/>
            <a:ext cx="8229600" cy="4525963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Effort to redefine and to align Biblical teachings with modern science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1622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2844" y="304800"/>
            <a:ext cx="8610600" cy="6172200"/>
          </a:xfrm>
        </p:spPr>
        <p:txBody>
          <a:bodyPr/>
          <a:lstStyle/>
          <a:p>
            <a:pPr marL="0" indent="0" algn="ctr">
              <a:spcAft>
                <a:spcPts val="400"/>
              </a:spcAft>
              <a:buNone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5-7: disciples forgot bread</a:t>
            </a:r>
          </a:p>
          <a:p>
            <a:pPr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8: faith problem (Mk.8:17)</a:t>
            </a:r>
          </a:p>
          <a:p>
            <a:pPr lvl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9: how many baskets?  Multiplication. </a:t>
            </a: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(Why not remember sharing of audience?)</a:t>
            </a:r>
            <a:endParaRPr lang="en-US" altLang="en-US" sz="34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090A6260-B79E-45DA-9604-81C234C82D0D}"/>
              </a:ext>
            </a:extLst>
          </p:cNvPr>
          <p:cNvSpPr/>
          <p:nvPr/>
        </p:nvSpPr>
        <p:spPr>
          <a:xfrm>
            <a:off x="3124200" y="304800"/>
            <a:ext cx="2895600" cy="6858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Matthew 16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9AA313F3-739B-451B-BB76-A7979BFCC0B1}"/>
              </a:ext>
            </a:extLst>
          </p:cNvPr>
          <p:cNvSpPr/>
          <p:nvPr/>
        </p:nvSpPr>
        <p:spPr>
          <a:xfrm>
            <a:off x="580104" y="3657600"/>
            <a:ext cx="8001000" cy="1295400"/>
          </a:xfrm>
          <a:prstGeom prst="rect">
            <a:avLst/>
          </a:prstGeom>
          <a:solidFill>
            <a:schemeClr val="tx1"/>
          </a:solidFill>
          <a:ln>
            <a:solidFill>
              <a:srgbClr val="CC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altLang="en-US" sz="340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9: assurance based on His ability to influence people to share?</a:t>
            </a:r>
            <a:endParaRPr lang="en-US" altLang="en-US" sz="34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6262F058-758A-4CA0-9870-C321C6BDE75B}"/>
              </a:ext>
            </a:extLst>
          </p:cNvPr>
          <p:cNvSpPr/>
          <p:nvPr/>
        </p:nvSpPr>
        <p:spPr>
          <a:xfrm>
            <a:off x="580104" y="5105400"/>
            <a:ext cx="8001000" cy="1295400"/>
          </a:xfrm>
          <a:prstGeom prst="rect">
            <a:avLst/>
          </a:prstGeom>
          <a:solidFill>
            <a:schemeClr val="tx1"/>
          </a:solidFill>
          <a:ln>
            <a:solidFill>
              <a:srgbClr val="CC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altLang="en-US" sz="3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9: disciples knew the figures, but not the lesson.    Modernists deny both.</a:t>
            </a:r>
          </a:p>
        </p:txBody>
      </p:sp>
    </p:spTree>
    <p:extLst>
      <p:ext uri="{BB962C8B-B14F-4D97-AF65-F5344CB8AC3E}">
        <p14:creationId xmlns:p14="http://schemas.microsoft.com/office/powerpoint/2010/main" xmlns="" val="786168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304800"/>
            <a:ext cx="8610600" cy="6172200"/>
          </a:xfrm>
        </p:spPr>
        <p:txBody>
          <a:bodyPr/>
          <a:lstStyle/>
          <a:p>
            <a:pPr marL="0" indent="0" algn="ctr">
              <a:spcAft>
                <a:spcPts val="4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Conclusions: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sz="36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‘There is a God’ – easy to believe signs</a:t>
            </a:r>
          </a:p>
          <a:p>
            <a:pPr marL="339725" indent="-339725">
              <a:spcAft>
                <a:spcPts val="80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altLang="en-US" sz="36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‘There is no God’ – easy to disbelieve signs, believe ‘science’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altLang="en-US" sz="36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Bible is its own best defense.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altLang="en-US" sz="36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Smart men seek to rob us of our faith.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  <a:endParaRPr lang="en-US" alt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051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flip="none" rotWithShape="1">
          <a:gsLst>
            <a:gs pos="11000">
              <a:schemeClr val="accent2">
                <a:lumMod val="95000"/>
                <a:lumOff val="5000"/>
              </a:schemeClr>
            </a:gs>
            <a:gs pos="36000">
              <a:schemeClr val="accent2">
                <a:lumMod val="60000"/>
              </a:schemeClr>
            </a:gs>
          </a:gsLst>
          <a:lin ang="1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438400" y="2379408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1BBC1824-2D85-4E16-8CEF-63034EC2D16E}"/>
              </a:ext>
            </a:extLst>
          </p:cNvPr>
          <p:cNvSpPr/>
          <p:nvPr/>
        </p:nvSpPr>
        <p:spPr>
          <a:xfrm>
            <a:off x="1018012" y="914400"/>
            <a:ext cx="7124700" cy="9906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Modernistic Statements</a:t>
            </a:r>
            <a:endParaRPr lang="en-US" sz="4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940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“Nowhere does the NT identify Jesus with God.” </a:t>
            </a:r>
          </a:p>
          <a:p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Jn.1:1-3, 14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6557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Universalism / No Hell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“I believe that in the end all men will be gathered into the love of God.”  </a:t>
            </a:r>
          </a:p>
          <a:p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Mt.5:22-23;  10:28; 25:41, 46 must be explained away. </a:t>
            </a:r>
          </a:p>
        </p:txBody>
      </p:sp>
    </p:spTree>
    <p:extLst>
      <p:ext uri="{BB962C8B-B14F-4D97-AF65-F5344CB8AC3E}">
        <p14:creationId xmlns:p14="http://schemas.microsoft.com/office/powerpoint/2010/main" xmlns="" val="1095541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“Slow climb upwards of man from the level of the beasts.”  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“Jesus is the end and climax of the evolutionary process because in Him men met God.”</a:t>
            </a:r>
          </a:p>
          <a:p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Mt.19:4-5 – Jesus, too, must be downgraded.</a:t>
            </a:r>
          </a:p>
          <a:p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5828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Modernism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“I have an essentially second-class mind…  I never had an original idea in my life.   In all the books I have written I have explained and expounded other men’s ideas.”</a:t>
            </a:r>
          </a:p>
          <a:p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His writings bring the brainwashing down to a popular level to attack the common man’s faith.</a:t>
            </a:r>
          </a:p>
        </p:txBody>
      </p:sp>
    </p:spTree>
    <p:extLst>
      <p:ext uri="{BB962C8B-B14F-4D97-AF65-F5344CB8AC3E}">
        <p14:creationId xmlns:p14="http://schemas.microsoft.com/office/powerpoint/2010/main" xmlns="" val="3852724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B8515A22-972B-4A70-A3B6-C8010A6DEDD5}"/>
              </a:ext>
            </a:extLst>
          </p:cNvPr>
          <p:cNvSpPr/>
          <p:nvPr/>
        </p:nvSpPr>
        <p:spPr>
          <a:xfrm>
            <a:off x="1755060" y="838200"/>
            <a:ext cx="5638800" cy="457200"/>
          </a:xfrm>
          <a:prstGeom prst="roundRect">
            <a:avLst/>
          </a:prstGeom>
          <a:solidFill>
            <a:schemeClr val="tx1"/>
          </a:solidFill>
          <a:ln w="190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Miracle or Misapplication?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xmlns="" id="{EFF2C4AF-F974-498D-B374-7CBDD7B7CCE9}"/>
              </a:ext>
            </a:extLst>
          </p:cNvPr>
          <p:cNvSpPr/>
          <p:nvPr/>
        </p:nvSpPr>
        <p:spPr>
          <a:xfrm>
            <a:off x="1752600" y="1447800"/>
            <a:ext cx="5638800" cy="1447800"/>
          </a:xfrm>
          <a:prstGeom prst="roundRect">
            <a:avLst/>
          </a:prstGeom>
          <a:solidFill>
            <a:schemeClr val="tx1"/>
          </a:solidFill>
          <a:ln w="190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Modernistic ‘Scriptures’</a:t>
            </a:r>
          </a:p>
        </p:txBody>
      </p:sp>
    </p:spTree>
    <p:extLst>
      <p:ext uri="{BB962C8B-B14F-4D97-AF65-F5344CB8AC3E}">
        <p14:creationId xmlns:p14="http://schemas.microsoft.com/office/powerpoint/2010/main" xmlns="" val="24831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A7C6A7-391F-4984-BF7F-C9A0E1DFB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sz="4000" dirty="0">
                <a:solidFill>
                  <a:schemeClr val="bg1"/>
                </a:solidFill>
              </a:rPr>
              <a:t>Virgin birth </a:t>
            </a:r>
            <a:r>
              <a:rPr lang="en-US" sz="2400" dirty="0">
                <a:solidFill>
                  <a:schemeClr val="bg1"/>
                </a:solidFill>
              </a:rPr>
              <a:t>(1/4)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0768E2D-CA27-40D1-889B-3DF13209C9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1816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“This is a doctrine which presents us with many difficulties; and </a:t>
            </a:r>
            <a:r>
              <a:rPr lang="en-US" u="sng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our Church does not compel us to accept it in the literal &amp; the physical sense</a:t>
            </a: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.”  </a:t>
            </a:r>
          </a:p>
          <a:p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“…Church says we have full liberty to come to </a:t>
            </a:r>
            <a:r>
              <a:rPr lang="en-US" u="sng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our own conclusion</a:t>
            </a: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 </a:t>
            </a: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(Mt. I, p.20).</a:t>
            </a:r>
          </a:p>
          <a:p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7787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4564</TotalTime>
  <Words>938</Words>
  <Application>Microsoft Office PowerPoint</Application>
  <PresentationFormat>On-screen Show (4:3)</PresentationFormat>
  <Paragraphs>103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Default Design</vt:lpstr>
      <vt:lpstr>1_Default Design</vt:lpstr>
      <vt:lpstr>Slide 1</vt:lpstr>
      <vt:lpstr>Modernism: </vt:lpstr>
      <vt:lpstr>Slide 3</vt:lpstr>
      <vt:lpstr>Jesus</vt:lpstr>
      <vt:lpstr>Universalism / No Hell</vt:lpstr>
      <vt:lpstr>Evolution</vt:lpstr>
      <vt:lpstr>Modernism</vt:lpstr>
      <vt:lpstr>Slide 8</vt:lpstr>
      <vt:lpstr>Virgin birth (1/4)</vt:lpstr>
      <vt:lpstr>Virgin birth (2/4)</vt:lpstr>
      <vt:lpstr>Virgin birth (3/4)</vt:lpstr>
      <vt:lpstr>Virgin birth (4/4)</vt:lpstr>
      <vt:lpstr>Water to Wine (Jn.2) (1/2)</vt:lpstr>
      <vt:lpstr>Water to Wine (Jn.2) (2/2)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 Duggin</dc:creator>
  <cp:lastModifiedBy>church of Christ</cp:lastModifiedBy>
  <cp:revision>487</cp:revision>
  <dcterms:created xsi:type="dcterms:W3CDTF">2004-01-08T21:08:14Z</dcterms:created>
  <dcterms:modified xsi:type="dcterms:W3CDTF">2018-03-05T01:28:21Z</dcterms:modified>
</cp:coreProperties>
</file>