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Lst>
  <p:notesMasterIdLst>
    <p:notesMasterId r:id="rId18"/>
  </p:notesMasterIdLst>
  <p:sldIdLst>
    <p:sldId id="289" r:id="rId2"/>
    <p:sldId id="369" r:id="rId3"/>
    <p:sldId id="370" r:id="rId4"/>
    <p:sldId id="276" r:id="rId5"/>
    <p:sldId id="371" r:id="rId6"/>
    <p:sldId id="383" r:id="rId7"/>
    <p:sldId id="384" r:id="rId8"/>
    <p:sldId id="385" r:id="rId9"/>
    <p:sldId id="335" r:id="rId10"/>
    <p:sldId id="354" r:id="rId11"/>
    <p:sldId id="386" r:id="rId12"/>
    <p:sldId id="387" r:id="rId13"/>
    <p:sldId id="388" r:id="rId14"/>
    <p:sldId id="372" r:id="rId15"/>
    <p:sldId id="373" r:id="rId16"/>
    <p:sldId id="377"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FFFFCC"/>
    <a:srgbClr val="800000"/>
    <a:srgbClr val="FFFF99"/>
    <a:srgbClr val="A50021"/>
    <a:srgbClr val="808080"/>
    <a:srgbClr val="003300"/>
    <a:srgbClr val="FFFF66"/>
    <a:srgbClr val="CCECFF"/>
    <a:srgbClr val="66C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5" d="100"/>
          <a:sy n="65" d="100"/>
        </p:scale>
        <p:origin x="-576" y="-114"/>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18AFE3-24BA-4866-8630-B6BBB375FFED}" type="slidenum">
              <a:rPr lang="en-US"/>
              <a:pPr>
                <a:defRPr/>
              </a:pPr>
              <a:t>‹#›</a:t>
            </a:fld>
            <a:endParaRPr lang="en-US"/>
          </a:p>
        </p:txBody>
      </p:sp>
    </p:spTree>
    <p:extLst>
      <p:ext uri="{BB962C8B-B14F-4D97-AF65-F5344CB8AC3E}">
        <p14:creationId xmlns="" xmlns:p14="http://schemas.microsoft.com/office/powerpoint/2010/main" val="2243828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28020" y="1769541"/>
            <a:ext cx="7080026" cy="1828801"/>
          </a:xfrm>
        </p:spPr>
        <p:txBody>
          <a:bodyPr anchor="b">
            <a:normAutofit/>
          </a:bodyPr>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028020" y="3598339"/>
            <a:ext cx="7080026"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E9E70AF-BC8A-4A54-90C0-CD734811CCF5}" type="slidenum">
              <a:rPr lang="en-US" smtClean="0"/>
              <a:pPr>
                <a:defRPr/>
              </a:pPr>
              <a:t>‹#›</a:t>
            </a:fld>
            <a:endParaRPr lang="en-US"/>
          </a:p>
        </p:txBody>
      </p:sp>
    </p:spTree>
    <p:extLst>
      <p:ext uri="{BB962C8B-B14F-4D97-AF65-F5344CB8AC3E}">
        <p14:creationId xmlns="" xmlns:p14="http://schemas.microsoft.com/office/powerpoint/2010/main" val="635234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Slate-V2-SD-panoPhotoInset.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43995" y="540085"/>
            <a:ext cx="7656010" cy="3834374"/>
          </a:xfrm>
          <a:prstGeom prst="rect">
            <a:avLst/>
          </a:prstGeom>
        </p:spPr>
      </p:pic>
      <p:sp>
        <p:nvSpPr>
          <p:cNvPr id="2" name="Title 1"/>
          <p:cNvSpPr>
            <a:spLocks noGrp="1"/>
          </p:cNvSpPr>
          <p:nvPr>
            <p:ph type="title"/>
          </p:nvPr>
        </p:nvSpPr>
        <p:spPr>
          <a:xfrm>
            <a:off x="685354" y="4565255"/>
            <a:ext cx="7766495" cy="543472"/>
          </a:xfrm>
        </p:spPr>
        <p:txBody>
          <a:bodyPr anchor="b">
            <a:normAutofit/>
          </a:bodyPr>
          <a:lstStyle>
            <a:lvl1pPr algn="ct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26217" y="695010"/>
            <a:ext cx="7285600"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5108728"/>
            <a:ext cx="776532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C55C633-53A6-4291-8E43-6125112571B6}" type="slidenum">
              <a:rPr lang="en-US" smtClean="0"/>
              <a:pPr>
                <a:defRPr/>
              </a:pPr>
              <a:t>‹#›</a:t>
            </a:fld>
            <a:endParaRPr lang="en-US"/>
          </a:p>
        </p:txBody>
      </p:sp>
    </p:spTree>
    <p:extLst>
      <p:ext uri="{BB962C8B-B14F-4D97-AF65-F5344CB8AC3E}">
        <p14:creationId xmlns="" xmlns:p14="http://schemas.microsoft.com/office/powerpoint/2010/main" val="989043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8437"/>
            <a:ext cx="7765322"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46" y="4295180"/>
            <a:ext cx="7765322"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C55C633-53A6-4291-8E43-6125112571B6}" type="slidenum">
              <a:rPr lang="en-US" smtClean="0"/>
              <a:pPr>
                <a:defRPr/>
              </a:pPr>
              <a:t>‹#›</a:t>
            </a:fld>
            <a:endParaRPr lang="en-US"/>
          </a:p>
        </p:txBody>
      </p:sp>
    </p:spTree>
    <p:extLst>
      <p:ext uri="{BB962C8B-B14F-4D97-AF65-F5344CB8AC3E}">
        <p14:creationId xmlns="" xmlns:p14="http://schemas.microsoft.com/office/powerpoint/2010/main" val="4603181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3"/>
            <a:ext cx="6564224"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5346" y="4304353"/>
            <a:ext cx="7765322"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C55C633-53A6-4291-8E43-6125112571B6}" type="slidenum">
              <a:rPr lang="en-US" smtClean="0"/>
              <a:pPr>
                <a:defRPr/>
              </a:pPr>
              <a:t>‹#›</a:t>
            </a:fld>
            <a:endParaRPr lang="en-US"/>
          </a:p>
        </p:txBody>
      </p:sp>
      <p:sp>
        <p:nvSpPr>
          <p:cNvPr id="11" name="TextBox 10"/>
          <p:cNvSpPr txBox="1"/>
          <p:nvPr/>
        </p:nvSpPr>
        <p:spPr>
          <a:xfrm>
            <a:off x="627459" y="87391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7828359" y="2933245"/>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 xmlns:p14="http://schemas.microsoft.com/office/powerpoint/2010/main" val="3345457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46" y="2126943"/>
            <a:ext cx="7765322"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9" y="4650556"/>
            <a:ext cx="776414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C55C633-53A6-4291-8E43-6125112571B6}" type="slidenum">
              <a:rPr lang="en-US" smtClean="0"/>
              <a:pPr>
                <a:defRPr/>
              </a:pPr>
              <a:t>‹#›</a:t>
            </a:fld>
            <a:endParaRPr lang="en-US"/>
          </a:p>
        </p:txBody>
      </p:sp>
    </p:spTree>
    <p:extLst>
      <p:ext uri="{BB962C8B-B14F-4D97-AF65-F5344CB8AC3E}">
        <p14:creationId xmlns="" xmlns:p14="http://schemas.microsoft.com/office/powerpoint/2010/main" val="17733780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6" y="609600"/>
            <a:ext cx="7765322" cy="970450"/>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46"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346"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335033"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331076"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974929"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974929"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C55C633-53A6-4291-8E43-6125112571B6}" type="slidenum">
              <a:rPr lang="en-US" smtClean="0"/>
              <a:pPr>
                <a:defRPr/>
              </a:pPr>
              <a:t>‹#›</a:t>
            </a:fld>
            <a:endParaRPr lang="en-US"/>
          </a:p>
        </p:txBody>
      </p:sp>
    </p:spTree>
    <p:extLst>
      <p:ext uri="{BB962C8B-B14F-4D97-AF65-F5344CB8AC3E}">
        <p14:creationId xmlns="" xmlns:p14="http://schemas.microsoft.com/office/powerpoint/2010/main" val="25195737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6" name="Picture 5" descr="Slate-V2-SD-3colPhotoInset.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59239" y="1826045"/>
            <a:ext cx="2529046" cy="1833558"/>
          </a:xfrm>
          <a:prstGeom prst="rect">
            <a:avLst/>
          </a:prstGeom>
        </p:spPr>
      </p:pic>
      <p:pic>
        <p:nvPicPr>
          <p:cNvPr id="28" name="Picture 27" descr="Slate-V2-SD-3colPhotoInset.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293813" y="1826045"/>
            <a:ext cx="2529046" cy="1833558"/>
          </a:xfrm>
          <a:prstGeom prst="rect">
            <a:avLst/>
          </a:prstGeom>
        </p:spPr>
      </p:pic>
      <p:pic>
        <p:nvPicPr>
          <p:cNvPr id="29" name="Picture 28" descr="Slate-V2-SD-3colPhotoInset.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921715" y="1826045"/>
            <a:ext cx="2529046" cy="1833558"/>
          </a:xfrm>
          <a:prstGeom prst="rect">
            <a:avLst/>
          </a:prstGeom>
        </p:spPr>
      </p:pic>
      <p:sp>
        <p:nvSpPr>
          <p:cNvPr id="30" name="Title 1"/>
          <p:cNvSpPr>
            <a:spLocks noGrp="1"/>
          </p:cNvSpPr>
          <p:nvPr>
            <p:ph type="title"/>
          </p:nvPr>
        </p:nvSpPr>
        <p:spPr>
          <a:xfrm>
            <a:off x="685346" y="609600"/>
            <a:ext cx="7765322" cy="97045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46"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763577" y="1938918"/>
            <a:ext cx="2319276"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46" y="4480369"/>
            <a:ext cx="2475738"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332091"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409307" y="1939094"/>
            <a:ext cx="2319276"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75" y="4480368"/>
            <a:ext cx="2476753"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975023"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6056774" y="1934432"/>
            <a:ext cx="2319276"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4929" y="4480366"/>
            <a:ext cx="2475738"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C55C633-53A6-4291-8E43-6125112571B6}" type="slidenum">
              <a:rPr lang="en-US" smtClean="0"/>
              <a:pPr>
                <a:defRPr/>
              </a:pPr>
              <a:t>‹#›</a:t>
            </a:fld>
            <a:endParaRPr lang="en-US"/>
          </a:p>
        </p:txBody>
      </p:sp>
    </p:spTree>
    <p:extLst>
      <p:ext uri="{BB962C8B-B14F-4D97-AF65-F5344CB8AC3E}">
        <p14:creationId xmlns="" xmlns:p14="http://schemas.microsoft.com/office/powerpoint/2010/main" val="1279307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A36B5FF-4981-4C8D-B06E-5C6C22D61BE3}" type="slidenum">
              <a:rPr lang="en-US" smtClean="0"/>
              <a:pPr>
                <a:defRPr/>
              </a:pPr>
              <a:t>‹#›</a:t>
            </a:fld>
            <a:endParaRPr lang="en-US"/>
          </a:p>
        </p:txBody>
      </p:sp>
    </p:spTree>
    <p:extLst>
      <p:ext uri="{BB962C8B-B14F-4D97-AF65-F5344CB8AC3E}">
        <p14:creationId xmlns="" xmlns:p14="http://schemas.microsoft.com/office/powerpoint/2010/main" val="6925115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7302" y="609600"/>
            <a:ext cx="1713365"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85347" y="609600"/>
            <a:ext cx="5937654" cy="5181601"/>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41EC3B0-AB1F-4899-80FB-4B7F21F364A7}" type="slidenum">
              <a:rPr lang="en-US" smtClean="0"/>
              <a:pPr>
                <a:defRPr/>
              </a:pPr>
              <a:t>‹#›</a:t>
            </a:fld>
            <a:endParaRPr lang="en-US"/>
          </a:p>
        </p:txBody>
      </p:sp>
    </p:spTree>
    <p:extLst>
      <p:ext uri="{BB962C8B-B14F-4D97-AF65-F5344CB8AC3E}">
        <p14:creationId xmlns="" xmlns:p14="http://schemas.microsoft.com/office/powerpoint/2010/main" val="2898954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9C5F126-461E-49E6-AE94-CDF3DF7BA195}" type="slidenum">
              <a:rPr lang="en-US" smtClean="0"/>
              <a:pPr>
                <a:defRPr/>
              </a:pPr>
              <a:t>‹#›</a:t>
            </a:fld>
            <a:endParaRPr lang="en-US"/>
          </a:p>
        </p:txBody>
      </p:sp>
    </p:spTree>
    <p:extLst>
      <p:ext uri="{BB962C8B-B14F-4D97-AF65-F5344CB8AC3E}">
        <p14:creationId xmlns="" xmlns:p14="http://schemas.microsoft.com/office/powerpoint/2010/main" val="450577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71551" y="1761068"/>
            <a:ext cx="7192913" cy="1828813"/>
          </a:xfrm>
        </p:spPr>
        <p:txBody>
          <a:bodyPr anchor="b"/>
          <a:lstStyle>
            <a:lvl1pPr algn="ct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971551" y="3589879"/>
            <a:ext cx="7192913"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586FF35-9743-4AAD-BF8F-230A478A3075}" type="slidenum">
              <a:rPr lang="en-US" smtClean="0"/>
              <a:pPr>
                <a:defRPr/>
              </a:pPr>
              <a:t>‹#›</a:t>
            </a:fld>
            <a:endParaRPr lang="en-US"/>
          </a:p>
        </p:txBody>
      </p:sp>
    </p:spTree>
    <p:extLst>
      <p:ext uri="{BB962C8B-B14F-4D97-AF65-F5344CB8AC3E}">
        <p14:creationId xmlns="" xmlns:p14="http://schemas.microsoft.com/office/powerpoint/2010/main" val="1936845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347" y="1732449"/>
            <a:ext cx="3795373" cy="4058750"/>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52169" y="1732450"/>
            <a:ext cx="3798499" cy="4058751"/>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39A0127-9779-4FC3-BAE8-00589BFA2CDB}" type="slidenum">
              <a:rPr lang="en-US" smtClean="0"/>
              <a:pPr>
                <a:defRPr/>
              </a:pPr>
              <a:t>‹#›</a:t>
            </a:fld>
            <a:endParaRPr lang="en-US"/>
          </a:p>
        </p:txBody>
      </p:sp>
    </p:spTree>
    <p:extLst>
      <p:ext uri="{BB962C8B-B14F-4D97-AF65-F5344CB8AC3E}">
        <p14:creationId xmlns="" xmlns:p14="http://schemas.microsoft.com/office/powerpoint/2010/main" val="341275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Slate-V2-SD-compPhotoInset.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85345" y="1770323"/>
            <a:ext cx="3787423" cy="4112953"/>
          </a:xfrm>
          <a:prstGeom prst="rect">
            <a:avLst/>
          </a:prstGeom>
        </p:spPr>
      </p:pic>
      <p:pic>
        <p:nvPicPr>
          <p:cNvPr id="14" name="Picture 13" descr="Slate-V2-SD-compPhotoInset.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663245" y="1770323"/>
            <a:ext cx="3787423" cy="4112953"/>
          </a:xfrm>
          <a:prstGeom prst="rect">
            <a:avLst/>
          </a:prstGeom>
        </p:spPr>
      </p:pic>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54404" y="1835254"/>
            <a:ext cx="3657258"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54404" y="2380138"/>
            <a:ext cx="3657258"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21225" y="1835255"/>
            <a:ext cx="3671498"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721225" y="2380138"/>
            <a:ext cx="3671498"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9E71DFA2-68AD-4200-8B65-E8A5BBCA7B78}" type="slidenum">
              <a:rPr lang="en-US" smtClean="0"/>
              <a:pPr>
                <a:defRPr/>
              </a:pPr>
              <a:t>‹#›</a:t>
            </a:fld>
            <a:endParaRPr lang="en-US"/>
          </a:p>
        </p:txBody>
      </p:sp>
    </p:spTree>
    <p:extLst>
      <p:ext uri="{BB962C8B-B14F-4D97-AF65-F5344CB8AC3E}">
        <p14:creationId xmlns="" xmlns:p14="http://schemas.microsoft.com/office/powerpoint/2010/main" val="3711962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084B8071-A805-4CEB-8321-AB17884FBE96}" type="slidenum">
              <a:rPr lang="en-US" smtClean="0"/>
              <a:pPr>
                <a:defRPr/>
              </a:pPr>
              <a:t>‹#›</a:t>
            </a:fld>
            <a:endParaRPr lang="en-US"/>
          </a:p>
        </p:txBody>
      </p:sp>
    </p:spTree>
    <p:extLst>
      <p:ext uri="{BB962C8B-B14F-4D97-AF65-F5344CB8AC3E}">
        <p14:creationId xmlns="" xmlns:p14="http://schemas.microsoft.com/office/powerpoint/2010/main" val="1839824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C8BA3A4-54F8-401A-9C7E-BF1C461BF537}" type="slidenum">
              <a:rPr lang="en-US" smtClean="0"/>
              <a:pPr>
                <a:defRPr/>
              </a:pPr>
              <a:t>‹#›</a:t>
            </a:fld>
            <a:endParaRPr lang="en-US"/>
          </a:p>
        </p:txBody>
      </p:sp>
    </p:spTree>
    <p:extLst>
      <p:ext uri="{BB962C8B-B14F-4D97-AF65-F5344CB8AC3E}">
        <p14:creationId xmlns="" xmlns:p14="http://schemas.microsoft.com/office/powerpoint/2010/main" val="2964662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0"/>
            <a:ext cx="2780167" cy="1821918"/>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641725" y="609600"/>
            <a:ext cx="4808943" cy="51816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347" y="2431518"/>
            <a:ext cx="2780167"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F5F2837-7D79-4800-98FB-0027BC6051C0}" type="slidenum">
              <a:rPr lang="en-US" smtClean="0"/>
              <a:pPr>
                <a:defRPr/>
              </a:pPr>
              <a:t>‹#›</a:t>
            </a:fld>
            <a:endParaRPr lang="en-US"/>
          </a:p>
        </p:txBody>
      </p:sp>
    </p:spTree>
    <p:extLst>
      <p:ext uri="{BB962C8B-B14F-4D97-AF65-F5344CB8AC3E}">
        <p14:creationId xmlns="" xmlns:p14="http://schemas.microsoft.com/office/powerpoint/2010/main" val="1162596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2" name="Picture 11" descr="Slate-V2-SD-vertPhotoInset.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844987" y="609923"/>
            <a:ext cx="3428146" cy="5205472"/>
          </a:xfrm>
          <a:prstGeom prst="rect">
            <a:avLst/>
          </a:prstGeom>
        </p:spPr>
      </p:pic>
      <p:sp>
        <p:nvSpPr>
          <p:cNvPr id="2" name="Title 1"/>
          <p:cNvSpPr>
            <a:spLocks noGrp="1"/>
          </p:cNvSpPr>
          <p:nvPr>
            <p:ph type="title"/>
          </p:nvPr>
        </p:nvSpPr>
        <p:spPr>
          <a:xfrm>
            <a:off x="685347" y="609923"/>
            <a:ext cx="3924676" cy="1829338"/>
          </a:xfrm>
        </p:spPr>
        <p:txBody>
          <a:bodyPr anchor="b">
            <a:noAutofit/>
          </a:bodyPr>
          <a:lstStyle>
            <a:lvl1pPr algn="ct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976728" y="743989"/>
            <a:ext cx="3165375"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347" y="2439261"/>
            <a:ext cx="3924676"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36C5CCD-90A3-46FE-A3AE-045134D40850}" type="slidenum">
              <a:rPr lang="en-US" smtClean="0"/>
              <a:pPr>
                <a:defRPr/>
              </a:pPr>
              <a:t>‹#›</a:t>
            </a:fld>
            <a:endParaRPr lang="en-US"/>
          </a:p>
        </p:txBody>
      </p:sp>
    </p:spTree>
    <p:extLst>
      <p:ext uri="{BB962C8B-B14F-4D97-AF65-F5344CB8AC3E}">
        <p14:creationId xmlns="" xmlns:p14="http://schemas.microsoft.com/office/powerpoint/2010/main" val="2119676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6" y="609600"/>
            <a:ext cx="776532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46" y="1732450"/>
            <a:ext cx="776532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pPr>
              <a:defRPr/>
            </a:pPr>
            <a:endParaRPr lang="en-US"/>
          </a:p>
        </p:txBody>
      </p:sp>
      <p:sp>
        <p:nvSpPr>
          <p:cNvPr id="5" name="Footer Placeholder 4"/>
          <p:cNvSpPr>
            <a:spLocks noGrp="1"/>
          </p:cNvSpPr>
          <p:nvPr>
            <p:ph type="ftr" sz="quarter" idx="3"/>
          </p:nvPr>
        </p:nvSpPr>
        <p:spPr>
          <a:xfrm>
            <a:off x="685347" y="5883276"/>
            <a:ext cx="5004649"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pPr>
              <a:defRPr/>
            </a:pPr>
            <a:endParaRPr lang="en-US"/>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pPr>
              <a:defRPr/>
            </a:pPr>
            <a:fld id="{9C55C633-53A6-4291-8E43-6125112571B6}" type="slidenum">
              <a:rPr lang="en-US" smtClean="0"/>
              <a:pPr>
                <a:defRPr/>
              </a:pPr>
              <a:t>‹#›</a:t>
            </a:fld>
            <a:endParaRPr lang="en-US"/>
          </a:p>
        </p:txBody>
      </p:sp>
    </p:spTree>
    <p:extLst>
      <p:ext uri="{BB962C8B-B14F-4D97-AF65-F5344CB8AC3E}">
        <p14:creationId xmlns="" xmlns:p14="http://schemas.microsoft.com/office/powerpoint/2010/main" val="3992871877"/>
      </p:ext>
    </p:extLst>
  </p:cSld>
  <p:clrMap bg1="dk1" tx1="lt1" bg2="dk2" tx2="lt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 id="2147483744"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ref.ly/logosres/nrsv?ref=BibleNRSV.Mt21.23&amp;off=63&amp;ctx=%E2%80%9333;+Lk+20:1%E2%80%938)%0a23%C2%A0%E2%80%A2~When+he+entered+%E2%80%A2th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1492770" y="1295400"/>
            <a:ext cx="6172200" cy="2743200"/>
          </a:xfrm>
          <a:ln w="76200">
            <a:solidFill>
              <a:schemeClr val="accent1"/>
            </a:solidFill>
          </a:ln>
        </p:spPr>
        <p:txBody>
          <a:bodyPr anchor="ctr" anchorCtr="0">
            <a:normAutofit/>
          </a:bodyPr>
          <a:lstStyle/>
          <a:p>
            <a:pPr algn="ctr"/>
            <a:r>
              <a:rPr lang="en-US" dirty="0">
                <a:solidFill>
                  <a:srgbClr val="FFFF00"/>
                </a:solidFill>
                <a:latin typeface="Verdana" panose="020B0604030504040204" pitchFamily="34" charset="0"/>
                <a:ea typeface="Verdana" panose="020B0604030504040204" pitchFamily="34" charset="0"/>
                <a:cs typeface="Verdana" panose="020B0604030504040204" pitchFamily="34" charset="0"/>
              </a:rPr>
              <a:t>Authority</a:t>
            </a:r>
            <a:br>
              <a:rPr lang="en-US" dirty="0">
                <a:solidFill>
                  <a:srgbClr val="FFFF00"/>
                </a:solidFill>
                <a:latin typeface="Verdana" panose="020B0604030504040204" pitchFamily="34" charset="0"/>
                <a:ea typeface="Verdana" panose="020B0604030504040204" pitchFamily="34" charset="0"/>
                <a:cs typeface="Verdana" panose="020B0604030504040204" pitchFamily="34" charset="0"/>
              </a:rPr>
            </a:br>
            <a:r>
              <a:rPr lang="en-US" dirty="0">
                <a:solidFill>
                  <a:srgbClr val="FFFF00"/>
                </a:solidFill>
                <a:latin typeface="Verdana" panose="020B0604030504040204" pitchFamily="34" charset="0"/>
                <a:ea typeface="Verdana" panose="020B0604030504040204" pitchFamily="34" charset="0"/>
                <a:cs typeface="Verdana" panose="020B0604030504040204" pitchFamily="34" charset="0"/>
              </a:rPr>
              <a:t>or</a:t>
            </a:r>
            <a:br>
              <a:rPr lang="en-US" dirty="0">
                <a:solidFill>
                  <a:srgbClr val="FFFF00"/>
                </a:solidFill>
                <a:latin typeface="Verdana" panose="020B0604030504040204" pitchFamily="34" charset="0"/>
                <a:ea typeface="Verdana" panose="020B0604030504040204" pitchFamily="34" charset="0"/>
                <a:cs typeface="Verdana" panose="020B0604030504040204" pitchFamily="34" charset="0"/>
              </a:rPr>
            </a:br>
            <a:r>
              <a:rPr lang="en-US" dirty="0">
                <a:solidFill>
                  <a:srgbClr val="FFFF00"/>
                </a:solidFill>
                <a:latin typeface="Verdana" panose="020B0604030504040204" pitchFamily="34" charset="0"/>
                <a:ea typeface="Verdana" panose="020B0604030504040204" pitchFamily="34" charset="0"/>
                <a:cs typeface="Verdana" panose="020B0604030504040204" pitchFamily="34" charset="0"/>
              </a:rPr>
              <a:t>Apostasy?</a:t>
            </a:r>
            <a:endParaRPr lang="en-US" dirty="0">
              <a:solidFill>
                <a:srgbClr val="FFFF66"/>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4109605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72190" y="152400"/>
            <a:ext cx="8229600" cy="838200"/>
          </a:xfrm>
        </p:spPr>
        <p:txBody>
          <a:bodyPr/>
          <a:lstStyle/>
          <a:p>
            <a:pPr algn="ctr"/>
            <a:r>
              <a:rPr lang="en-US" sz="36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Luther on trial</a:t>
            </a:r>
          </a:p>
        </p:txBody>
      </p:sp>
      <p:sp>
        <p:nvSpPr>
          <p:cNvPr id="3" name="Content Placeholder 2"/>
          <p:cNvSpPr>
            <a:spLocks noGrp="1"/>
          </p:cNvSpPr>
          <p:nvPr>
            <p:ph idx="1"/>
          </p:nvPr>
        </p:nvSpPr>
        <p:spPr>
          <a:xfrm>
            <a:off x="428861" y="990600"/>
            <a:ext cx="8305800" cy="5334000"/>
          </a:xfrm>
        </p:spPr>
        <p:txBody>
          <a:bodyPr>
            <a:normAutofit/>
          </a:bodyPr>
          <a:lstStyle/>
          <a:p>
            <a:pPr marL="457200" indent="-457200">
              <a:spcAft>
                <a:spcPts val="600"/>
              </a:spcAft>
              <a:buFont typeface="Wingdings" panose="05000000000000000000" pitchFamily="2" charset="2"/>
              <a:buChar char="q"/>
            </a:pPr>
            <a:r>
              <a:rPr lang="en-US" sz="3200" dirty="0">
                <a:solidFill>
                  <a:srgbClr val="FFFFCC"/>
                </a:solidFill>
                <a:effectLst/>
                <a:latin typeface="Verdana" panose="020B0604030504040204" pitchFamily="34" charset="0"/>
                <a:ea typeface="Verdana" panose="020B0604030504040204" pitchFamily="34" charset="0"/>
                <a:cs typeface="Verdana" panose="020B0604030504040204" pitchFamily="34" charset="0"/>
              </a:rPr>
              <a:t>Luther: </a:t>
            </a:r>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“councils cannot make something right that is not divine right…”</a:t>
            </a:r>
          </a:p>
          <a:p>
            <a:pPr marL="457200" indent="-457200">
              <a:buFont typeface="Wingdings" panose="05000000000000000000" pitchFamily="2" charset="2"/>
              <a:buChar char="q"/>
            </a:pPr>
            <a:r>
              <a:rPr lang="en-US" sz="3200" dirty="0">
                <a:solidFill>
                  <a:srgbClr val="FFFFCC"/>
                </a:solidFill>
                <a:effectLst/>
                <a:latin typeface="Verdana" panose="020B0604030504040204" pitchFamily="34" charset="0"/>
                <a:ea typeface="Verdana" panose="020B0604030504040204" pitchFamily="34" charset="0"/>
                <a:cs typeface="Verdana" panose="020B0604030504040204" pitchFamily="34" charset="0"/>
              </a:rPr>
              <a:t>Eck:</a:t>
            </a:r>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“You attach more weight to one’s own interpretations of Scrip-</a:t>
            </a:r>
            <a:r>
              <a:rPr lang="en-US" sz="3200" dirty="0" err="1">
                <a:solidFill>
                  <a:schemeClr val="tx1"/>
                </a:solidFill>
                <a:effectLst/>
                <a:latin typeface="Verdana" panose="020B0604030504040204" pitchFamily="34" charset="0"/>
                <a:ea typeface="Verdana" panose="020B0604030504040204" pitchFamily="34" charset="0"/>
                <a:cs typeface="Verdana" panose="020B0604030504040204" pitchFamily="34" charset="0"/>
              </a:rPr>
              <a:t>ture</a:t>
            </a:r>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than to that of popes and councils, the doctors &amp; the </a:t>
            </a:r>
            <a:r>
              <a:rPr lang="en-US" sz="3200" dirty="0" err="1">
                <a:solidFill>
                  <a:schemeClr val="tx1"/>
                </a:solidFill>
                <a:effectLst/>
                <a:latin typeface="Verdana" panose="020B0604030504040204" pitchFamily="34" charset="0"/>
                <a:ea typeface="Verdana" panose="020B0604030504040204" pitchFamily="34" charset="0"/>
                <a:cs typeface="Verdana" panose="020B0604030504040204" pitchFamily="34" charset="0"/>
              </a:rPr>
              <a:t>univer-sities</a:t>
            </a:r>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‘Are you the only one that knows anything?  Except for you, is all the Church in error?” </a:t>
            </a:r>
            <a:r>
              <a:rPr lang="en-US" sz="2400" dirty="0">
                <a:solidFill>
                  <a:schemeClr val="tx1"/>
                </a:solidFill>
                <a:effectLst/>
                <a:latin typeface="Arial" panose="020B0604020202020204" pitchFamily="34" charset="0"/>
                <a:cs typeface="Arial" panose="020B0604020202020204" pitchFamily="34" charset="0"/>
              </a:rPr>
              <a:t>–</a:t>
            </a:r>
            <a:r>
              <a:rPr lang="en-US" sz="2400" dirty="0" err="1">
                <a:solidFill>
                  <a:schemeClr val="tx1"/>
                </a:solidFill>
                <a:effectLst/>
                <a:latin typeface="Arial" panose="020B0604020202020204" pitchFamily="34" charset="0"/>
                <a:cs typeface="Arial" panose="020B0604020202020204" pitchFamily="34" charset="0"/>
              </a:rPr>
              <a:t>Bainton</a:t>
            </a:r>
            <a:r>
              <a:rPr lang="en-US" sz="2400" dirty="0">
                <a:solidFill>
                  <a:schemeClr val="tx1"/>
                </a:solidFill>
                <a:effectLst/>
                <a:latin typeface="Arial" panose="020B0604020202020204" pitchFamily="34" charset="0"/>
                <a:cs typeface="Arial" panose="020B0604020202020204" pitchFamily="34" charset="0"/>
              </a:rPr>
              <a:t>, 90f. </a:t>
            </a:r>
            <a:endParaRPr lang="en-US" sz="2400" dirty="0">
              <a:solidFill>
                <a:schemeClr val="tx1"/>
              </a:solidFill>
              <a:effectLst/>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 xmlns:p14="http://schemas.microsoft.com/office/powerpoint/2010/main" val="267270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72190" y="228600"/>
            <a:ext cx="8229600" cy="777766"/>
          </a:xfrm>
        </p:spPr>
        <p:txBody>
          <a:bodyPr/>
          <a:lstStyle/>
          <a:p>
            <a:pPr algn="ctr"/>
            <a:r>
              <a:rPr lang="en-US" sz="36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Martin Luther</a:t>
            </a:r>
          </a:p>
        </p:txBody>
      </p:sp>
      <p:sp>
        <p:nvSpPr>
          <p:cNvPr id="3" name="Content Placeholder 2"/>
          <p:cNvSpPr>
            <a:spLocks noGrp="1"/>
          </p:cNvSpPr>
          <p:nvPr>
            <p:ph idx="1"/>
          </p:nvPr>
        </p:nvSpPr>
        <p:spPr>
          <a:xfrm>
            <a:off x="428861" y="1066800"/>
            <a:ext cx="8305800" cy="5410200"/>
          </a:xfrm>
        </p:spPr>
        <p:txBody>
          <a:bodyPr/>
          <a:lstStyle/>
          <a:p>
            <a:pPr marL="0" indent="0" algn="ctr">
              <a:buNone/>
            </a:pPr>
            <a:r>
              <a:rPr lang="en-US" sz="36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a:t>
            </a:r>
          </a:p>
          <a:p>
            <a:pPr>
              <a:buFont typeface="Wingdings" panose="05000000000000000000" pitchFamily="2" charset="2"/>
              <a:buChar char="ü"/>
            </a:pPr>
            <a:endParaRPr lang="en-US" b="1" dirty="0"/>
          </a:p>
          <a:p>
            <a:pPr>
              <a:buFont typeface="Wingdings" panose="05000000000000000000" pitchFamily="2" charset="2"/>
              <a:buChar char="ü"/>
            </a:pPr>
            <a:endParaRPr lang="en-US" b="1" dirty="0"/>
          </a:p>
          <a:p>
            <a:pPr>
              <a:spcBef>
                <a:spcPts val="0"/>
              </a:spcBef>
              <a:buFont typeface="Wingdings" panose="05000000000000000000" pitchFamily="2" charset="2"/>
              <a:buChar char="ü"/>
            </a:pPr>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Luther rightly fought innovations (Mariolatry, incense, candles . . .)</a:t>
            </a:r>
          </a:p>
          <a:p>
            <a:pPr>
              <a:spcBef>
                <a:spcPts val="600"/>
              </a:spcBef>
              <a:buFont typeface="Wingdings" panose="05000000000000000000" pitchFamily="2" charset="2"/>
              <a:buChar char="ü"/>
            </a:pPr>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Luther was inconsistent.</a:t>
            </a:r>
          </a:p>
          <a:p>
            <a:pPr>
              <a:spcBef>
                <a:spcPts val="600"/>
              </a:spcBef>
              <a:buFont typeface="Wingdings" panose="05000000000000000000" pitchFamily="2" charset="2"/>
              <a:buChar char="ü"/>
            </a:pPr>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Luther’s approach is popular today.</a:t>
            </a:r>
          </a:p>
        </p:txBody>
      </p:sp>
      <p:sp>
        <p:nvSpPr>
          <p:cNvPr id="4" name="Rectangle 3"/>
          <p:cNvSpPr/>
          <p:nvPr/>
        </p:nvSpPr>
        <p:spPr bwMode="auto">
          <a:xfrm>
            <a:off x="2073729" y="1066800"/>
            <a:ext cx="5022330" cy="1417044"/>
          </a:xfrm>
          <a:prstGeom prst="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r>
              <a:rPr lang="en-US" sz="3200" dirty="0">
                <a:solidFill>
                  <a:schemeClr val="bg1"/>
                </a:solidFill>
                <a:latin typeface="Arial" panose="020B0604020202020204" pitchFamily="34" charset="0"/>
                <a:cs typeface="Arial" panose="020B0604020202020204" pitchFamily="34" charset="0"/>
              </a:rPr>
              <a:t>‘Whatever is not expressly prohibited in the scriptures</a:t>
            </a:r>
            <a:br>
              <a:rPr lang="en-US" sz="3200" dirty="0">
                <a:solidFill>
                  <a:schemeClr val="bg1"/>
                </a:solidFill>
                <a:latin typeface="Arial" panose="020B0604020202020204" pitchFamily="34" charset="0"/>
                <a:cs typeface="Arial" panose="020B0604020202020204" pitchFamily="34" charset="0"/>
              </a:rPr>
            </a:br>
            <a:r>
              <a:rPr lang="en-US" sz="3200" dirty="0">
                <a:solidFill>
                  <a:schemeClr val="bg1"/>
                </a:solidFill>
                <a:latin typeface="Arial" panose="020B0604020202020204" pitchFamily="34" charset="0"/>
                <a:cs typeface="Arial" panose="020B0604020202020204" pitchFamily="34" charset="0"/>
              </a:rPr>
              <a:t>is permissible’ </a:t>
            </a:r>
            <a:r>
              <a:rPr lang="en-US" sz="2000" dirty="0">
                <a:solidFill>
                  <a:schemeClr val="bg1"/>
                </a:solidFill>
                <a:latin typeface="Arial" panose="020B0604020202020204" pitchFamily="34" charset="0"/>
                <a:cs typeface="Arial" panose="020B0604020202020204" pitchFamily="34" charset="0"/>
              </a:rPr>
              <a:t>– </a:t>
            </a:r>
            <a:r>
              <a:rPr lang="en-US" sz="2000" dirty="0" err="1">
                <a:solidFill>
                  <a:schemeClr val="bg1"/>
                </a:solidFill>
                <a:latin typeface="Arial" panose="020B0604020202020204" pitchFamily="34" charset="0"/>
                <a:cs typeface="Arial" panose="020B0604020202020204" pitchFamily="34" charset="0"/>
              </a:rPr>
              <a:t>D’Aubigne</a:t>
            </a:r>
            <a:endParaRPr kumimoji="0" lang="en-US" sz="2000"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5" name="Rectangle 4">
            <a:extLst>
              <a:ext uri="{FF2B5EF4-FFF2-40B4-BE49-F238E27FC236}">
                <a16:creationId xmlns="" xmlns:a16="http://schemas.microsoft.com/office/drawing/2014/main" id="{D23B4577-3919-4407-A2D2-9FB526EBF0FB}"/>
              </a:ext>
            </a:extLst>
          </p:cNvPr>
          <p:cNvSpPr/>
          <p:nvPr/>
        </p:nvSpPr>
        <p:spPr bwMode="auto">
          <a:xfrm>
            <a:off x="1240079" y="5059956"/>
            <a:ext cx="6684721" cy="1417044"/>
          </a:xfrm>
          <a:prstGeom prst="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r>
              <a:rPr lang="en-US" sz="3200" dirty="0">
                <a:solidFill>
                  <a:schemeClr val="bg1"/>
                </a:solidFill>
                <a:latin typeface="Arial" panose="020B0604020202020204" pitchFamily="34" charset="0"/>
                <a:cs typeface="Arial" panose="020B0604020202020204" pitchFamily="34" charset="0"/>
              </a:rPr>
              <a:t>▫‘Where does it say not to?’</a:t>
            </a:r>
          </a:p>
          <a:p>
            <a:pPr marL="176213" indent="-176213"/>
            <a:r>
              <a:rPr lang="en-US" sz="3200" dirty="0">
                <a:solidFill>
                  <a:schemeClr val="bg1"/>
                </a:solidFill>
                <a:latin typeface="Arial" panose="020B0604020202020204" pitchFamily="34" charset="0"/>
                <a:cs typeface="Arial" panose="020B0604020202020204" pitchFamily="34" charset="0"/>
              </a:rPr>
              <a:t>▫Mirror imaging: others see things as you do.    Ps.50:21;  Ac.26:9</a:t>
            </a:r>
            <a:endParaRPr kumimoji="0" lang="en-US" sz="2000"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2596647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72190" y="228600"/>
            <a:ext cx="8229600" cy="777766"/>
          </a:xfrm>
        </p:spPr>
        <p:txBody>
          <a:bodyPr/>
          <a:lstStyle/>
          <a:p>
            <a:pPr algn="ctr"/>
            <a:r>
              <a:rPr lang="en-US" sz="3600" dirty="0" err="1">
                <a:solidFill>
                  <a:schemeClr val="tx1"/>
                </a:solidFill>
                <a:effectLst/>
                <a:latin typeface="Verdana" panose="020B0604030504040204" pitchFamily="34" charset="0"/>
                <a:ea typeface="Verdana" panose="020B0604030504040204" pitchFamily="34" charset="0"/>
                <a:cs typeface="Verdana" panose="020B0604030504040204" pitchFamily="34" charset="0"/>
              </a:rPr>
              <a:t>Huldrich</a:t>
            </a:r>
            <a:r>
              <a:rPr lang="en-US" sz="36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Zwingli</a:t>
            </a:r>
          </a:p>
        </p:txBody>
      </p:sp>
      <p:sp>
        <p:nvSpPr>
          <p:cNvPr id="3" name="Content Placeholder 2"/>
          <p:cNvSpPr>
            <a:spLocks noGrp="1"/>
          </p:cNvSpPr>
          <p:nvPr>
            <p:ph idx="1"/>
          </p:nvPr>
        </p:nvSpPr>
        <p:spPr>
          <a:xfrm>
            <a:off x="428861" y="1066800"/>
            <a:ext cx="8305800" cy="5410200"/>
          </a:xfrm>
        </p:spPr>
        <p:txBody>
          <a:bodyPr/>
          <a:lstStyle/>
          <a:p>
            <a:pPr marL="0" indent="0" algn="ctr">
              <a:buNone/>
            </a:pPr>
            <a:r>
              <a:rPr lang="en-US" sz="36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a:t>
            </a:r>
          </a:p>
          <a:p>
            <a:pPr>
              <a:buFont typeface="Wingdings" panose="05000000000000000000" pitchFamily="2" charset="2"/>
              <a:buChar char="ü"/>
            </a:pPr>
            <a:endParaRPr lang="en-US" b="1" dirty="0"/>
          </a:p>
          <a:p>
            <a:pPr>
              <a:buFont typeface="Wingdings" panose="05000000000000000000" pitchFamily="2" charset="2"/>
              <a:buChar char="ü"/>
            </a:pPr>
            <a:endParaRPr lang="en-US" b="1" dirty="0"/>
          </a:p>
          <a:p>
            <a:pPr>
              <a:spcBef>
                <a:spcPts val="0"/>
              </a:spcBef>
              <a:buFont typeface="Wingdings" panose="05000000000000000000" pitchFamily="2" charset="2"/>
              <a:buChar char="ü"/>
            </a:pPr>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Examines Scriptures to learn God’s will; satisfied with it.</a:t>
            </a:r>
          </a:p>
          <a:p>
            <a:pPr>
              <a:spcBef>
                <a:spcPts val="0"/>
              </a:spcBef>
              <a:buFont typeface="Wingdings" panose="05000000000000000000" pitchFamily="2" charset="2"/>
              <a:buChar char="ü"/>
            </a:pPr>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Attitude of Scripture itself.</a:t>
            </a:r>
          </a:p>
        </p:txBody>
      </p:sp>
      <p:sp>
        <p:nvSpPr>
          <p:cNvPr id="4" name="Rectangle 3"/>
          <p:cNvSpPr/>
          <p:nvPr/>
        </p:nvSpPr>
        <p:spPr bwMode="auto">
          <a:xfrm>
            <a:off x="2041071" y="1066800"/>
            <a:ext cx="5089072" cy="1417044"/>
          </a:xfrm>
          <a:prstGeom prst="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r>
              <a:rPr lang="en-US" sz="3200" dirty="0">
                <a:solidFill>
                  <a:schemeClr val="bg1"/>
                </a:solidFill>
                <a:latin typeface="Arial" panose="020B0604020202020204" pitchFamily="34" charset="0"/>
                <a:cs typeface="Arial" panose="020B0604020202020204" pitchFamily="34" charset="0"/>
              </a:rPr>
              <a:t>‘Whatever is not expressly authorized in the scriptures</a:t>
            </a:r>
            <a:br>
              <a:rPr lang="en-US" sz="3200" dirty="0">
                <a:solidFill>
                  <a:schemeClr val="bg1"/>
                </a:solidFill>
                <a:latin typeface="Arial" panose="020B0604020202020204" pitchFamily="34" charset="0"/>
                <a:cs typeface="Arial" panose="020B0604020202020204" pitchFamily="34" charset="0"/>
              </a:rPr>
            </a:br>
            <a:r>
              <a:rPr lang="en-US" sz="3200" dirty="0">
                <a:solidFill>
                  <a:schemeClr val="bg1"/>
                </a:solidFill>
                <a:latin typeface="Arial" panose="020B0604020202020204" pitchFamily="34" charset="0"/>
                <a:cs typeface="Arial" panose="020B0604020202020204" pitchFamily="34" charset="0"/>
              </a:rPr>
              <a:t>is prohibited’ </a:t>
            </a:r>
            <a:r>
              <a:rPr lang="en-US" sz="2000" dirty="0">
                <a:solidFill>
                  <a:schemeClr val="bg1"/>
                </a:solidFill>
                <a:latin typeface="Arial" panose="020B0604020202020204" pitchFamily="34" charset="0"/>
                <a:cs typeface="Arial" panose="020B0604020202020204" pitchFamily="34" charset="0"/>
              </a:rPr>
              <a:t>– Williston Walker</a:t>
            </a:r>
            <a:endParaRPr kumimoji="0" lang="en-US" sz="2000"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5" name="Rectangle 4">
            <a:extLst>
              <a:ext uri="{FF2B5EF4-FFF2-40B4-BE49-F238E27FC236}">
                <a16:creationId xmlns="" xmlns:a16="http://schemas.microsoft.com/office/drawing/2014/main" id="{D23B4577-3919-4407-A2D2-9FB526EBF0FB}"/>
              </a:ext>
            </a:extLst>
          </p:cNvPr>
          <p:cNvSpPr/>
          <p:nvPr/>
        </p:nvSpPr>
        <p:spPr bwMode="auto">
          <a:xfrm>
            <a:off x="1240079" y="4419600"/>
            <a:ext cx="6684721" cy="1752600"/>
          </a:xfrm>
          <a:prstGeom prst="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spcAft>
                <a:spcPts val="600"/>
              </a:spcAft>
            </a:pPr>
            <a:r>
              <a:rPr lang="en-US" sz="3200" dirty="0">
                <a:solidFill>
                  <a:schemeClr val="bg1"/>
                </a:solidFill>
                <a:latin typeface="Arial" panose="020B0604020202020204" pitchFamily="34" charset="0"/>
                <a:cs typeface="Arial" panose="020B0604020202020204" pitchFamily="34" charset="0"/>
              </a:rPr>
              <a:t>Col.2:23, ‘self-made religion / piety’</a:t>
            </a:r>
          </a:p>
          <a:p>
            <a:pPr>
              <a:spcAft>
                <a:spcPts val="600"/>
              </a:spcAft>
            </a:pPr>
            <a:r>
              <a:rPr kumimoji="0" lang="en-US" sz="3200" i="0" u="none" strike="noStrike" cap="none" normalizeH="0" baseline="0" dirty="0">
                <a:ln>
                  <a:noFill/>
                </a:ln>
                <a:solidFill>
                  <a:schemeClr val="bg1"/>
                </a:solidFill>
                <a:effectLst/>
                <a:latin typeface="Arial" panose="020B0604020202020204" pitchFamily="34" charset="0"/>
                <a:cs typeface="Arial" panose="020B0604020202020204" pitchFamily="34" charset="0"/>
              </a:rPr>
              <a:t>Hb.7:12-14, respect for silence…</a:t>
            </a:r>
          </a:p>
          <a:p>
            <a:r>
              <a:rPr lang="en-US" sz="3200" dirty="0">
                <a:solidFill>
                  <a:schemeClr val="bg1"/>
                </a:solidFill>
                <a:latin typeface="Arial" panose="020B0604020202020204" pitchFamily="34" charset="0"/>
                <a:cs typeface="Arial" panose="020B0604020202020204" pitchFamily="34" charset="0"/>
              </a:rPr>
              <a:t>2 Jn.9-11, boundaries  (1 Pt.4:11)</a:t>
            </a:r>
            <a:endParaRPr kumimoji="0" lang="en-US" sz="2000"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2684397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ounded Rectangle 3"/>
          <p:cNvSpPr/>
          <p:nvPr/>
        </p:nvSpPr>
        <p:spPr bwMode="auto">
          <a:xfrm>
            <a:off x="2033992" y="609600"/>
            <a:ext cx="5106171" cy="457200"/>
          </a:xfrm>
          <a:prstGeom prst="roundRect">
            <a:avLst/>
          </a:prstGeom>
          <a:solidFill>
            <a:schemeClr val="tx1"/>
          </a:solidFill>
          <a:ln w="12700" cap="flat" cmpd="sng" algn="ctr">
            <a:solidFill>
              <a:schemeClr val="bg2">
                <a:lumMod val="50000"/>
              </a:schemeClr>
            </a:solidFill>
            <a:prstDash val="solid"/>
            <a:round/>
            <a:headEnd type="none" w="med" len="med"/>
            <a:tailEnd type="none" w="med" len="med"/>
          </a:ln>
          <a:effectLst>
            <a:outerShdw blurRad="50800" dist="38100" algn="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i="0"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I. Examination Of Authority</a:t>
            </a:r>
          </a:p>
        </p:txBody>
      </p:sp>
      <p:sp>
        <p:nvSpPr>
          <p:cNvPr id="3" name="Rounded Rectangle 3">
            <a:extLst>
              <a:ext uri="{FF2B5EF4-FFF2-40B4-BE49-F238E27FC236}">
                <a16:creationId xmlns="" xmlns:a16="http://schemas.microsoft.com/office/drawing/2014/main" id="{1E1191F5-DBB3-44C5-AE66-9B646B12844E}"/>
              </a:ext>
            </a:extLst>
          </p:cNvPr>
          <p:cNvSpPr/>
          <p:nvPr/>
        </p:nvSpPr>
        <p:spPr bwMode="auto">
          <a:xfrm>
            <a:off x="2025868" y="1828800"/>
            <a:ext cx="5106171" cy="1295400"/>
          </a:xfrm>
          <a:prstGeom prst="roundRect">
            <a:avLst/>
          </a:prstGeom>
          <a:blipFill>
            <a:blip r:embed="rId2" cstate="print"/>
            <a:tile tx="0" ty="0" sx="100000" sy="100000" flip="none" algn="tl"/>
          </a:blipFill>
          <a:ln w="12700" cap="flat" cmpd="sng" algn="ctr">
            <a:solidFill>
              <a:schemeClr val="bg2">
                <a:lumMod val="50000"/>
              </a:schemeClr>
            </a:solidFill>
            <a:prstDash val="solid"/>
            <a:round/>
            <a:headEnd type="none" w="med" len="med"/>
            <a:tailEnd type="none" w="med" len="med"/>
          </a:ln>
          <a:effectLst>
            <a:outerShdw blurRad="50800" dist="38100" algn="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i="0" strike="noStrike" cap="none" normalizeH="0" baseline="0" dirty="0">
                <a:ln>
                  <a:noFill/>
                </a:ln>
                <a:solidFill>
                  <a:srgbClr val="000066"/>
                </a:solidFill>
                <a:effectLst/>
                <a:latin typeface="Verdana" panose="020B0604030504040204" pitchFamily="34" charset="0"/>
                <a:ea typeface="Verdana" panose="020B0604030504040204" pitchFamily="34" charset="0"/>
                <a:cs typeface="Verdana" panose="020B0604030504040204" pitchFamily="34" charset="0"/>
              </a:rPr>
              <a:t>III. Expressions</a:t>
            </a:r>
            <a:br>
              <a:rPr kumimoji="0" lang="en-US" sz="3600" i="0" strike="noStrike" cap="none" normalizeH="0" baseline="0" dirty="0">
                <a:ln>
                  <a:noFill/>
                </a:ln>
                <a:solidFill>
                  <a:srgbClr val="000066"/>
                </a:solidFill>
                <a:effectLst/>
                <a:latin typeface="Verdana" panose="020B0604030504040204" pitchFamily="34" charset="0"/>
                <a:ea typeface="Verdana" panose="020B0604030504040204" pitchFamily="34" charset="0"/>
                <a:cs typeface="Verdana" panose="020B0604030504040204" pitchFamily="34" charset="0"/>
              </a:rPr>
            </a:br>
            <a:r>
              <a:rPr kumimoji="0" lang="en-US" sz="3600" i="0" strike="noStrike" cap="none" normalizeH="0" baseline="0" dirty="0">
                <a:ln>
                  <a:noFill/>
                </a:ln>
                <a:solidFill>
                  <a:srgbClr val="000066"/>
                </a:solidFill>
                <a:effectLst/>
                <a:latin typeface="Verdana" panose="020B0604030504040204" pitchFamily="34" charset="0"/>
                <a:ea typeface="Verdana" panose="020B0604030504040204" pitchFamily="34" charset="0"/>
                <a:cs typeface="Verdana" panose="020B0604030504040204" pitchFamily="34" charset="0"/>
              </a:rPr>
              <a:t>Of Authority</a:t>
            </a:r>
            <a:endParaRPr kumimoji="0" lang="en-US" sz="3600" i="0" strike="noStrike" cap="none" normalizeH="0" baseline="0" dirty="0">
              <a:ln>
                <a:noFill/>
              </a:ln>
              <a:effectLst/>
              <a:latin typeface="Verdana" panose="020B0604030504040204" pitchFamily="34" charset="0"/>
              <a:ea typeface="Verdana" panose="020B0604030504040204" pitchFamily="34" charset="0"/>
              <a:cs typeface="Verdana" panose="020B0604030504040204" pitchFamily="34" charset="0"/>
            </a:endParaRPr>
          </a:p>
        </p:txBody>
      </p:sp>
      <p:sp>
        <p:nvSpPr>
          <p:cNvPr id="5" name="Rounded Rectangle 3">
            <a:extLst>
              <a:ext uri="{FF2B5EF4-FFF2-40B4-BE49-F238E27FC236}">
                <a16:creationId xmlns="" xmlns:a16="http://schemas.microsoft.com/office/drawing/2014/main" id="{D5AFE8AE-40E2-407F-A4D1-7191DED8A5D4}"/>
              </a:ext>
            </a:extLst>
          </p:cNvPr>
          <p:cNvSpPr/>
          <p:nvPr/>
        </p:nvSpPr>
        <p:spPr bwMode="auto">
          <a:xfrm>
            <a:off x="2024742" y="1219200"/>
            <a:ext cx="5106171" cy="457200"/>
          </a:xfrm>
          <a:prstGeom prst="roundRect">
            <a:avLst/>
          </a:prstGeom>
          <a:solidFill>
            <a:schemeClr val="tx1"/>
          </a:solidFill>
          <a:ln w="12700" cap="flat" cmpd="sng" algn="ctr">
            <a:solidFill>
              <a:schemeClr val="bg2">
                <a:lumMod val="50000"/>
              </a:schemeClr>
            </a:solidFill>
            <a:prstDash val="solid"/>
            <a:round/>
            <a:headEnd type="none" w="med" len="med"/>
            <a:tailEnd type="none" w="med" len="med"/>
          </a:ln>
          <a:effectLst>
            <a:outerShdw blurRad="50800" dist="38100" algn="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i="0"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II. Establishment Of Authority</a:t>
            </a:r>
          </a:p>
        </p:txBody>
      </p:sp>
    </p:spTree>
    <p:extLst>
      <p:ext uri="{BB962C8B-B14F-4D97-AF65-F5344CB8AC3E}">
        <p14:creationId xmlns="" xmlns:p14="http://schemas.microsoft.com/office/powerpoint/2010/main" val="40504616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752600"/>
          </a:xfrm>
        </p:spPr>
        <p:txBody>
          <a:bodyPr>
            <a:normAutofit fontScale="90000"/>
          </a:bodyPr>
          <a:lstStyle/>
          <a:p>
            <a:pPr algn="l"/>
            <a:r>
              <a:rPr lang="en-US" sz="36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‘Thus it is argued that the ancient maxim to be applied is that the expression of one thing is the exclusion of another’ </a:t>
            </a:r>
            <a:br>
              <a:rPr lang="en-US" sz="36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br>
            <a:r>
              <a:rPr lang="en-US" sz="2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–Contracts Transactions And Litigation</a:t>
            </a:r>
          </a:p>
        </p:txBody>
      </p:sp>
      <p:sp>
        <p:nvSpPr>
          <p:cNvPr id="3" name="Content Placeholder 2"/>
          <p:cNvSpPr>
            <a:spLocks noGrp="1"/>
          </p:cNvSpPr>
          <p:nvPr>
            <p:ph idx="1"/>
          </p:nvPr>
        </p:nvSpPr>
        <p:spPr>
          <a:xfrm>
            <a:off x="412532" y="2133600"/>
            <a:ext cx="8305800" cy="4114800"/>
          </a:xfrm>
        </p:spPr>
        <p:txBody>
          <a:bodyPr>
            <a:normAutofit/>
          </a:bodyPr>
          <a:lstStyle/>
          <a:p>
            <a:pPr marL="0" indent="0" algn="ctr">
              <a:spcAft>
                <a:spcPts val="600"/>
              </a:spcAft>
              <a:buNone/>
            </a:pPr>
            <a:endParaRPr lang="en-US" sz="36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0" indent="0">
              <a:spcAft>
                <a:spcPts val="600"/>
              </a:spcAft>
              <a:buNone/>
            </a:pPr>
            <a:endParaRPr lang="en-US" sz="3600" dirty="0">
              <a:effectLst/>
              <a:latin typeface="Verdana" panose="020B0604030504040204" pitchFamily="34" charset="0"/>
              <a:ea typeface="Verdana" panose="020B0604030504040204" pitchFamily="34" charset="0"/>
              <a:cs typeface="Verdana" panose="020B0604030504040204" pitchFamily="34" charset="0"/>
            </a:endParaRPr>
          </a:p>
          <a:p>
            <a:pPr marL="0" indent="0">
              <a:spcAft>
                <a:spcPts val="600"/>
              </a:spcAft>
              <a:buNone/>
            </a:pPr>
            <a:endParaRPr lang="en-US" sz="3600" dirty="0">
              <a:effectLst/>
              <a:latin typeface="Verdana" panose="020B0604030504040204" pitchFamily="34" charset="0"/>
              <a:ea typeface="Verdana" panose="020B0604030504040204" pitchFamily="34" charset="0"/>
              <a:cs typeface="Verdana" panose="020B0604030504040204" pitchFamily="34" charset="0"/>
            </a:endParaRPr>
          </a:p>
          <a:p>
            <a:pPr marL="0" indent="0">
              <a:spcAft>
                <a:spcPts val="600"/>
              </a:spcAft>
              <a:buNone/>
            </a:pPr>
            <a:endParaRPr lang="en-US" sz="3600" dirty="0">
              <a:effectLst/>
              <a:latin typeface="Verdana" panose="020B0604030504040204" pitchFamily="34" charset="0"/>
              <a:ea typeface="Verdana" panose="020B0604030504040204" pitchFamily="34" charset="0"/>
              <a:cs typeface="Verdana" panose="020B0604030504040204" pitchFamily="34" charset="0"/>
            </a:endParaRPr>
          </a:p>
          <a:p>
            <a:pPr marL="0" indent="0">
              <a:spcAft>
                <a:spcPts val="600"/>
              </a:spcAft>
              <a:buNone/>
            </a:pPr>
            <a:endParaRPr lang="en-US" sz="36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a:extLst>
              <a:ext uri="{FF2B5EF4-FFF2-40B4-BE49-F238E27FC236}">
                <a16:creationId xmlns="" xmlns:a16="http://schemas.microsoft.com/office/drawing/2014/main" id="{DBA61202-5CAF-4B39-BF73-EB411F415AB3}"/>
              </a:ext>
            </a:extLst>
          </p:cNvPr>
          <p:cNvSpPr/>
          <p:nvPr/>
        </p:nvSpPr>
        <p:spPr>
          <a:xfrm>
            <a:off x="623878" y="2286000"/>
            <a:ext cx="7911234" cy="2286000"/>
          </a:xfrm>
          <a:prstGeom prst="rect">
            <a:avLst/>
          </a:prstGeom>
          <a:solidFill>
            <a:srgbClr val="8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200"/>
              </a:spcAft>
            </a:pPr>
            <a:r>
              <a:rPr lang="en-US" sz="2400" dirty="0">
                <a:latin typeface="Arial" panose="020B0604020202020204" pitchFamily="34" charset="0"/>
                <a:cs typeface="Arial" panose="020B0604020202020204" pitchFamily="34" charset="0"/>
              </a:rPr>
              <a:t>1. </a:t>
            </a:r>
            <a:r>
              <a:rPr lang="en-US" sz="3200" dirty="0">
                <a:latin typeface="Arial" panose="020B0604020202020204" pitchFamily="34" charset="0"/>
                <a:cs typeface="Arial" panose="020B0604020202020204" pitchFamily="34" charset="0"/>
              </a:rPr>
              <a:t>A recipe lists ingredients and instructions</a:t>
            </a:r>
          </a:p>
          <a:p>
            <a:pPr>
              <a:spcAft>
                <a:spcPts val="1200"/>
              </a:spcAft>
            </a:pPr>
            <a:r>
              <a:rPr lang="en-US" sz="2400" dirty="0">
                <a:latin typeface="Arial" panose="020B0604020202020204" pitchFamily="34" charset="0"/>
                <a:cs typeface="Arial" panose="020B0604020202020204" pitchFamily="34" charset="0"/>
              </a:rPr>
              <a:t>2.</a:t>
            </a:r>
            <a:r>
              <a:rPr lang="en-US" sz="3200" dirty="0">
                <a:latin typeface="Arial" panose="020B0604020202020204" pitchFamily="34" charset="0"/>
                <a:cs typeface="Arial" panose="020B0604020202020204" pitchFamily="34" charset="0"/>
              </a:rPr>
              <a:t> Directions list streets to take…</a:t>
            </a:r>
          </a:p>
          <a:p>
            <a:r>
              <a:rPr lang="en-US" sz="2400" dirty="0">
                <a:latin typeface="Arial" panose="020B0604020202020204" pitchFamily="34" charset="0"/>
                <a:cs typeface="Arial" panose="020B0604020202020204" pitchFamily="34" charset="0"/>
              </a:rPr>
              <a:t>3. </a:t>
            </a:r>
            <a:r>
              <a:rPr lang="en-US" sz="3200" dirty="0">
                <a:latin typeface="Arial" panose="020B0604020202020204" pitchFamily="34" charset="0"/>
                <a:cs typeface="Arial" panose="020B0604020202020204" pitchFamily="34" charset="0"/>
              </a:rPr>
              <a:t>2 Sm.7</a:t>
            </a:r>
          </a:p>
        </p:txBody>
      </p:sp>
    </p:spTree>
    <p:extLst>
      <p:ext uri="{BB962C8B-B14F-4D97-AF65-F5344CB8AC3E}">
        <p14:creationId xmlns="" xmlns:p14="http://schemas.microsoft.com/office/powerpoint/2010/main" val="287287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72190" y="228600"/>
            <a:ext cx="8229600" cy="838200"/>
          </a:xfrm>
        </p:spPr>
        <p:txBody>
          <a:bodyPr/>
          <a:lstStyle/>
          <a:p>
            <a:pPr algn="ctr"/>
            <a:r>
              <a:rPr lang="en-US" sz="36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God speaks to us by means of . . .</a:t>
            </a:r>
          </a:p>
        </p:txBody>
      </p:sp>
      <p:sp>
        <p:nvSpPr>
          <p:cNvPr id="3" name="Content Placeholder 2"/>
          <p:cNvSpPr>
            <a:spLocks noGrp="1"/>
          </p:cNvSpPr>
          <p:nvPr>
            <p:ph idx="1"/>
          </p:nvPr>
        </p:nvSpPr>
        <p:spPr>
          <a:xfrm>
            <a:off x="278475" y="1066800"/>
            <a:ext cx="8610600" cy="5257800"/>
          </a:xfrm>
        </p:spPr>
        <p:txBody>
          <a:bodyPr>
            <a:normAutofit/>
          </a:bodyPr>
          <a:lstStyle/>
          <a:p>
            <a:pPr marL="514350" indent="-514350">
              <a:spcAft>
                <a:spcPts val="600"/>
              </a:spcAft>
              <a:buAutoNum type="arabicPeriod"/>
            </a:pPr>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Direct statements </a:t>
            </a:r>
            <a:r>
              <a:rPr lang="en-US" sz="28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(includes commands)</a:t>
            </a:r>
          </a:p>
          <a:p>
            <a:pPr marL="514350" indent="-514350">
              <a:spcAft>
                <a:spcPts val="600"/>
              </a:spcAft>
              <a:buAutoNum type="arabicPeriod"/>
            </a:pPr>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Approved examples</a:t>
            </a:r>
          </a:p>
          <a:p>
            <a:pPr marL="514350" indent="-514350">
              <a:spcAft>
                <a:spcPts val="600"/>
              </a:spcAft>
              <a:buAutoNum type="arabicPeriod"/>
            </a:pPr>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Forced conclusions</a:t>
            </a:r>
          </a:p>
        </p:txBody>
      </p:sp>
      <p:sp>
        <p:nvSpPr>
          <p:cNvPr id="6" name="Rectangle 5">
            <a:extLst>
              <a:ext uri="{FF2B5EF4-FFF2-40B4-BE49-F238E27FC236}">
                <a16:creationId xmlns="" xmlns:a16="http://schemas.microsoft.com/office/drawing/2014/main" id="{D3AFD245-47ED-429D-933C-DDD7F0D19E08}"/>
              </a:ext>
            </a:extLst>
          </p:cNvPr>
          <p:cNvSpPr/>
          <p:nvPr/>
        </p:nvSpPr>
        <p:spPr bwMode="auto">
          <a:xfrm>
            <a:off x="5198808" y="1769225"/>
            <a:ext cx="3487992" cy="1066800"/>
          </a:xfrm>
          <a:prstGeom prst="rect">
            <a:avLst/>
          </a:prstGeom>
          <a:blipFill>
            <a:blip r:embed="rId2" cstate="print"/>
            <a:tile tx="0" ty="0" sx="100000" sy="100000" flip="none" algn="tl"/>
          </a:bli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400" b="0" i="0" u="none" strike="noStrike" cap="none" normalizeH="0" baseline="0" dirty="0">
                <a:ln>
                  <a:noFill/>
                </a:ln>
                <a:solidFill>
                  <a:schemeClr val="bg2">
                    <a:lumMod val="50000"/>
                  </a:schemeClr>
                </a:solidFill>
                <a:effectLst/>
                <a:latin typeface="Calibri" pitchFamily="34" charset="0"/>
              </a:rPr>
              <a:t> </a:t>
            </a:r>
            <a:r>
              <a:rPr kumimoji="0" lang="en-US" sz="3400" b="1" i="0" u="none" strike="noStrike" cap="none" normalizeH="0" baseline="0" dirty="0">
                <a:ln>
                  <a:noFill/>
                </a:ln>
                <a:solidFill>
                  <a:schemeClr val="bg2">
                    <a:lumMod val="50000"/>
                  </a:schemeClr>
                </a:solidFill>
                <a:effectLst/>
                <a:latin typeface="Calibri" pitchFamily="34" charset="0"/>
              </a:rPr>
              <a:t>A test case:</a:t>
            </a:r>
          </a:p>
          <a:p>
            <a:pPr marL="0" marR="0" indent="0" algn="ctr" defTabSz="914400" rtl="0" eaLnBrk="0" fontAlgn="base" latinLnBrk="0" hangingPunct="0">
              <a:lnSpc>
                <a:spcPct val="100000"/>
              </a:lnSpc>
              <a:spcBef>
                <a:spcPct val="0"/>
              </a:spcBef>
              <a:spcAft>
                <a:spcPct val="0"/>
              </a:spcAft>
              <a:buClrTx/>
              <a:buSzTx/>
              <a:buFontTx/>
              <a:buNone/>
              <a:tabLst/>
            </a:pPr>
            <a:r>
              <a:rPr lang="en-US" sz="3400" b="1" dirty="0">
                <a:solidFill>
                  <a:schemeClr val="bg2">
                    <a:lumMod val="50000"/>
                  </a:schemeClr>
                </a:solidFill>
                <a:latin typeface="Calibri" pitchFamily="34" charset="0"/>
              </a:rPr>
              <a:t>Acts 15</a:t>
            </a:r>
            <a:endParaRPr kumimoji="0" lang="en-US" sz="3400" b="1" i="0" u="none" strike="noStrike" cap="none" normalizeH="0" baseline="0" dirty="0">
              <a:ln>
                <a:noFill/>
              </a:ln>
              <a:solidFill>
                <a:schemeClr val="bg2">
                  <a:lumMod val="50000"/>
                </a:schemeClr>
              </a:solidFill>
              <a:effectLst/>
              <a:latin typeface="Calibri" pitchFamily="34" charset="0"/>
            </a:endParaRPr>
          </a:p>
        </p:txBody>
      </p:sp>
      <p:sp>
        <p:nvSpPr>
          <p:cNvPr id="7" name="Rectangle 6">
            <a:extLst>
              <a:ext uri="{FF2B5EF4-FFF2-40B4-BE49-F238E27FC236}">
                <a16:creationId xmlns="" xmlns:a16="http://schemas.microsoft.com/office/drawing/2014/main" id="{90A31A93-3C28-41E8-ABF8-2989E8739D1F}"/>
              </a:ext>
            </a:extLst>
          </p:cNvPr>
          <p:cNvSpPr/>
          <p:nvPr/>
        </p:nvSpPr>
        <p:spPr bwMode="auto">
          <a:xfrm>
            <a:off x="474408" y="3429000"/>
            <a:ext cx="2512140" cy="1828800"/>
          </a:xfrm>
          <a:prstGeom prst="rect">
            <a:avLst/>
          </a:prstGeom>
          <a:blipFill>
            <a:blip r:embed="rId2" cstate="print"/>
            <a:tile tx="0" ty="0" sx="100000" sy="100000" flip="none" algn="tl"/>
          </a:blipFill>
          <a:ln w="9525" cap="flat" cmpd="sng" algn="ctr">
            <a:solidFill>
              <a:srgbClr val="C000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defTabSz="914400" eaLnBrk="0" fontAlgn="base" hangingPunct="0">
              <a:spcBef>
                <a:spcPct val="0"/>
              </a:spcBef>
              <a:spcAft>
                <a:spcPct val="0"/>
              </a:spcAft>
            </a:pPr>
            <a:r>
              <a:rPr lang="en-US" sz="3400" b="1" dirty="0">
                <a:solidFill>
                  <a:srgbClr val="00007D">
                    <a:lumMod val="50000"/>
                  </a:srgbClr>
                </a:solidFill>
                <a:latin typeface="Calibri" pitchFamily="34" charset="0"/>
              </a:rPr>
              <a:t>Direct statement</a:t>
            </a:r>
          </a:p>
          <a:p>
            <a:pPr algn="ctr" defTabSz="914400" eaLnBrk="0" fontAlgn="base" hangingPunct="0">
              <a:spcBef>
                <a:spcPct val="0"/>
              </a:spcBef>
              <a:spcAft>
                <a:spcPct val="0"/>
              </a:spcAft>
            </a:pPr>
            <a:r>
              <a:rPr lang="en-US" sz="3400" b="1" dirty="0">
                <a:solidFill>
                  <a:srgbClr val="000000"/>
                </a:solidFill>
                <a:latin typeface="Calibri" pitchFamily="34" charset="0"/>
              </a:rPr>
              <a:t>Ac.15:15-17</a:t>
            </a:r>
          </a:p>
        </p:txBody>
      </p:sp>
      <p:sp>
        <p:nvSpPr>
          <p:cNvPr id="8" name="Rectangle 7">
            <a:extLst>
              <a:ext uri="{FF2B5EF4-FFF2-40B4-BE49-F238E27FC236}">
                <a16:creationId xmlns="" xmlns:a16="http://schemas.microsoft.com/office/drawing/2014/main" id="{2F5D7DC2-5FA2-43DF-9719-F211BDBF1C71}"/>
              </a:ext>
            </a:extLst>
          </p:cNvPr>
          <p:cNvSpPr/>
          <p:nvPr/>
        </p:nvSpPr>
        <p:spPr bwMode="auto">
          <a:xfrm>
            <a:off x="3323304" y="3429000"/>
            <a:ext cx="2512140" cy="1828800"/>
          </a:xfrm>
          <a:prstGeom prst="rect">
            <a:avLst/>
          </a:prstGeom>
          <a:blipFill>
            <a:blip r:embed="rId2" cstate="print"/>
            <a:tile tx="0" ty="0" sx="100000" sy="100000" flip="none" algn="tl"/>
          </a:blipFill>
          <a:ln w="9525" cap="flat" cmpd="sng" algn="ctr">
            <a:solidFill>
              <a:srgbClr val="C000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defTabSz="914400" eaLnBrk="0" fontAlgn="base" hangingPunct="0">
              <a:spcBef>
                <a:spcPct val="0"/>
              </a:spcBef>
              <a:spcAft>
                <a:spcPct val="0"/>
              </a:spcAft>
            </a:pPr>
            <a:r>
              <a:rPr lang="en-US" sz="3400" b="1" dirty="0">
                <a:solidFill>
                  <a:srgbClr val="00007D">
                    <a:lumMod val="50000"/>
                  </a:srgbClr>
                </a:solidFill>
                <a:latin typeface="Calibri" pitchFamily="34" charset="0"/>
              </a:rPr>
              <a:t>Approved example</a:t>
            </a:r>
          </a:p>
          <a:p>
            <a:pPr algn="ctr" defTabSz="914400" eaLnBrk="0" fontAlgn="base" hangingPunct="0">
              <a:spcBef>
                <a:spcPct val="0"/>
              </a:spcBef>
              <a:spcAft>
                <a:spcPct val="0"/>
              </a:spcAft>
            </a:pPr>
            <a:r>
              <a:rPr lang="en-US" sz="3400" b="1" dirty="0">
                <a:solidFill>
                  <a:srgbClr val="000000"/>
                </a:solidFill>
                <a:latin typeface="Calibri" pitchFamily="34" charset="0"/>
              </a:rPr>
              <a:t>Ac.15:7-11</a:t>
            </a:r>
          </a:p>
        </p:txBody>
      </p:sp>
      <p:sp>
        <p:nvSpPr>
          <p:cNvPr id="9" name="Rectangle 8">
            <a:extLst>
              <a:ext uri="{FF2B5EF4-FFF2-40B4-BE49-F238E27FC236}">
                <a16:creationId xmlns="" xmlns:a16="http://schemas.microsoft.com/office/drawing/2014/main" id="{967A24E6-90E8-4C77-A801-E57DDAE4BAE6}"/>
              </a:ext>
            </a:extLst>
          </p:cNvPr>
          <p:cNvSpPr/>
          <p:nvPr/>
        </p:nvSpPr>
        <p:spPr bwMode="auto">
          <a:xfrm>
            <a:off x="6172200" y="3429000"/>
            <a:ext cx="2512140" cy="1828800"/>
          </a:xfrm>
          <a:prstGeom prst="rect">
            <a:avLst/>
          </a:prstGeom>
          <a:blipFill>
            <a:blip r:embed="rId2" cstate="print"/>
            <a:tile tx="0" ty="0" sx="100000" sy="100000" flip="none" algn="tl"/>
          </a:blipFill>
          <a:ln w="9525" cap="flat" cmpd="sng" algn="ctr">
            <a:solidFill>
              <a:srgbClr val="C000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defTabSz="914400" eaLnBrk="0" fontAlgn="base" hangingPunct="0">
              <a:spcBef>
                <a:spcPct val="0"/>
              </a:spcBef>
              <a:spcAft>
                <a:spcPct val="0"/>
              </a:spcAft>
            </a:pPr>
            <a:r>
              <a:rPr lang="en-US" sz="3400" b="1" dirty="0">
                <a:solidFill>
                  <a:srgbClr val="00007D">
                    <a:lumMod val="50000"/>
                  </a:srgbClr>
                </a:solidFill>
                <a:latin typeface="Calibri" pitchFamily="34" charset="0"/>
              </a:rPr>
              <a:t>Forced conclusion</a:t>
            </a:r>
          </a:p>
          <a:p>
            <a:pPr algn="ctr" defTabSz="914400" eaLnBrk="0" fontAlgn="base" hangingPunct="0">
              <a:spcBef>
                <a:spcPct val="0"/>
              </a:spcBef>
              <a:spcAft>
                <a:spcPct val="0"/>
              </a:spcAft>
            </a:pPr>
            <a:r>
              <a:rPr lang="en-US" sz="3400" b="1" dirty="0">
                <a:solidFill>
                  <a:srgbClr val="000000"/>
                </a:solidFill>
                <a:latin typeface="Calibri" pitchFamily="34" charset="0"/>
              </a:rPr>
              <a:t>Ac.15:12 </a:t>
            </a:r>
          </a:p>
        </p:txBody>
      </p:sp>
    </p:spTree>
    <p:extLst>
      <p:ext uri="{BB962C8B-B14F-4D97-AF65-F5344CB8AC3E}">
        <p14:creationId xmlns="" xmlns:p14="http://schemas.microsoft.com/office/powerpoint/2010/main" val="1228678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72190" y="76200"/>
            <a:ext cx="8229600" cy="1447800"/>
          </a:xfrm>
        </p:spPr>
        <p:txBody>
          <a:bodyPr>
            <a:noAutofit/>
          </a:bodyPr>
          <a:lstStyle/>
          <a:p>
            <a:pPr algn="l"/>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1808: man saw that human creeds were without authority and Scripture was all sufficient</a:t>
            </a:r>
          </a:p>
        </p:txBody>
      </p:sp>
      <p:sp>
        <p:nvSpPr>
          <p:cNvPr id="3" name="Content Placeholder 2"/>
          <p:cNvSpPr>
            <a:spLocks noGrp="1"/>
          </p:cNvSpPr>
          <p:nvPr>
            <p:ph idx="1"/>
          </p:nvPr>
        </p:nvSpPr>
        <p:spPr>
          <a:xfrm>
            <a:off x="364375" y="1676400"/>
            <a:ext cx="8439027" cy="4724400"/>
          </a:xfrm>
        </p:spPr>
        <p:txBody>
          <a:bodyPr/>
          <a:lstStyle/>
          <a:p>
            <a:pPr marL="457200" indent="-457200">
              <a:spcAft>
                <a:spcPts val="0"/>
              </a:spcAft>
              <a:buFont typeface="Wingdings" panose="05000000000000000000" pitchFamily="2" charset="2"/>
              <a:buChar char="q"/>
            </a:pPr>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Proposed: ‘Where the Bible speaks, we speak; where the Bible is silent, we are silent.’</a:t>
            </a:r>
          </a:p>
          <a:p>
            <a:pPr marL="457200" indent="-457200">
              <a:spcAft>
                <a:spcPts val="600"/>
              </a:spcAft>
              <a:buFont typeface="Wingdings" panose="05000000000000000000" pitchFamily="2" charset="2"/>
              <a:buChar char="q"/>
            </a:pPr>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Reply: ‘If we adopt that as a basis, then there is an end of infant baptism.</a:t>
            </a:r>
            <a:endParaRPr lang="en-US" sz="34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p:cNvSpPr/>
          <p:nvPr/>
        </p:nvSpPr>
        <p:spPr bwMode="auto">
          <a:xfrm>
            <a:off x="253687" y="4953000"/>
            <a:ext cx="8652013" cy="1066800"/>
          </a:xfrm>
          <a:prstGeom prst="rect">
            <a:avLst/>
          </a:prstGeom>
          <a:blipFill>
            <a:blip r:embed="rId2" cstate="print"/>
            <a:tile tx="0" ty="0" sx="100000" sy="100000" flip="none" algn="tl"/>
          </a:blipFill>
          <a:ln w="9525" cap="flat" cmpd="sng" algn="ctr">
            <a:solidFill>
              <a:schemeClr val="accent1"/>
            </a:solidFill>
            <a:prstDash val="solid"/>
            <a:round/>
            <a:headEnd type="none" w="med" len="med"/>
            <a:tailEnd type="none" w="med" len="med"/>
          </a:ln>
          <a:effectLst>
            <a:outerShdw blurRad="50800" dist="38100" algn="l" rotWithShape="0">
              <a:prstClr val="black">
                <a:alpha val="40000"/>
              </a:prstClr>
            </a:outerShdw>
          </a:effectLst>
          <a:scene3d>
            <a:camera prst="orthographicFront"/>
            <a:lightRig rig="threePt" dir="t"/>
          </a:scene3d>
          <a:sp3d>
            <a:bevelT w="152400" h="50800" prst="softRound"/>
          </a:sp3d>
          <a:ex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3200" i="0" u="none" strike="noStrike" cap="none" normalizeH="0" baseline="0" dirty="0">
                <a:ln>
                  <a:noFill/>
                </a:ln>
                <a:solidFill>
                  <a:schemeClr val="bg2">
                    <a:lumMod val="75000"/>
                  </a:schemeClr>
                </a:solidFill>
                <a:effectLst/>
                <a:latin typeface="Arial" charset="0"/>
              </a:rPr>
              <a:t>‘Of course, if infant baptism be not found in the scriptures, we can have nothing to do with it.’</a:t>
            </a:r>
            <a:endParaRPr kumimoji="0" lang="en-US" sz="3200" i="0" u="none" strike="noStrike" cap="none" normalizeH="0" baseline="0" dirty="0">
              <a:ln>
                <a:noFill/>
              </a:ln>
              <a:effectLst/>
              <a:latin typeface="Arial" charset="0"/>
            </a:endParaRPr>
          </a:p>
        </p:txBody>
      </p:sp>
    </p:spTree>
    <p:extLst>
      <p:ext uri="{BB962C8B-B14F-4D97-AF65-F5344CB8AC3E}">
        <p14:creationId xmlns="" xmlns:p14="http://schemas.microsoft.com/office/powerpoint/2010/main" val="3756465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00336" y="172550"/>
            <a:ext cx="7765322" cy="970450"/>
          </a:xfrm>
        </p:spPr>
        <p:txBody>
          <a:bodyPr>
            <a:normAutofit fontScale="90000"/>
          </a:bodyPr>
          <a:lstStyle/>
          <a:p>
            <a:pPr algn="ctr"/>
            <a:r>
              <a:rPr lang="en-US" sz="36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20% of U.S. citizens</a:t>
            </a:r>
            <a:br>
              <a:rPr lang="en-US" sz="36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br>
            <a:r>
              <a:rPr lang="en-US" sz="36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are unbelievers</a:t>
            </a:r>
          </a:p>
        </p:txBody>
      </p:sp>
      <p:sp>
        <p:nvSpPr>
          <p:cNvPr id="3" name="Content Placeholder 2"/>
          <p:cNvSpPr>
            <a:spLocks noGrp="1"/>
          </p:cNvSpPr>
          <p:nvPr>
            <p:ph idx="1"/>
          </p:nvPr>
        </p:nvSpPr>
        <p:spPr>
          <a:xfrm>
            <a:off x="457200" y="1219200"/>
            <a:ext cx="8229600" cy="5257800"/>
          </a:xfrm>
        </p:spPr>
        <p:txBody>
          <a:bodyPr/>
          <a:lstStyle/>
          <a:p>
            <a:pPr marL="36900" indent="0" algn="ctr">
              <a:buNone/>
            </a:pPr>
            <a:r>
              <a:rPr lang="en-US" sz="34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Evidence</a:t>
            </a:r>
          </a:p>
          <a:p>
            <a:r>
              <a:rPr lang="en-US" sz="3200" dirty="0">
                <a:solidFill>
                  <a:srgbClr val="FFFF99"/>
                </a:solidFill>
                <a:effectLst/>
                <a:latin typeface="Verdana" panose="020B0604030504040204" pitchFamily="34" charset="0"/>
                <a:ea typeface="Verdana" panose="020B0604030504040204" pitchFamily="34" charset="0"/>
                <a:cs typeface="Verdana" panose="020B0604030504040204" pitchFamily="34" charset="0"/>
              </a:rPr>
              <a:t>Live together without marriage</a:t>
            </a:r>
          </a:p>
          <a:p>
            <a:r>
              <a:rPr lang="en-US" sz="3200" dirty="0">
                <a:solidFill>
                  <a:srgbClr val="FFFF99"/>
                </a:solidFill>
                <a:effectLst/>
                <a:latin typeface="Verdana" panose="020B0604030504040204" pitchFamily="34" charset="0"/>
                <a:ea typeface="Verdana" panose="020B0604030504040204" pitchFamily="34" charset="0"/>
                <a:cs typeface="Verdana" panose="020B0604030504040204" pitchFamily="34" charset="0"/>
              </a:rPr>
              <a:t>Sodomite marriage</a:t>
            </a:r>
          </a:p>
          <a:p>
            <a:r>
              <a:rPr lang="en-US" sz="3200" dirty="0">
                <a:solidFill>
                  <a:srgbClr val="FFFF99"/>
                </a:solidFill>
                <a:effectLst/>
                <a:latin typeface="Verdana" panose="020B0604030504040204" pitchFamily="34" charset="0"/>
                <a:ea typeface="Verdana" panose="020B0604030504040204" pitchFamily="34" charset="0"/>
                <a:cs typeface="Verdana" panose="020B0604030504040204" pitchFamily="34" charset="0"/>
              </a:rPr>
              <a:t>Abortions: ‘pro-choice’</a:t>
            </a:r>
          </a:p>
          <a:p>
            <a:r>
              <a:rPr lang="en-US" sz="3200" dirty="0">
                <a:solidFill>
                  <a:srgbClr val="FFFF99"/>
                </a:solidFill>
                <a:effectLst/>
                <a:latin typeface="Verdana" panose="020B0604030504040204" pitchFamily="34" charset="0"/>
                <a:ea typeface="Verdana" panose="020B0604030504040204" pitchFamily="34" charset="0"/>
                <a:cs typeface="Verdana" panose="020B0604030504040204" pitchFamily="34" charset="0"/>
              </a:rPr>
              <a:t>No concept of sin or shame</a:t>
            </a:r>
          </a:p>
          <a:p>
            <a:r>
              <a:rPr lang="en-US" sz="3200" dirty="0">
                <a:solidFill>
                  <a:srgbClr val="FFFF99"/>
                </a:solidFill>
                <a:effectLst/>
                <a:latin typeface="Verdana" panose="020B0604030504040204" pitchFamily="34" charset="0"/>
                <a:ea typeface="Verdana" panose="020B0604030504040204" pitchFamily="34" charset="0"/>
                <a:cs typeface="Verdana" panose="020B0604030504040204" pitchFamily="34" charset="0"/>
              </a:rPr>
              <a:t>Gambling is epidemic</a:t>
            </a:r>
          </a:p>
          <a:p>
            <a:r>
              <a:rPr lang="en-US" sz="3200" dirty="0">
                <a:solidFill>
                  <a:srgbClr val="FFFF99"/>
                </a:solidFill>
                <a:effectLst/>
                <a:latin typeface="Verdana" panose="020B0604030504040204" pitchFamily="34" charset="0"/>
                <a:ea typeface="Verdana" panose="020B0604030504040204" pitchFamily="34" charset="0"/>
                <a:cs typeface="Verdana" panose="020B0604030504040204" pitchFamily="34" charset="0"/>
              </a:rPr>
              <a:t>Church obsolete, Bible disrespected</a:t>
            </a:r>
          </a:p>
        </p:txBody>
      </p:sp>
    </p:spTree>
    <p:extLst>
      <p:ext uri="{BB962C8B-B14F-4D97-AF65-F5344CB8AC3E}">
        <p14:creationId xmlns="" xmlns:p14="http://schemas.microsoft.com/office/powerpoint/2010/main" val="4019204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FFFFCC"/>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FFFFCC"/>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FFFFCC"/>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FFFFCC"/>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rgbClr val="FFFFCC"/>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00336" y="76200"/>
            <a:ext cx="7765322" cy="609600"/>
          </a:xfrm>
        </p:spPr>
        <p:txBody>
          <a:bodyPr>
            <a:normAutofit fontScale="90000"/>
          </a:bodyPr>
          <a:lstStyle/>
          <a:p>
            <a:pPr algn="ctr"/>
            <a:r>
              <a:rPr lang="en-US" sz="36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All admit important role of authority </a:t>
            </a:r>
          </a:p>
        </p:txBody>
      </p:sp>
      <p:sp>
        <p:nvSpPr>
          <p:cNvPr id="3" name="Content Placeholder 2"/>
          <p:cNvSpPr>
            <a:spLocks noGrp="1"/>
          </p:cNvSpPr>
          <p:nvPr>
            <p:ph idx="1"/>
          </p:nvPr>
        </p:nvSpPr>
        <p:spPr>
          <a:xfrm>
            <a:off x="457200" y="685800"/>
            <a:ext cx="8229600" cy="5638800"/>
          </a:xfrm>
        </p:spPr>
        <p:txBody>
          <a:bodyPr>
            <a:normAutofit/>
          </a:bodyPr>
          <a:lstStyle/>
          <a:p>
            <a:pPr>
              <a:spcBef>
                <a:spcPts val="600"/>
              </a:spcBef>
              <a:spcAft>
                <a:spcPts val="600"/>
              </a:spcAft>
            </a:pPr>
            <a:r>
              <a:rPr lang="en-US" sz="3200"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Driving: </a:t>
            </a:r>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must have license</a:t>
            </a:r>
          </a:p>
          <a:p>
            <a:pPr>
              <a:spcBef>
                <a:spcPts val="600"/>
              </a:spcBef>
              <a:spcAft>
                <a:spcPts val="600"/>
              </a:spcAft>
            </a:pPr>
            <a:r>
              <a:rPr lang="en-US" sz="3200"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Policeman:</a:t>
            </a:r>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must have badge</a:t>
            </a:r>
          </a:p>
          <a:p>
            <a:pPr>
              <a:spcBef>
                <a:spcPts val="600"/>
              </a:spcBef>
              <a:spcAft>
                <a:spcPts val="600"/>
              </a:spcAft>
            </a:pPr>
            <a:r>
              <a:rPr lang="en-US" sz="3200"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Marriage:</a:t>
            </a:r>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must have license</a:t>
            </a:r>
          </a:p>
          <a:p>
            <a:pPr>
              <a:spcBef>
                <a:spcPts val="600"/>
              </a:spcBef>
            </a:pPr>
            <a:r>
              <a:rPr lang="en-US" sz="3200"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Restricted areas:</a:t>
            </a:r>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must have ID</a:t>
            </a:r>
          </a:p>
          <a:p>
            <a:pPr>
              <a:spcBef>
                <a:spcPts val="600"/>
              </a:spcBef>
            </a:pPr>
            <a:r>
              <a:rPr lang="en-US" sz="3200"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Mt.21:23: </a:t>
            </a:r>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good question</a:t>
            </a:r>
          </a:p>
          <a:p>
            <a:endParaRPr lang="en-US" sz="34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endParaRPr lang="en-US" sz="3400" b="1" dirty="0"/>
          </a:p>
        </p:txBody>
      </p:sp>
      <p:sp>
        <p:nvSpPr>
          <p:cNvPr id="4" name="TextBox 3">
            <a:extLst>
              <a:ext uri="{FF2B5EF4-FFF2-40B4-BE49-F238E27FC236}">
                <a16:creationId xmlns="" xmlns:a16="http://schemas.microsoft.com/office/drawing/2014/main" id="{EAF33255-516F-4A9C-ADE4-92A3B2221EDB}"/>
              </a:ext>
            </a:extLst>
          </p:cNvPr>
          <p:cNvSpPr txBox="1"/>
          <p:nvPr/>
        </p:nvSpPr>
        <p:spPr>
          <a:xfrm>
            <a:off x="472190" y="3962400"/>
            <a:ext cx="8229600" cy="2554545"/>
          </a:xfrm>
          <a:prstGeom prst="rect">
            <a:avLst/>
          </a:prstGeom>
          <a:solidFill>
            <a:schemeClr val="bg1"/>
          </a:solidFill>
          <a:ln>
            <a:solidFill>
              <a:srgbClr val="FFC000"/>
            </a:solidFill>
          </a:ln>
        </p:spPr>
        <p:txBody>
          <a:bodyPr wrap="square" rtlCol="0">
            <a:spAutoFit/>
          </a:bodyPr>
          <a:lstStyle/>
          <a:p>
            <a:r>
              <a:rPr lang="en-US" sz="3200" dirty="0">
                <a:latin typeface="Arial" panose="020B0604020202020204" pitchFamily="34" charset="0"/>
                <a:cs typeface="Arial" panose="020B0604020202020204" pitchFamily="34" charset="0"/>
              </a:rPr>
              <a:t>When he entered the temple, the chief priests and the elders of the people came to him as he was teaching, and said, “By what authority are you doing these things, and who gave you this authority?”</a:t>
            </a:r>
            <a:r>
              <a:rPr lang="en-US"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hlinkClick r:id="rId2"/>
            </a:endParaRPr>
          </a:p>
        </p:txBody>
      </p:sp>
    </p:spTree>
    <p:extLst>
      <p:ext uri="{BB962C8B-B14F-4D97-AF65-F5344CB8AC3E}">
        <p14:creationId xmlns="" xmlns:p14="http://schemas.microsoft.com/office/powerpoint/2010/main" val="2739280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hlink"/>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chemeClr val="hlink"/>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ounded Rectangle 3"/>
          <p:cNvSpPr/>
          <p:nvPr/>
        </p:nvSpPr>
        <p:spPr bwMode="auto">
          <a:xfrm>
            <a:off x="2018226" y="609600"/>
            <a:ext cx="5106171" cy="1295400"/>
          </a:xfrm>
          <a:prstGeom prst="roundRect">
            <a:avLst/>
          </a:prstGeom>
          <a:blipFill>
            <a:blip r:embed="rId2" cstate="print"/>
            <a:tile tx="0" ty="0" sx="100000" sy="100000" flip="none" algn="tl"/>
          </a:blipFill>
          <a:ln w="12700" cap="flat" cmpd="sng" algn="ctr">
            <a:solidFill>
              <a:schemeClr val="bg2">
                <a:lumMod val="50000"/>
              </a:schemeClr>
            </a:solidFill>
            <a:prstDash val="solid"/>
            <a:round/>
            <a:headEnd type="none" w="med" len="med"/>
            <a:tailEnd type="none" w="med" len="med"/>
          </a:ln>
          <a:effectLst>
            <a:outerShdw blurRad="50800" dist="38100" algn="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i="0" strike="noStrike" cap="none" normalizeH="0" baseline="0" dirty="0">
                <a:ln>
                  <a:noFill/>
                </a:ln>
                <a:solidFill>
                  <a:srgbClr val="000066"/>
                </a:solidFill>
                <a:effectLst/>
                <a:latin typeface="Verdana" panose="020B0604030504040204" pitchFamily="34" charset="0"/>
                <a:ea typeface="Verdana" panose="020B0604030504040204" pitchFamily="34" charset="0"/>
                <a:cs typeface="Verdana" panose="020B0604030504040204" pitchFamily="34" charset="0"/>
              </a:rPr>
              <a:t>I. Examination</a:t>
            </a:r>
            <a:br>
              <a:rPr kumimoji="0" lang="en-US" sz="3600" i="0" strike="noStrike" cap="none" normalizeH="0" baseline="0" dirty="0">
                <a:ln>
                  <a:noFill/>
                </a:ln>
                <a:solidFill>
                  <a:srgbClr val="000066"/>
                </a:solidFill>
                <a:effectLst/>
                <a:latin typeface="Verdana" panose="020B0604030504040204" pitchFamily="34" charset="0"/>
                <a:ea typeface="Verdana" panose="020B0604030504040204" pitchFamily="34" charset="0"/>
                <a:cs typeface="Verdana" panose="020B0604030504040204" pitchFamily="34" charset="0"/>
              </a:rPr>
            </a:br>
            <a:r>
              <a:rPr kumimoji="0" lang="en-US" sz="3600" i="0" strike="noStrike" cap="none" normalizeH="0" baseline="0" dirty="0">
                <a:ln>
                  <a:noFill/>
                </a:ln>
                <a:solidFill>
                  <a:srgbClr val="000066"/>
                </a:solidFill>
                <a:effectLst/>
                <a:latin typeface="Verdana" panose="020B0604030504040204" pitchFamily="34" charset="0"/>
                <a:ea typeface="Verdana" panose="020B0604030504040204" pitchFamily="34" charset="0"/>
                <a:cs typeface="Verdana" panose="020B0604030504040204" pitchFamily="34" charset="0"/>
              </a:rPr>
              <a:t>Of Authority</a:t>
            </a:r>
            <a:endParaRPr kumimoji="0" lang="en-US" sz="3600" i="0" strike="noStrike" cap="none" normalizeH="0" baseline="0" dirty="0">
              <a:ln>
                <a:noFill/>
              </a:ln>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16008762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00336" y="0"/>
            <a:ext cx="7765322" cy="970450"/>
          </a:xfrm>
        </p:spPr>
        <p:txBody>
          <a:bodyPr/>
          <a:lstStyle/>
          <a:p>
            <a:pPr algn="ctr"/>
            <a:r>
              <a:rPr lang="en-US" sz="36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What is the cure?</a:t>
            </a:r>
          </a:p>
        </p:txBody>
      </p:sp>
      <p:sp>
        <p:nvSpPr>
          <p:cNvPr id="3" name="Content Placeholder 2"/>
          <p:cNvSpPr>
            <a:spLocks noGrp="1"/>
          </p:cNvSpPr>
          <p:nvPr>
            <p:ph idx="1"/>
          </p:nvPr>
        </p:nvSpPr>
        <p:spPr>
          <a:xfrm>
            <a:off x="457200" y="990600"/>
            <a:ext cx="8229600" cy="5334000"/>
          </a:xfrm>
        </p:spPr>
        <p:txBody>
          <a:bodyPr>
            <a:normAutofit/>
          </a:bodyPr>
          <a:lstStyle/>
          <a:p>
            <a:pPr>
              <a:spcAft>
                <a:spcPts val="600"/>
              </a:spcAft>
            </a:pPr>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Some place authority in the </a:t>
            </a:r>
            <a:r>
              <a:rPr lang="en-US" sz="3200"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church</a:t>
            </a:r>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a:t>
            </a:r>
          </a:p>
          <a:p>
            <a:pPr lvl="1"/>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Virgin birth, majority vote…</a:t>
            </a:r>
          </a:p>
          <a:p>
            <a:pPr lvl="1"/>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Invent doctrines: Purgatory, Mariolatry, seven sacraments</a:t>
            </a:r>
          </a:p>
          <a:p>
            <a:pPr lvl="1"/>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Change biblical doctrines: sodomy, hell, sprinkling</a:t>
            </a:r>
          </a:p>
        </p:txBody>
      </p:sp>
    </p:spTree>
    <p:extLst>
      <p:ext uri="{BB962C8B-B14F-4D97-AF65-F5344CB8AC3E}">
        <p14:creationId xmlns="" xmlns:p14="http://schemas.microsoft.com/office/powerpoint/2010/main" val="2483851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00336" y="0"/>
            <a:ext cx="7765322" cy="970450"/>
          </a:xfrm>
        </p:spPr>
        <p:txBody>
          <a:bodyPr/>
          <a:lstStyle/>
          <a:p>
            <a:pPr algn="ctr"/>
            <a:r>
              <a:rPr lang="en-US" sz="36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What is the cure?</a:t>
            </a:r>
          </a:p>
        </p:txBody>
      </p:sp>
      <p:sp>
        <p:nvSpPr>
          <p:cNvPr id="3" name="Content Placeholder 2"/>
          <p:cNvSpPr>
            <a:spLocks noGrp="1"/>
          </p:cNvSpPr>
          <p:nvPr>
            <p:ph idx="1"/>
          </p:nvPr>
        </p:nvSpPr>
        <p:spPr>
          <a:xfrm>
            <a:off x="457200" y="990600"/>
            <a:ext cx="8229600" cy="5334000"/>
          </a:xfrm>
        </p:spPr>
        <p:txBody>
          <a:bodyPr>
            <a:normAutofit/>
          </a:bodyPr>
          <a:lstStyle/>
          <a:p>
            <a:pPr>
              <a:spcAft>
                <a:spcPts val="600"/>
              </a:spcAft>
            </a:pPr>
            <a:r>
              <a:rPr lang="en-US" sz="2800" dirty="0">
                <a:solidFill>
                  <a:srgbClr val="92D050"/>
                </a:solidFill>
                <a:effectLst/>
                <a:latin typeface="Verdana" panose="020B0604030504040204" pitchFamily="34" charset="0"/>
                <a:ea typeface="Verdana" panose="020B0604030504040204" pitchFamily="34" charset="0"/>
                <a:cs typeface="Verdana" panose="020B0604030504040204" pitchFamily="34" charset="0"/>
              </a:rPr>
              <a:t>Some place authority in the church</a:t>
            </a:r>
          </a:p>
          <a:p>
            <a:pPr>
              <a:spcAft>
                <a:spcPts val="600"/>
              </a:spcAft>
            </a:pPr>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Some place authority in </a:t>
            </a:r>
            <a:r>
              <a:rPr lang="en-US" sz="3200"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men</a:t>
            </a:r>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a:t>
            </a:r>
          </a:p>
          <a:p>
            <a:pPr lvl="1"/>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Conscience: our guide.   Ac.23:1</a:t>
            </a:r>
          </a:p>
          <a:p>
            <a:pPr lvl="1"/>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Feelings: Gn.37:33-35.</a:t>
            </a:r>
          </a:p>
          <a:p>
            <a:pPr lvl="1"/>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Reason: denominations exist because people trust own beliefs.</a:t>
            </a:r>
          </a:p>
        </p:txBody>
      </p:sp>
    </p:spTree>
    <p:extLst>
      <p:ext uri="{BB962C8B-B14F-4D97-AF65-F5344CB8AC3E}">
        <p14:creationId xmlns="" xmlns:p14="http://schemas.microsoft.com/office/powerpoint/2010/main" val="2201362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00336" y="0"/>
            <a:ext cx="7765322" cy="970450"/>
          </a:xfrm>
        </p:spPr>
        <p:txBody>
          <a:bodyPr/>
          <a:lstStyle/>
          <a:p>
            <a:pPr algn="ctr"/>
            <a:r>
              <a:rPr lang="en-US" sz="36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What is the cure?</a:t>
            </a:r>
          </a:p>
        </p:txBody>
      </p:sp>
      <p:sp>
        <p:nvSpPr>
          <p:cNvPr id="3" name="Content Placeholder 2"/>
          <p:cNvSpPr>
            <a:spLocks noGrp="1"/>
          </p:cNvSpPr>
          <p:nvPr>
            <p:ph idx="1"/>
          </p:nvPr>
        </p:nvSpPr>
        <p:spPr>
          <a:xfrm>
            <a:off x="457200" y="990600"/>
            <a:ext cx="8229600" cy="5334000"/>
          </a:xfrm>
        </p:spPr>
        <p:txBody>
          <a:bodyPr>
            <a:normAutofit/>
          </a:bodyPr>
          <a:lstStyle/>
          <a:p>
            <a:pPr>
              <a:spcAft>
                <a:spcPts val="600"/>
              </a:spcAft>
            </a:pPr>
            <a:r>
              <a:rPr lang="en-US" sz="2800" dirty="0">
                <a:solidFill>
                  <a:srgbClr val="92D050"/>
                </a:solidFill>
                <a:effectLst/>
                <a:latin typeface="Verdana" panose="020B0604030504040204" pitchFamily="34" charset="0"/>
                <a:ea typeface="Verdana" panose="020B0604030504040204" pitchFamily="34" charset="0"/>
                <a:cs typeface="Verdana" panose="020B0604030504040204" pitchFamily="34" charset="0"/>
              </a:rPr>
              <a:t>Some place authority in the church</a:t>
            </a:r>
          </a:p>
          <a:p>
            <a:pPr>
              <a:spcAft>
                <a:spcPts val="600"/>
              </a:spcAft>
            </a:pPr>
            <a:r>
              <a:rPr lang="en-US" sz="2800" dirty="0">
                <a:solidFill>
                  <a:srgbClr val="92D050"/>
                </a:solidFill>
                <a:effectLst/>
                <a:latin typeface="Verdana" panose="020B0604030504040204" pitchFamily="34" charset="0"/>
                <a:ea typeface="Verdana" panose="020B0604030504040204" pitchFamily="34" charset="0"/>
                <a:cs typeface="Verdana" panose="020B0604030504040204" pitchFamily="34" charset="0"/>
              </a:rPr>
              <a:t>Some place authority in men</a:t>
            </a:r>
          </a:p>
          <a:p>
            <a:pPr>
              <a:spcAft>
                <a:spcPts val="600"/>
              </a:spcAft>
            </a:pPr>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Others rely on </a:t>
            </a:r>
            <a:r>
              <a:rPr lang="en-US" sz="3200"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word of God </a:t>
            </a:r>
          </a:p>
          <a:p>
            <a:pPr lvl="1"/>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Gn.1:1, right as Creator</a:t>
            </a:r>
          </a:p>
          <a:p>
            <a:pPr lvl="1"/>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Hb.1:1-2, right as Son</a:t>
            </a:r>
          </a:p>
          <a:p>
            <a:pPr lvl="1"/>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Jn.16:13, right as ‘Helper’</a:t>
            </a:r>
          </a:p>
          <a:p>
            <a:pPr lvl="1"/>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Jn.16:13; Ac.2:42, as ambassadors</a:t>
            </a:r>
          </a:p>
          <a:p>
            <a:pPr lvl="1"/>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Jn.12:48, standard of judgment</a:t>
            </a:r>
          </a:p>
        </p:txBody>
      </p:sp>
    </p:spTree>
    <p:extLst>
      <p:ext uri="{BB962C8B-B14F-4D97-AF65-F5344CB8AC3E}">
        <p14:creationId xmlns="" xmlns:p14="http://schemas.microsoft.com/office/powerpoint/2010/main" val="2210980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ounded Rectangle 3"/>
          <p:cNvSpPr/>
          <p:nvPr/>
        </p:nvSpPr>
        <p:spPr bwMode="auto">
          <a:xfrm>
            <a:off x="2033992" y="609600"/>
            <a:ext cx="5106171" cy="457200"/>
          </a:xfrm>
          <a:prstGeom prst="roundRect">
            <a:avLst/>
          </a:prstGeom>
          <a:solidFill>
            <a:schemeClr val="tx1"/>
          </a:solidFill>
          <a:ln w="12700" cap="flat" cmpd="sng" algn="ctr">
            <a:solidFill>
              <a:schemeClr val="bg2">
                <a:lumMod val="50000"/>
              </a:schemeClr>
            </a:solidFill>
            <a:prstDash val="solid"/>
            <a:round/>
            <a:headEnd type="none" w="med" len="med"/>
            <a:tailEnd type="none" w="med" len="med"/>
          </a:ln>
          <a:effectLst>
            <a:outerShdw blurRad="50800" dist="38100" algn="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i="0"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I. Examination Of Authority</a:t>
            </a:r>
          </a:p>
        </p:txBody>
      </p:sp>
      <p:sp>
        <p:nvSpPr>
          <p:cNvPr id="3" name="Rounded Rectangle 3">
            <a:extLst>
              <a:ext uri="{FF2B5EF4-FFF2-40B4-BE49-F238E27FC236}">
                <a16:creationId xmlns="" xmlns:a16="http://schemas.microsoft.com/office/drawing/2014/main" id="{1E1191F5-DBB3-44C5-AE66-9B646B12844E}"/>
              </a:ext>
            </a:extLst>
          </p:cNvPr>
          <p:cNvSpPr/>
          <p:nvPr/>
        </p:nvSpPr>
        <p:spPr bwMode="auto">
          <a:xfrm>
            <a:off x="2025868" y="1219200"/>
            <a:ext cx="5106171" cy="1295400"/>
          </a:xfrm>
          <a:prstGeom prst="roundRect">
            <a:avLst/>
          </a:prstGeom>
          <a:blipFill>
            <a:blip r:embed="rId2" cstate="print"/>
            <a:tile tx="0" ty="0" sx="100000" sy="100000" flip="none" algn="tl"/>
          </a:blipFill>
          <a:ln w="12700" cap="flat" cmpd="sng" algn="ctr">
            <a:solidFill>
              <a:schemeClr val="bg2">
                <a:lumMod val="50000"/>
              </a:schemeClr>
            </a:solidFill>
            <a:prstDash val="solid"/>
            <a:round/>
            <a:headEnd type="none" w="med" len="med"/>
            <a:tailEnd type="none" w="med" len="med"/>
          </a:ln>
          <a:effectLst>
            <a:outerShdw blurRad="50800" dist="38100" algn="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i="0" strike="noStrike" cap="none" normalizeH="0" baseline="0" dirty="0">
                <a:ln>
                  <a:noFill/>
                </a:ln>
                <a:solidFill>
                  <a:srgbClr val="000066"/>
                </a:solidFill>
                <a:effectLst/>
                <a:latin typeface="Verdana" panose="020B0604030504040204" pitchFamily="34" charset="0"/>
                <a:ea typeface="Verdana" panose="020B0604030504040204" pitchFamily="34" charset="0"/>
                <a:cs typeface="Verdana" panose="020B0604030504040204" pitchFamily="34" charset="0"/>
              </a:rPr>
              <a:t>II. Establishment</a:t>
            </a:r>
            <a:br>
              <a:rPr kumimoji="0" lang="en-US" sz="3600" i="0" strike="noStrike" cap="none" normalizeH="0" baseline="0" dirty="0">
                <a:ln>
                  <a:noFill/>
                </a:ln>
                <a:solidFill>
                  <a:srgbClr val="000066"/>
                </a:solidFill>
                <a:effectLst/>
                <a:latin typeface="Verdana" panose="020B0604030504040204" pitchFamily="34" charset="0"/>
                <a:ea typeface="Verdana" panose="020B0604030504040204" pitchFamily="34" charset="0"/>
                <a:cs typeface="Verdana" panose="020B0604030504040204" pitchFamily="34" charset="0"/>
              </a:rPr>
            </a:br>
            <a:r>
              <a:rPr kumimoji="0" lang="en-US" sz="3600" i="0" strike="noStrike" cap="none" normalizeH="0" baseline="0" dirty="0">
                <a:ln>
                  <a:noFill/>
                </a:ln>
                <a:solidFill>
                  <a:srgbClr val="000066"/>
                </a:solidFill>
                <a:effectLst/>
                <a:latin typeface="Verdana" panose="020B0604030504040204" pitchFamily="34" charset="0"/>
                <a:ea typeface="Verdana" panose="020B0604030504040204" pitchFamily="34" charset="0"/>
                <a:cs typeface="Verdana" panose="020B0604030504040204" pitchFamily="34" charset="0"/>
              </a:rPr>
              <a:t>Of Authority</a:t>
            </a:r>
            <a:endParaRPr kumimoji="0" lang="en-US" sz="3600" i="0" strike="noStrike" cap="none" normalizeH="0" baseline="0" dirty="0">
              <a:ln>
                <a:noFill/>
              </a:ln>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29819979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72190" y="228600"/>
            <a:ext cx="8229600" cy="777766"/>
          </a:xfrm>
        </p:spPr>
        <p:txBody>
          <a:bodyPr/>
          <a:lstStyle/>
          <a:p>
            <a:pPr algn="ctr"/>
            <a:r>
              <a:rPr lang="en-US" sz="36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Martin Luther</a:t>
            </a:r>
          </a:p>
        </p:txBody>
      </p:sp>
      <p:sp>
        <p:nvSpPr>
          <p:cNvPr id="3" name="Content Placeholder 2"/>
          <p:cNvSpPr>
            <a:spLocks noGrp="1"/>
          </p:cNvSpPr>
          <p:nvPr>
            <p:ph idx="1"/>
          </p:nvPr>
        </p:nvSpPr>
        <p:spPr>
          <a:xfrm>
            <a:off x="428861" y="1066800"/>
            <a:ext cx="8305800" cy="4648200"/>
          </a:xfrm>
        </p:spPr>
        <p:txBody>
          <a:bodyPr/>
          <a:lstStyle/>
          <a:p>
            <a:pPr marL="0" indent="0" algn="ctr">
              <a:buNone/>
            </a:pPr>
            <a:r>
              <a:rPr lang="en-US" sz="36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a:t>
            </a:r>
          </a:p>
          <a:p>
            <a:pPr>
              <a:buFont typeface="Wingdings" panose="05000000000000000000" pitchFamily="2" charset="2"/>
              <a:buChar char="ü"/>
            </a:pPr>
            <a:endParaRPr lang="en-US" b="1" dirty="0"/>
          </a:p>
          <a:p>
            <a:pPr>
              <a:buFont typeface="Wingdings" panose="05000000000000000000" pitchFamily="2" charset="2"/>
              <a:buChar char="ü"/>
            </a:pPr>
            <a:endParaRPr lang="en-US" b="1" dirty="0"/>
          </a:p>
          <a:p>
            <a:pPr>
              <a:spcBef>
                <a:spcPts val="600"/>
              </a:spcBef>
              <a:buFont typeface="Wingdings" panose="05000000000000000000" pitchFamily="2" charset="2"/>
              <a:buChar char="ü"/>
            </a:pPr>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Luther rightly fought innovations (Mariolatry, incense, candles . . .)</a:t>
            </a:r>
          </a:p>
        </p:txBody>
      </p:sp>
      <p:sp>
        <p:nvSpPr>
          <p:cNvPr id="4" name="Rectangle 3"/>
          <p:cNvSpPr/>
          <p:nvPr/>
        </p:nvSpPr>
        <p:spPr bwMode="auto">
          <a:xfrm>
            <a:off x="2073729" y="1066800"/>
            <a:ext cx="5022330" cy="1417044"/>
          </a:xfrm>
          <a:prstGeom prst="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r>
              <a:rPr lang="en-US" sz="3200" dirty="0">
                <a:solidFill>
                  <a:schemeClr val="bg1"/>
                </a:solidFill>
                <a:latin typeface="Arial" panose="020B0604020202020204" pitchFamily="34" charset="0"/>
                <a:cs typeface="Arial" panose="020B0604020202020204" pitchFamily="34" charset="0"/>
              </a:rPr>
              <a:t>‘Whatever is not expressly prohibited in the scriptures</a:t>
            </a:r>
            <a:br>
              <a:rPr lang="en-US" sz="3200" dirty="0">
                <a:solidFill>
                  <a:schemeClr val="bg1"/>
                </a:solidFill>
                <a:latin typeface="Arial" panose="020B0604020202020204" pitchFamily="34" charset="0"/>
                <a:cs typeface="Arial" panose="020B0604020202020204" pitchFamily="34" charset="0"/>
              </a:rPr>
            </a:br>
            <a:r>
              <a:rPr lang="en-US" sz="3200" dirty="0">
                <a:solidFill>
                  <a:schemeClr val="bg1"/>
                </a:solidFill>
                <a:latin typeface="Arial" panose="020B0604020202020204" pitchFamily="34" charset="0"/>
                <a:cs typeface="Arial" panose="020B0604020202020204" pitchFamily="34" charset="0"/>
              </a:rPr>
              <a:t>is permissible’ </a:t>
            </a:r>
            <a:r>
              <a:rPr lang="en-US" sz="2000" dirty="0">
                <a:solidFill>
                  <a:schemeClr val="bg1"/>
                </a:solidFill>
                <a:latin typeface="Arial" panose="020B0604020202020204" pitchFamily="34" charset="0"/>
                <a:cs typeface="Arial" panose="020B0604020202020204" pitchFamily="34" charset="0"/>
              </a:rPr>
              <a:t>– </a:t>
            </a:r>
            <a:r>
              <a:rPr lang="en-US" sz="2000" dirty="0" err="1">
                <a:solidFill>
                  <a:schemeClr val="bg1"/>
                </a:solidFill>
                <a:latin typeface="Arial" panose="020B0604020202020204" pitchFamily="34" charset="0"/>
                <a:cs typeface="Arial" panose="020B0604020202020204" pitchFamily="34" charset="0"/>
              </a:rPr>
              <a:t>D’Aubigne</a:t>
            </a:r>
            <a:endParaRPr kumimoji="0" lang="en-US" sz="2000"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1142778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 xmlns:thm15="http://schemas.microsoft.com/office/thememl/2012/main" name="Slate" id="{C3F70B94-7CE9-428E-ADC1-3269CC2C3385}" vid="{3F2DE9A5-64E6-437C-A389-CC4477E817E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Slate</Template>
  <TotalTime>9772</TotalTime>
  <Words>615</Words>
  <Application>Microsoft Office PowerPoint</Application>
  <PresentationFormat>On-screen Show (4:3)</PresentationFormat>
  <Paragraphs>94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Slate</vt:lpstr>
      <vt:lpstr>Authority or Apostasy?</vt:lpstr>
      <vt:lpstr>20% of U.S. citizens are unbelievers</vt:lpstr>
      <vt:lpstr>All admit important role of authority </vt:lpstr>
      <vt:lpstr>Slide 4</vt:lpstr>
      <vt:lpstr>What is the cure?</vt:lpstr>
      <vt:lpstr>What is the cure?</vt:lpstr>
      <vt:lpstr>What is the cure?</vt:lpstr>
      <vt:lpstr>Slide 8</vt:lpstr>
      <vt:lpstr>Martin Luther</vt:lpstr>
      <vt:lpstr>Luther on trial</vt:lpstr>
      <vt:lpstr>Martin Luther</vt:lpstr>
      <vt:lpstr>Huldrich Zwingli</vt:lpstr>
      <vt:lpstr>Slide 13</vt:lpstr>
      <vt:lpstr>‘Thus it is argued that the ancient maxim to be applied is that the expression of one thing is the exclusion of another’  –Contracts Transactions And Litigation</vt:lpstr>
      <vt:lpstr>God speaks to us by means of . . .</vt:lpstr>
      <vt:lpstr>1808: man saw that human creeds were without authority and Scripture was all sufficient</vt:lpstr>
    </vt:vector>
  </TitlesOfParts>
  <Company>Duggin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church of Christ</cp:lastModifiedBy>
  <cp:revision>1137</cp:revision>
  <dcterms:created xsi:type="dcterms:W3CDTF">2011-08-18T15:42:19Z</dcterms:created>
  <dcterms:modified xsi:type="dcterms:W3CDTF">2018-03-11T16:47:06Z</dcterms:modified>
</cp:coreProperties>
</file>