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66" r:id="rId2"/>
    <p:sldId id="305" r:id="rId3"/>
    <p:sldId id="478" r:id="rId4"/>
    <p:sldId id="494" r:id="rId5"/>
    <p:sldId id="480" r:id="rId6"/>
    <p:sldId id="495" r:id="rId7"/>
    <p:sldId id="481" r:id="rId8"/>
    <p:sldId id="497" r:id="rId9"/>
    <p:sldId id="504" r:id="rId10"/>
    <p:sldId id="503" r:id="rId11"/>
    <p:sldId id="469" r:id="rId12"/>
    <p:sldId id="498" r:id="rId13"/>
    <p:sldId id="499" r:id="rId14"/>
    <p:sldId id="505" r:id="rId15"/>
    <p:sldId id="484" r:id="rId16"/>
    <p:sldId id="501" r:id="rId17"/>
    <p:sldId id="502" r:id="rId18"/>
    <p:sldId id="48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FF33"/>
    <a:srgbClr val="CCFFFF"/>
    <a:srgbClr val="FFCC00"/>
    <a:srgbClr val="FFFFFF"/>
    <a:srgbClr val="B2B2B2"/>
    <a:srgbClr val="FF00FF"/>
    <a:srgbClr val="C0C0C0"/>
    <a:srgbClr val="EAEAEA"/>
    <a:srgbClr val="F8F8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B8515A22-972B-4A70-A3B6-C8010A6DEDD5}"/>
              </a:ext>
            </a:extLst>
          </p:cNvPr>
          <p:cNvSpPr/>
          <p:nvPr/>
        </p:nvSpPr>
        <p:spPr>
          <a:xfrm>
            <a:off x="1755060" y="838200"/>
            <a:ext cx="5638800" cy="14478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Exposing Enemy Secrets</a:t>
            </a:r>
          </a:p>
        </p:txBody>
      </p:sp>
    </p:spTree>
    <p:extLst>
      <p:ext uri="{BB962C8B-B14F-4D97-AF65-F5344CB8AC3E}">
        <p14:creationId xmlns:p14="http://schemas.microsoft.com/office/powerpoint/2010/main" xmlns="" val="10948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11000">
              <a:schemeClr val="accent2">
                <a:lumMod val="95000"/>
                <a:lumOff val="5000"/>
              </a:schemeClr>
            </a:gs>
            <a:gs pos="36000">
              <a:schemeClr val="accent2">
                <a:lumMod val="60000"/>
              </a:schemeClr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BC1824-2D85-4E16-8CEF-63034EC2D16E}"/>
              </a:ext>
            </a:extLst>
          </p:cNvPr>
          <p:cNvSpPr/>
          <p:nvPr/>
        </p:nvSpPr>
        <p:spPr>
          <a:xfrm>
            <a:off x="269919" y="609600"/>
            <a:ext cx="8620887" cy="4572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Enemies Remembered His Words Better Than Disciples, Mt.27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F47E9793-C936-41D9-BA93-54250DDF3C2B}"/>
              </a:ext>
            </a:extLst>
          </p:cNvPr>
          <p:cNvSpPr/>
          <p:nvPr/>
        </p:nvSpPr>
        <p:spPr>
          <a:xfrm>
            <a:off x="275304" y="3048000"/>
            <a:ext cx="8620887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Enemies Knew Truth;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Rejected It,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Mt.28:1-4, 11-15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565DE73F-A722-4526-8E16-BB040A9D03D0}"/>
              </a:ext>
            </a:extLst>
          </p:cNvPr>
          <p:cNvSpPr/>
          <p:nvPr/>
        </p:nvSpPr>
        <p:spPr>
          <a:xfrm>
            <a:off x="272844" y="1219200"/>
            <a:ext cx="8620887" cy="4572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Enemies Failed Even When They Succeeded, Mt.27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59B5B65F-5C60-4F8B-8305-F0714B820BC1}"/>
              </a:ext>
            </a:extLst>
          </p:cNvPr>
          <p:cNvSpPr/>
          <p:nvPr/>
        </p:nvSpPr>
        <p:spPr>
          <a:xfrm>
            <a:off x="272844" y="1828800"/>
            <a:ext cx="8620887" cy="4572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Enemies Knew Jesus Was Dead, Jn.19:31-34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F681191A-C123-4E10-8D15-95AFABC77B13}"/>
              </a:ext>
            </a:extLst>
          </p:cNvPr>
          <p:cNvSpPr/>
          <p:nvPr/>
        </p:nvSpPr>
        <p:spPr>
          <a:xfrm>
            <a:off x="275304" y="2438400"/>
            <a:ext cx="8620887" cy="4572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Enemies Used Roman Guards To Prevent Theft, Mt.27:65-66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025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A7C6A7-391F-4984-BF7F-C9A0E1DFB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Jewish leaders were prejudiced, dishonest, hate-filled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768E2D-CA27-40D1-889B-3DF13209C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Used deception to arrest Him,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Mt.26:14-16;  27:4</a:t>
            </a:r>
          </a:p>
          <a:p>
            <a:pPr>
              <a:spcAft>
                <a:spcPts val="3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Broke own laws at trial,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Mt.26:59-66</a:t>
            </a:r>
          </a:p>
          <a:p>
            <a:pPr lvl="1">
              <a:spcAft>
                <a:spcPts val="0"/>
              </a:spcAft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59: liars; no fair trial, change venue</a:t>
            </a:r>
          </a:p>
          <a:p>
            <a:pPr lvl="1">
              <a:spcAft>
                <a:spcPts val="0"/>
              </a:spcAft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59: kill Him…desperate for </a:t>
            </a:r>
            <a:r>
              <a:rPr lang="en-US" sz="3300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convivtion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lvl="1">
              <a:spcAft>
                <a:spcPts val="0"/>
              </a:spcAft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60a: many false witnesses</a:t>
            </a:r>
          </a:p>
          <a:p>
            <a:pPr lvl="1">
              <a:spcAft>
                <a:spcPts val="0"/>
              </a:spcAft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60b-61: sample: temple remarks</a:t>
            </a:r>
          </a:p>
          <a:p>
            <a:pPr lvl="1">
              <a:spcAft>
                <a:spcPts val="0"/>
              </a:spcAft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62-64: self-incrimination</a:t>
            </a:r>
          </a:p>
          <a:p>
            <a:pPr lvl="1">
              <a:spcAft>
                <a:spcPts val="600"/>
              </a:spcAft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65: hypocrites . . . 66: death</a:t>
            </a: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778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A7C6A7-391F-4984-BF7F-C9A0E1DFB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Jewish leaders were prejudiced, dishonest, hate-filled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768E2D-CA27-40D1-889B-3DF13209C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Used deception to arrest Him,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Mt.26:14-16;  27:4</a:t>
            </a:r>
          </a:p>
          <a:p>
            <a:pPr>
              <a:spcAft>
                <a:spcPts val="3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Broke own laws at trial,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Mt.26:59-66</a:t>
            </a:r>
          </a:p>
          <a:p>
            <a:pPr>
              <a:spcAft>
                <a:spcPts val="3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Crowd control,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Mt.27:20 (23)</a:t>
            </a:r>
          </a:p>
          <a:p>
            <a:pPr>
              <a:spcAft>
                <a:spcPts val="3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Pretend honesty,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Mt.27:39-42</a:t>
            </a:r>
          </a:p>
          <a:p>
            <a:pPr>
              <a:spcAft>
                <a:spcPts val="3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Bribery,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28:11-15</a:t>
            </a:r>
          </a:p>
          <a:p>
            <a:pPr>
              <a:spcAft>
                <a:spcPts val="300"/>
              </a:spcAft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211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A7C6A7-391F-4984-BF7F-C9A0E1DFB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Soldiers, 28:2-4, great fear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768E2D-CA27-40D1-889B-3DF13209C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11: report to Jews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12: blood money (as with Judas)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13-14: script for soldiers: 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“disciples stole body while we slept”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15: coverup begins</a:t>
            </a:r>
          </a:p>
          <a:p>
            <a:pPr>
              <a:spcAft>
                <a:spcPts val="300"/>
              </a:spcAft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72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A7C6A7-391F-4984-BF7F-C9A0E1DFB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Holes in the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768E2D-CA27-40D1-889B-3DF13209C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Lk.24:25-27, disciples not convinced by </a:t>
            </a:r>
            <a:r>
              <a:rPr lang="en-US" b="1" u="sng" baseline="300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Scripture, </a:t>
            </a:r>
            <a:r>
              <a:rPr lang="en-US" b="1" u="sng" baseline="300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sightings, </a:t>
            </a:r>
            <a:r>
              <a:rPr lang="en-US" b="1" u="sng" baseline="300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signs at cross (Mt.27:51-54)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Lk.24:37-38, don’t believe own eyes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Jn.20:24-28, Thomas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Mt.28:11-13, publish the very report the guard was to prevent</a:t>
            </a:r>
          </a:p>
          <a:p>
            <a:pPr>
              <a:spcAft>
                <a:spcPts val="300"/>
              </a:spcAft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xmlns="" id="{29442233-26D1-472C-B912-3E9DEC8A7931}"/>
              </a:ext>
            </a:extLst>
          </p:cNvPr>
          <p:cNvSpPr/>
          <p:nvPr/>
        </p:nvSpPr>
        <p:spPr>
          <a:xfrm>
            <a:off x="730044" y="29496"/>
            <a:ext cx="7696200" cy="3535362"/>
          </a:xfrm>
          <a:prstGeom prst="wedgeRoundRectCallout">
            <a:avLst>
              <a:gd name="adj1" fmla="val 243"/>
              <a:gd name="adj2" fmla="val 81514"/>
              <a:gd name="adj3" fmla="val 16667"/>
            </a:avLst>
          </a:prstGeom>
          <a:solidFill>
            <a:schemeClr val="accent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they cannot deny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</a:p>
          <a:p>
            <a:pPr marL="398463" indent="-398463">
              <a:spcAft>
                <a:spcPts val="600"/>
              </a:spcAft>
            </a:pPr>
            <a:r>
              <a:rPr lang="en-US" sz="24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Guard was there to prevent the theft of the body.</a:t>
            </a:r>
          </a:p>
          <a:p>
            <a:pPr marL="398463" indent="-398463">
              <a:spcAft>
                <a:spcPts val="600"/>
              </a:spcAft>
            </a:pPr>
            <a:r>
              <a:rPr lang="en-US" sz="24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Body was in the tomb when the stone was sealed.</a:t>
            </a:r>
          </a:p>
          <a:p>
            <a:r>
              <a:rPr lang="en-US" sz="24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Body was no longer there.</a:t>
            </a:r>
          </a:p>
        </p:txBody>
      </p:sp>
    </p:spTree>
    <p:extLst>
      <p:ext uri="{BB962C8B-B14F-4D97-AF65-F5344CB8AC3E}">
        <p14:creationId xmlns:p14="http://schemas.microsoft.com/office/powerpoint/2010/main" xmlns="" val="344283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A7C6A7-391F-4984-BF7F-C9A0E1DFB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768E2D-CA27-40D1-889B-3DF13209C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/>
          <a:lstStyle/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and sin.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one could find a single flaw.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must eliminate flaws He sees in us. </a:t>
            </a: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157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A7C6A7-391F-4984-BF7F-C9A0E1DFB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768E2D-CA27-40D1-889B-3DF13209C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/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and sin.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and Scripture.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Everything He said and did harmonized with OT.   Lk</a:t>
            </a:r>
            <a:r>
              <a:rPr lang="en-US" sz="3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.24:25-27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C02FED2-3C34-4E16-B464-E5B4DCFE4EA4}"/>
              </a:ext>
            </a:extLst>
          </p:cNvPr>
          <p:cNvSpPr/>
          <p:nvPr/>
        </p:nvSpPr>
        <p:spPr>
          <a:xfrm>
            <a:off x="577644" y="3382296"/>
            <a:ext cx="8001000" cy="323056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baseline="30000" dirty="0">
                <a:solidFill>
                  <a:srgbClr val="FFFF00"/>
                </a:solidFill>
              </a:rPr>
              <a:t>25</a:t>
            </a:r>
            <a:r>
              <a:rPr lang="en-US" sz="2800" dirty="0"/>
              <a:t> Then He said to them, “O foolish ones, and slow of heart to believe in all that the prophets have spoken!   </a:t>
            </a:r>
            <a:r>
              <a:rPr lang="en-US" sz="2800" b="1" baseline="30000" dirty="0">
                <a:solidFill>
                  <a:srgbClr val="FFFF00"/>
                </a:solidFill>
              </a:rPr>
              <a:t>26</a:t>
            </a:r>
            <a:r>
              <a:rPr lang="en-US" sz="2800" dirty="0"/>
              <a:t> Ought not the Christ to have suffered these things and to enter into His glory?”   </a:t>
            </a:r>
            <a:r>
              <a:rPr lang="en-US" sz="2800" b="1" baseline="30000" dirty="0">
                <a:solidFill>
                  <a:srgbClr val="FFFF00"/>
                </a:solidFill>
              </a:rPr>
              <a:t>27</a:t>
            </a:r>
            <a:r>
              <a:rPr lang="en-US" sz="2800" dirty="0"/>
              <a:t> And beginning at Moses and all the Prophets, He expounded to them in all the Scriptures the things concerning Himself.</a:t>
            </a:r>
          </a:p>
        </p:txBody>
      </p:sp>
    </p:spTree>
    <p:extLst>
      <p:ext uri="{BB962C8B-B14F-4D97-AF65-F5344CB8AC3E}">
        <p14:creationId xmlns:p14="http://schemas.microsoft.com/office/powerpoint/2010/main" xmlns="" val="280668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A7C6A7-391F-4984-BF7F-C9A0E1DFB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768E2D-CA27-40D1-889B-3DF13209C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/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and sin.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and Scripture.  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and signs.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Too much for some to deny – Ac.2; 6:7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 with means, motive, </a:t>
            </a:r>
            <a:r>
              <a:rPr lang="en-US" sz="3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oppor-tunity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cannot not resist evidence</a:t>
            </a: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755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A7C6A7-391F-4984-BF7F-C9A0E1DFB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How to deny historical facts?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768E2D-CA27-40D1-889B-3DF13209C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Thomas West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Denies Jesus’ resurrection because…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Resurrection is impossible from scientific perspective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other alternatives – 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Stolen by enemies???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Stolen by friends???</a:t>
            </a: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59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11000">
              <a:schemeClr val="accent2">
                <a:lumMod val="95000"/>
                <a:lumOff val="5000"/>
              </a:schemeClr>
            </a:gs>
            <a:gs pos="36000">
              <a:schemeClr val="accent2">
                <a:lumMod val="60000"/>
              </a:schemeClr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BC1824-2D85-4E16-8CEF-63034EC2D16E}"/>
              </a:ext>
            </a:extLst>
          </p:cNvPr>
          <p:cNvSpPr/>
          <p:nvPr/>
        </p:nvSpPr>
        <p:spPr>
          <a:xfrm>
            <a:off x="269919" y="914400"/>
            <a:ext cx="8620887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Enemies Remembered His Words Better Than Disciples,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Mt.27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4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times:  promised death, burial, resurrection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906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Disciples never understood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Enemies understood, yet failed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655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11000">
              <a:schemeClr val="accent2">
                <a:lumMod val="95000"/>
                <a:lumOff val="5000"/>
              </a:schemeClr>
            </a:gs>
            <a:gs pos="36000">
              <a:schemeClr val="accent2">
                <a:lumMod val="60000"/>
              </a:schemeClr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BC1824-2D85-4E16-8CEF-63034EC2D16E}"/>
              </a:ext>
            </a:extLst>
          </p:cNvPr>
          <p:cNvSpPr/>
          <p:nvPr/>
        </p:nvSpPr>
        <p:spPr>
          <a:xfrm>
            <a:off x="269919" y="609600"/>
            <a:ext cx="8620887" cy="4572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Enemies Remembered His Words Better Than Disciples, Mt.27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F47E9793-C936-41D9-BA93-54250DDF3C2B}"/>
              </a:ext>
            </a:extLst>
          </p:cNvPr>
          <p:cNvSpPr/>
          <p:nvPr/>
        </p:nvSpPr>
        <p:spPr>
          <a:xfrm>
            <a:off x="275304" y="1219200"/>
            <a:ext cx="8620887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Enemies Failed Even When They Succeeded,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Mt.27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427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Could not keep Him from finishing His work,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Jn.19:28, 30</a:t>
            </a:r>
          </a:p>
          <a:p>
            <a:pPr>
              <a:spcAft>
                <a:spcPts val="3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Enemies could not stop preaching of gospel,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Ac.5:28</a:t>
            </a:r>
          </a:p>
          <a:p>
            <a:pPr>
              <a:spcAft>
                <a:spcPts val="3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Activated God’s plan,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Ac.2:23 (5:29)</a:t>
            </a:r>
          </a:p>
          <a:p>
            <a:pPr>
              <a:spcAft>
                <a:spcPts val="3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Gospel spread throughout world,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Col.1:23</a:t>
            </a:r>
          </a:p>
          <a:p>
            <a:pPr>
              <a:spcAft>
                <a:spcPts val="3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Enemies failed in time and eternity,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resurrection highlights power of God,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Ro.1:4</a:t>
            </a:r>
          </a:p>
        </p:txBody>
      </p:sp>
    </p:spTree>
    <p:extLst>
      <p:ext uri="{BB962C8B-B14F-4D97-AF65-F5344CB8AC3E}">
        <p14:creationId xmlns:p14="http://schemas.microsoft.com/office/powerpoint/2010/main" xmlns="" val="109554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11000">
              <a:schemeClr val="accent2">
                <a:lumMod val="95000"/>
                <a:lumOff val="5000"/>
              </a:schemeClr>
            </a:gs>
            <a:gs pos="36000">
              <a:schemeClr val="accent2">
                <a:lumMod val="60000"/>
              </a:schemeClr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BC1824-2D85-4E16-8CEF-63034EC2D16E}"/>
              </a:ext>
            </a:extLst>
          </p:cNvPr>
          <p:cNvSpPr/>
          <p:nvPr/>
        </p:nvSpPr>
        <p:spPr>
          <a:xfrm>
            <a:off x="269919" y="609600"/>
            <a:ext cx="8620887" cy="4572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Enemies Remembered His Words Better Than Disciples, Mt.27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F47E9793-C936-41D9-BA93-54250DDF3C2B}"/>
              </a:ext>
            </a:extLst>
          </p:cNvPr>
          <p:cNvSpPr/>
          <p:nvPr/>
        </p:nvSpPr>
        <p:spPr>
          <a:xfrm>
            <a:off x="275304" y="1828800"/>
            <a:ext cx="8620887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Enemies Knew Jesus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Dead,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Jn.19:31-34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565DE73F-A722-4526-8E16-BB040A9D03D0}"/>
              </a:ext>
            </a:extLst>
          </p:cNvPr>
          <p:cNvSpPr/>
          <p:nvPr/>
        </p:nvSpPr>
        <p:spPr>
          <a:xfrm>
            <a:off x="272844" y="1219200"/>
            <a:ext cx="8620887" cy="4572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Enemies Failed Even When They Succeeded, Mt.27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359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would not take body down before knowing He was dead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Scourging, crucifixion, spear, cold neglect of tomb – alive or dead?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Roman soldiers were professionals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dead stay dead… 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(Mt.22)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Enemies fear ‘lying disciples’  -Irony: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liars: Jews and soldiers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Mk.15:43-45, Pilate’s confirmation</a:t>
            </a: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582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11000">
              <a:schemeClr val="accent2">
                <a:lumMod val="95000"/>
                <a:lumOff val="5000"/>
              </a:schemeClr>
            </a:gs>
            <a:gs pos="36000">
              <a:schemeClr val="accent2">
                <a:lumMod val="60000"/>
              </a:schemeClr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BC1824-2D85-4E16-8CEF-63034EC2D16E}"/>
              </a:ext>
            </a:extLst>
          </p:cNvPr>
          <p:cNvSpPr/>
          <p:nvPr/>
        </p:nvSpPr>
        <p:spPr>
          <a:xfrm>
            <a:off x="269919" y="609600"/>
            <a:ext cx="8620887" cy="4572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Enemies Remembered His Words Better Than Disciples, Mt.27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F47E9793-C936-41D9-BA93-54250DDF3C2B}"/>
              </a:ext>
            </a:extLst>
          </p:cNvPr>
          <p:cNvSpPr/>
          <p:nvPr/>
        </p:nvSpPr>
        <p:spPr>
          <a:xfrm>
            <a:off x="275304" y="2438400"/>
            <a:ext cx="8620887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Enemies Used Roman Guards To Prevent Theft,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Mt.27:65-66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565DE73F-A722-4526-8E16-BB040A9D03D0}"/>
              </a:ext>
            </a:extLst>
          </p:cNvPr>
          <p:cNvSpPr/>
          <p:nvPr/>
        </p:nvSpPr>
        <p:spPr>
          <a:xfrm>
            <a:off x="272844" y="1219200"/>
            <a:ext cx="8620887" cy="4572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Enemies Failed Even When They Succeeded, Mt.27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59B5B65F-5C60-4F8B-8305-F0714B820BC1}"/>
              </a:ext>
            </a:extLst>
          </p:cNvPr>
          <p:cNvSpPr/>
          <p:nvPr/>
        </p:nvSpPr>
        <p:spPr>
          <a:xfrm>
            <a:off x="272844" y="1828800"/>
            <a:ext cx="8620887" cy="4572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Enemies Knew Jesus Was Dead, Jn.19:31-34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546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Plan backfires: impossible to steal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029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Romans guards </a:t>
            </a:r>
            <a:r>
              <a:rPr lang="en-US" sz="33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DID NOT</a:t>
            </a: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sleep on duty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8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Disciples </a:t>
            </a:r>
            <a:r>
              <a:rPr lang="en-US" sz="33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COULD NOT</a:t>
            </a: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overpower guards</a:t>
            </a:r>
          </a:p>
          <a:p>
            <a:pPr lvl="1">
              <a:spcAft>
                <a:spcPts val="1200"/>
              </a:spcAft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Demoralized and afraid; no motive</a:t>
            </a:r>
          </a:p>
          <a:p>
            <a:pPr lvl="1">
              <a:spcAft>
                <a:spcPts val="600"/>
              </a:spcAft>
            </a:pP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600"/>
              </a:spcAft>
            </a:pP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8463" indent="-398463">
              <a:spcAft>
                <a:spcPts val="600"/>
              </a:spcAft>
              <a:buNone/>
            </a:pPr>
            <a:r>
              <a:rPr lang="en-US" sz="28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Disciples </a:t>
            </a:r>
            <a:r>
              <a:rPr lang="en-US" sz="33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WOULD NOT</a:t>
            </a: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even try: their hope was gone</a:t>
            </a:r>
          </a:p>
          <a:p>
            <a:pPr lvl="1">
              <a:spcAft>
                <a:spcPts val="600"/>
              </a:spcAft>
            </a:pP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600"/>
              </a:spcAft>
            </a:pPr>
            <a:endParaRPr lang="en-US" sz="33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87DF778-1DEA-47AB-AE4B-64AB1FD51034}"/>
              </a:ext>
            </a:extLst>
          </p:cNvPr>
          <p:cNvSpPr/>
          <p:nvPr/>
        </p:nvSpPr>
        <p:spPr>
          <a:xfrm>
            <a:off x="457200" y="3200400"/>
            <a:ext cx="8229600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3200" dirty="0"/>
              <a:t>Enemies </a:t>
            </a:r>
            <a:r>
              <a:rPr lang="en-US" sz="3200" dirty="0">
                <a:solidFill>
                  <a:srgbClr val="FFCC00"/>
                </a:solidFill>
              </a:rPr>
              <a:t>CAN</a:t>
            </a:r>
            <a:r>
              <a:rPr lang="en-US" sz="3200" dirty="0"/>
              <a:t> keep disciples from getting </a:t>
            </a:r>
            <a:r>
              <a:rPr lang="en-US" sz="3200" dirty="0">
                <a:solidFill>
                  <a:srgbClr val="CCFFFF"/>
                </a:solidFill>
              </a:rPr>
              <a:t>IN</a:t>
            </a:r>
          </a:p>
          <a:p>
            <a:pPr algn="ctr"/>
            <a:r>
              <a:rPr lang="en-US" sz="3200" dirty="0">
                <a:solidFill>
                  <a:srgbClr val="FFCC00"/>
                </a:solidFill>
              </a:rPr>
              <a:t>CANNOT</a:t>
            </a:r>
            <a:r>
              <a:rPr lang="en-US" sz="3200" dirty="0"/>
              <a:t> keep Jesus from getting </a:t>
            </a:r>
            <a:r>
              <a:rPr lang="en-US" sz="3200" dirty="0">
                <a:solidFill>
                  <a:srgbClr val="CCFFFF"/>
                </a:solidFill>
              </a:rPr>
              <a:t>OUT</a:t>
            </a:r>
          </a:p>
        </p:txBody>
      </p:sp>
    </p:spTree>
    <p:extLst>
      <p:ext uri="{BB962C8B-B14F-4D97-AF65-F5344CB8AC3E}">
        <p14:creationId xmlns:p14="http://schemas.microsoft.com/office/powerpoint/2010/main" xmlns="" val="269168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4793</TotalTime>
  <Words>659</Words>
  <Application>Microsoft Office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Slide 1</vt:lpstr>
      <vt:lpstr>Slide 2</vt:lpstr>
      <vt:lpstr>Three times:  promised death, burial, resurrection</vt:lpstr>
      <vt:lpstr>Slide 4</vt:lpstr>
      <vt:lpstr>Slide 5</vt:lpstr>
      <vt:lpstr>Slide 6</vt:lpstr>
      <vt:lpstr>They would not take body down before knowing He was dead</vt:lpstr>
      <vt:lpstr>Slide 8</vt:lpstr>
      <vt:lpstr>Plan backfires: impossible to steal body</vt:lpstr>
      <vt:lpstr>Slide 10</vt:lpstr>
      <vt:lpstr>Jewish leaders were prejudiced, dishonest, hate-filled</vt:lpstr>
      <vt:lpstr>Jewish leaders were prejudiced, dishonest, hate-filled</vt:lpstr>
      <vt:lpstr>Soldiers, 28:2-4, great fear</vt:lpstr>
      <vt:lpstr>Holes in the story</vt:lpstr>
      <vt:lpstr>Lessons</vt:lpstr>
      <vt:lpstr>Lessons</vt:lpstr>
      <vt:lpstr>Lessons</vt:lpstr>
      <vt:lpstr>How to deny historical facts?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514</cp:revision>
  <dcterms:created xsi:type="dcterms:W3CDTF">2004-01-08T21:08:14Z</dcterms:created>
  <dcterms:modified xsi:type="dcterms:W3CDTF">2018-03-12T00:46:48Z</dcterms:modified>
</cp:coreProperties>
</file>