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66" r:id="rId3"/>
    <p:sldId id="520" r:id="rId4"/>
    <p:sldId id="305" r:id="rId5"/>
    <p:sldId id="478" r:id="rId6"/>
    <p:sldId id="506" r:id="rId7"/>
    <p:sldId id="507" r:id="rId8"/>
    <p:sldId id="516" r:id="rId9"/>
    <p:sldId id="517" r:id="rId10"/>
    <p:sldId id="518" r:id="rId11"/>
    <p:sldId id="519" r:id="rId12"/>
    <p:sldId id="508" r:id="rId13"/>
    <p:sldId id="504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46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CC"/>
    <a:srgbClr val="CCFFFF"/>
    <a:srgbClr val="99FF33"/>
    <a:srgbClr val="FFFFFF"/>
    <a:srgbClr val="B2B2B2"/>
    <a:srgbClr val="FF00FF"/>
    <a:srgbClr val="C0C0C0"/>
    <a:srgbClr val="EAEAEA"/>
    <a:srgbClr val="F8F8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3/18/2018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4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92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34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184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8581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374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946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450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4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669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15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81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1Ti4.12&amp;off=30&amp;ctx=to+Your+Ministry%0a12%C2%A0~Let+no+one+4%EF%BB%BFdespi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1Ti4.12&amp;off=30&amp;ctx=to+Your+Ministry%0a12%C2%A0~Let+no+one+4%EF%BB%BFdespis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1Ti4.12&amp;off=30&amp;ctx=to+Your+Ministry%0a12%C2%A0~Let+no+one+4%EF%BB%BFdespis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2244378" y="838200"/>
            <a:ext cx="4660165" cy="11430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Pure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highest standard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1143000"/>
            <a:ext cx="83820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on OT foundation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Co.6:11, </a:t>
            </a:r>
            <a:r>
              <a:rPr lang="en-US" sz="3000" dirty="0">
                <a:solidFill>
                  <a:schemeClr val="bg1"/>
                </a:solidFill>
              </a:rPr>
              <a:t>But you were </a:t>
            </a:r>
            <a:r>
              <a:rPr lang="en-US" sz="3000" b="1" dirty="0">
                <a:solidFill>
                  <a:schemeClr val="bg1"/>
                </a:solidFill>
              </a:rPr>
              <a:t>washed,</a:t>
            </a:r>
            <a:r>
              <a:rPr lang="en-US" sz="3000" dirty="0">
                <a:solidFill>
                  <a:schemeClr val="bg1"/>
                </a:solidFill>
              </a:rPr>
              <a:t> but you were sanctified, but you were justified in the name of the Lord Jesus and by the Spirit of our God. 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A7436B9-992E-48F0-930B-163DA983A772}"/>
              </a:ext>
            </a:extLst>
          </p:cNvPr>
          <p:cNvSpPr/>
          <p:nvPr/>
        </p:nvSpPr>
        <p:spPr>
          <a:xfrm>
            <a:off x="715296" y="3810000"/>
            <a:ext cx="7725696" cy="24384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/>
            <a:r>
              <a:rPr lang="en-US" sz="3200" dirty="0">
                <a:solidFill>
                  <a:srgbClr val="FFFFCC"/>
                </a:solidFill>
              </a:rPr>
              <a:t>“‘Ye washed away your sins’; exactly as in Acts 22:16.  Their seeking baptism was their own act, and they entered the water as voluntary agents, just as Paul did”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– Robertson/Plummer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142731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6271" y="914400"/>
            <a:ext cx="5888182" cy="4399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Problem And The Provision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32C89BED-2A5F-4F16-AEED-06FBD82B52EF}"/>
              </a:ext>
            </a:extLst>
          </p:cNvPr>
          <p:cNvSpPr/>
          <p:nvPr/>
        </p:nvSpPr>
        <p:spPr>
          <a:xfrm>
            <a:off x="275304" y="15240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Practice And The Possibility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273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029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Battle begins, continues, ends with heart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Mt.5:28;  6:21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world attracts our mind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87DF778-1DEA-47AB-AE4B-64AB1FD51034}"/>
              </a:ext>
            </a:extLst>
          </p:cNvPr>
          <p:cNvSpPr/>
          <p:nvPr/>
        </p:nvSpPr>
        <p:spPr>
          <a:xfrm>
            <a:off x="457200" y="3505200"/>
            <a:ext cx="82296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/>
              <a:t>Desensitization (ct. ‘sensitive’).  </a:t>
            </a:r>
            <a:r>
              <a:rPr lang="en-US" sz="3000" dirty="0"/>
              <a:t>Ps.10:4,11</a:t>
            </a:r>
            <a:endParaRPr lang="en-US" sz="3000" dirty="0">
              <a:solidFill>
                <a:srgbClr val="CC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0D58619-4EB7-4A41-B04A-D48D2B301170}"/>
              </a:ext>
            </a:extLst>
          </p:cNvPr>
          <p:cNvSpPr/>
          <p:nvPr/>
        </p:nvSpPr>
        <p:spPr>
          <a:xfrm>
            <a:off x="457200" y="4419600"/>
            <a:ext cx="82296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/>
              <a:t>Normalization (new normal).  </a:t>
            </a:r>
            <a:r>
              <a:rPr lang="en-US" sz="3000" dirty="0"/>
              <a:t>Gn.6:5; 2 Pt.3:1</a:t>
            </a:r>
            <a:endParaRPr lang="en-US" sz="3000" dirty="0">
              <a:solidFill>
                <a:srgbClr val="CC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27A4A66-0097-46FA-ACDD-8ECF957E1FEE}"/>
              </a:ext>
            </a:extLst>
          </p:cNvPr>
          <p:cNvSpPr/>
          <p:nvPr/>
        </p:nvSpPr>
        <p:spPr>
          <a:xfrm>
            <a:off x="457200" y="5334000"/>
            <a:ext cx="8229600" cy="762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/>
              <a:t>Participation (mixed with world).  Ja.1:27  </a:t>
            </a:r>
            <a:endParaRPr 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029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697D73-AA1A-46A7-A912-38E0B4935337}"/>
              </a:ext>
            </a:extLst>
          </p:cNvPr>
          <p:cNvSpPr/>
          <p:nvPr/>
        </p:nvSpPr>
        <p:spPr>
          <a:xfrm>
            <a:off x="730044" y="2163096"/>
            <a:ext cx="7696200" cy="17526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Let no one despise your youth, but be</a:t>
            </a:r>
            <a:br>
              <a:rPr lang="en-US" sz="3200" dirty="0"/>
            </a:br>
            <a:r>
              <a:rPr lang="en-US" sz="3200" dirty="0"/>
              <a:t>an example to the believers in word, in conduct, in love, in spirit, in faith, in purity.</a:t>
            </a:r>
            <a:r>
              <a:rPr lang="en-US" dirty="0"/>
              <a:t>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6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1)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Constant attention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2)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Consistent control (1 Co.9:27)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3)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Careful focus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697D73-AA1A-46A7-A912-38E0B4935337}"/>
              </a:ext>
            </a:extLst>
          </p:cNvPr>
          <p:cNvSpPr/>
          <p:nvPr/>
        </p:nvSpPr>
        <p:spPr>
          <a:xfrm>
            <a:off x="1064340" y="2743200"/>
            <a:ext cx="7042356" cy="1600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Do not lay hands on anyone hastily,</a:t>
            </a:r>
            <a:br>
              <a:rPr lang="en-US" sz="3200" dirty="0"/>
            </a:br>
            <a:r>
              <a:rPr lang="en-US" sz="3200" dirty="0"/>
              <a:t>nor share in other people’s sins; keep yourself pure.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17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B697D73-AA1A-46A7-A912-38E0B4935337}"/>
              </a:ext>
            </a:extLst>
          </p:cNvPr>
          <p:cNvSpPr/>
          <p:nvPr/>
        </p:nvSpPr>
        <p:spPr>
          <a:xfrm>
            <a:off x="1034844" y="3244644"/>
            <a:ext cx="7089060" cy="1905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To the pure all things are pure, but to those who are defiled and unbelieving nothing is pure; but even their mind and conscience are defiled.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2540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Lk.11:41, </a:t>
            </a:r>
            <a:r>
              <a:rPr lang="en-US" sz="3100" dirty="0">
                <a:solidFill>
                  <a:srgbClr val="FFFFCC"/>
                </a:solidFill>
              </a:rPr>
              <a:t>‘But give that which is within as charity, and then all things are clean for you.’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Emphasis on outward things; inside is corrupt.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Clean heart; rest will follow.   Mt.23:26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730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Lk.11:41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Ro.14:20,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Do not destroy the work of God for the sake of food.  All things indeed are pure, but it is evil for the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man who eats with offense</a:t>
            </a:r>
          </a:p>
          <a:p>
            <a:pPr marL="457200" lvl="1" indent="0">
              <a:buNone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685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Lk.11:41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Ro.14:20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 (10-16)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Immoral teachers corrupt everything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Fasting does not make them pure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3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47B5DF48-CA7A-4937-8320-290C75C22F45}"/>
              </a:ext>
            </a:extLst>
          </p:cNvPr>
          <p:cNvSpPr/>
          <p:nvPr/>
        </p:nvSpPr>
        <p:spPr>
          <a:xfrm>
            <a:off x="4876800" y="1799304"/>
            <a:ext cx="3810000" cy="28194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“Impure things do not defile men; impure men make every pure thing impure.”</a:t>
            </a:r>
          </a:p>
        </p:txBody>
      </p:sp>
    </p:spTree>
    <p:extLst>
      <p:ext uri="{BB962C8B-B14F-4D97-AF65-F5344CB8AC3E}">
        <p14:creationId xmlns="" xmlns:p14="http://schemas.microsoft.com/office/powerpoint/2010/main" val="379179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Can we be pure in world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57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Mt.5:8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Tim.4:12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Tim.5:22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Tit.1:15</a:t>
            </a:r>
          </a:p>
          <a:p>
            <a:pPr>
              <a:spcAft>
                <a:spcPts val="600"/>
              </a:spcAft>
            </a:pPr>
            <a:r>
              <a:rPr lang="en-US" sz="33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Ja.4:8, </a:t>
            </a:r>
            <a:r>
              <a:rPr lang="en-US" sz="3000" dirty="0">
                <a:solidFill>
                  <a:srgbClr val="FFFFCC"/>
                </a:solidFill>
              </a:rPr>
              <a:t>Draw near to God and He will draw near to you. Cleanse your hands, you sinners; and purify your hearts, you double-minded.  </a:t>
            </a:r>
            <a:endParaRPr lang="en-US" sz="30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Pharisee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Pilate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Is.1:15-16; 1 Tim.2:8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00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EF7316-EE69-410F-AC3F-C5829553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‘The stream is always purer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at its source’ </a:t>
            </a:r>
            <a:r>
              <a:rPr lang="en-US" sz="2800" dirty="0">
                <a:solidFill>
                  <a:srgbClr val="FFFFCC"/>
                </a:solidFill>
              </a:rPr>
              <a:t>– Pascal </a:t>
            </a:r>
            <a:endParaRPr lang="en-US" sz="3600" dirty="0">
              <a:solidFill>
                <a:srgbClr val="FFFF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3B7C20-CACE-4439-BA46-9EAFF0165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Pure: not mixed or adulterated with any other substance or material; freed of any contamination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 . . . Air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Mind?</a:t>
            </a:r>
          </a:p>
        </p:txBody>
      </p:sp>
    </p:spTree>
    <p:extLst>
      <p:ext uri="{BB962C8B-B14F-4D97-AF65-F5344CB8AC3E}">
        <p14:creationId xmlns="" xmlns:p14="http://schemas.microsoft.com/office/powerpoint/2010/main" val="44937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A7C6A7-391F-4984-BF7F-C9A0E1DF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We must purify the stream at its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768E2D-CA27-40D1-889B-3DF13209C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E5C7E72-E842-4CD9-A4EC-2114A39B09B2}"/>
              </a:ext>
            </a:extLst>
          </p:cNvPr>
          <p:cNvSpPr/>
          <p:nvPr/>
        </p:nvSpPr>
        <p:spPr>
          <a:xfrm>
            <a:off x="457200" y="1081548"/>
            <a:ext cx="8229600" cy="3429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Finally, brethren, whatever things are true, whatever things are noble, whatever things are just, whatever things are </a:t>
            </a:r>
            <a:r>
              <a:rPr lang="en-US" sz="3200" dirty="0">
                <a:solidFill>
                  <a:srgbClr val="FFFF00"/>
                </a:solidFill>
              </a:rPr>
              <a:t>pure</a:t>
            </a:r>
            <a:r>
              <a:rPr lang="en-US" sz="3200" dirty="0"/>
              <a:t>, whatever things are lovely, whatever things are of good report, if there is any virtue and if there is anything praiseworthy—meditate on these things </a:t>
            </a:r>
            <a:r>
              <a:rPr lang="en-US" sz="2400" dirty="0"/>
              <a:t>– Ph.4:8</a:t>
            </a:r>
            <a:r>
              <a:rPr lang="en-US" sz="3200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11778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69919" y="914400"/>
            <a:ext cx="8620887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Problem And The Provision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Leviticus: focus included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food, blood, leprosy, corpses…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059364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Prevention, Disinfection, Purification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Lv.12, child birth (Lk.2:22-24)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Lv.14, cleansing leper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Lv.16, sin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Lv.18-20 (20:10)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71B02BE-1187-4071-BB72-F9DBD3C35DF9}"/>
              </a:ext>
            </a:extLst>
          </p:cNvPr>
          <p:cNvSpPr/>
          <p:nvPr/>
        </p:nvSpPr>
        <p:spPr>
          <a:xfrm>
            <a:off x="4495800" y="3429000"/>
            <a:ext cx="4343400" cy="167640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r>
              <a:rPr lang="en-US" sz="3200" dirty="0"/>
              <a:t>Ceremonial cleansings</a:t>
            </a:r>
            <a:br>
              <a:rPr lang="en-US" sz="3200" dirty="0"/>
            </a:br>
            <a:r>
              <a:rPr lang="en-US" sz="3200" dirty="0"/>
              <a:t>taught Israel</a:t>
            </a:r>
            <a:br>
              <a:rPr lang="en-US" sz="3200" dirty="0"/>
            </a:br>
            <a:r>
              <a:rPr lang="en-US" sz="3200" dirty="0"/>
              <a:t>purity of heart.   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01493B1-2DA7-4F1D-BC36-795C3FBCC187}"/>
              </a:ext>
            </a:extLst>
          </p:cNvPr>
          <p:cNvSpPr/>
          <p:nvPr/>
        </p:nvSpPr>
        <p:spPr>
          <a:xfrm>
            <a:off x="1220877" y="5334000"/>
            <a:ext cx="6719455" cy="1143001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>
              <a:spcAft>
                <a:spcPts val="600"/>
              </a:spcAft>
            </a:pPr>
            <a:r>
              <a:rPr lang="en-US" sz="3200" dirty="0"/>
              <a:t>“Cleanliness is next to godliness.”</a:t>
            </a:r>
          </a:p>
          <a:p>
            <a:pPr marL="0" lvl="3" algn="ctr"/>
            <a:r>
              <a:rPr lang="en-US" sz="3200" dirty="0"/>
              <a:t>Filth: fitting symbol of sin.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Psalms – Prophets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moral purity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Ps.24:3-5  [Pr.4:23]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Pr.5-7, warning: folly and destruction of immoral woman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Ends with praise for virtuous woman (ch.31)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highest standard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on OT foundation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Mt.5:28, source of problem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Mt.19:9, eternal death [Ga.5; Ep.5]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Disciples shocked at severity of warning (10-12)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Jn.8:1-11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7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highest standard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1143000"/>
            <a:ext cx="8382000" cy="4906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on OT foundation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Hb.10:22,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hearts sprinkled with blood of Christ…body washed with pure water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Tit.3:5, washing of regeneration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Pt.3:21, baptism…now saves you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367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highest standard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1143000"/>
            <a:ext cx="83820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on OT foundation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Hb.10:22, </a:t>
            </a: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hearts sprinkled with blood of Christ…body washed with pure water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Co.6:11, </a:t>
            </a:r>
            <a:r>
              <a:rPr lang="en-US" sz="3100" dirty="0">
                <a:solidFill>
                  <a:schemeClr val="bg1"/>
                </a:solidFill>
              </a:rPr>
              <a:t>But you were </a:t>
            </a:r>
            <a:r>
              <a:rPr lang="en-US" sz="3100" b="1" dirty="0">
                <a:solidFill>
                  <a:schemeClr val="bg1"/>
                </a:solidFill>
              </a:rPr>
              <a:t>washed,</a:t>
            </a:r>
            <a:r>
              <a:rPr lang="en-US" sz="3100" dirty="0">
                <a:solidFill>
                  <a:schemeClr val="bg1"/>
                </a:solidFill>
              </a:rPr>
              <a:t> but you were sanctified, but you were justified in the name of the Lord Jesus and by the Spirit of our God. </a:t>
            </a:r>
            <a:endParaRPr lang="en-US" sz="3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EDC9E08-1780-4137-9521-5FCDB98E1382}"/>
              </a:ext>
            </a:extLst>
          </p:cNvPr>
          <p:cNvSpPr/>
          <p:nvPr/>
        </p:nvSpPr>
        <p:spPr>
          <a:xfrm>
            <a:off x="4191000" y="3003756"/>
            <a:ext cx="3276600" cy="533400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llout: Line 5">
            <a:extLst>
              <a:ext uri="{FF2B5EF4-FFF2-40B4-BE49-F238E27FC236}">
                <a16:creationId xmlns="" xmlns:a16="http://schemas.microsoft.com/office/drawing/2014/main" id="{4B587BA6-8773-400A-87BF-B5FDA0E13EE8}"/>
              </a:ext>
            </a:extLst>
          </p:cNvPr>
          <p:cNvSpPr/>
          <p:nvPr/>
        </p:nvSpPr>
        <p:spPr>
          <a:xfrm>
            <a:off x="4191000" y="4800601"/>
            <a:ext cx="4267200" cy="1143000"/>
          </a:xfrm>
          <a:prstGeom prst="borderCallout1">
            <a:avLst>
              <a:gd name="adj1" fmla="val 9853"/>
              <a:gd name="adj2" fmla="val 24212"/>
              <a:gd name="adj3" fmla="val -125259"/>
              <a:gd name="adj4" fmla="val 42712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ASV footnote:</a:t>
            </a:r>
            <a:br>
              <a:rPr lang="en-US" sz="3200" dirty="0"/>
            </a:br>
            <a:r>
              <a:rPr lang="en-US" sz="3200" dirty="0"/>
              <a:t>Gr </a:t>
            </a:r>
            <a:r>
              <a:rPr lang="en-US" sz="3200" i="1" dirty="0"/>
              <a:t>washed yourselves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8523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NT: highest standard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0" y="1143000"/>
            <a:ext cx="83820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Builds on OT foundation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Co.6:11, </a:t>
            </a:r>
            <a:r>
              <a:rPr lang="en-US" sz="3000" dirty="0">
                <a:solidFill>
                  <a:schemeClr val="bg1"/>
                </a:solidFill>
              </a:rPr>
              <a:t>But you were </a:t>
            </a:r>
            <a:r>
              <a:rPr lang="en-US" sz="3000" b="1" dirty="0">
                <a:solidFill>
                  <a:schemeClr val="bg1"/>
                </a:solidFill>
              </a:rPr>
              <a:t>washed,</a:t>
            </a:r>
            <a:r>
              <a:rPr lang="en-US" sz="3000" dirty="0">
                <a:solidFill>
                  <a:schemeClr val="bg1"/>
                </a:solidFill>
              </a:rPr>
              <a:t> but you were sanctified, but you were justified in the name of the Lord Jesus and by the Spirit of our God. 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A7436B9-992E-48F0-930B-163DA983A772}"/>
              </a:ext>
            </a:extLst>
          </p:cNvPr>
          <p:cNvSpPr/>
          <p:nvPr/>
        </p:nvSpPr>
        <p:spPr>
          <a:xfrm>
            <a:off x="580104" y="3810000"/>
            <a:ext cx="8001000" cy="2438400"/>
          </a:xfrm>
          <a:prstGeom prst="rect">
            <a:avLst/>
          </a:prstGeom>
          <a:solidFill>
            <a:schemeClr val="tx2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“…i.e., ye, by your baptism, washed away those stains (Acts 22:16).   The very object</a:t>
            </a:r>
            <a:br>
              <a:rPr lang="en-US" sz="3200" dirty="0">
                <a:solidFill>
                  <a:srgbClr val="FFFFCC"/>
                </a:solidFill>
              </a:rPr>
            </a:br>
            <a:r>
              <a:rPr lang="en-US" sz="3200" dirty="0">
                <a:solidFill>
                  <a:srgbClr val="FFFFCC"/>
                </a:solidFill>
              </a:rPr>
              <a:t>of Christ’s death had been that he might cleanse his church ‘by the washing of water by the Word’” </a:t>
            </a:r>
            <a:r>
              <a:rPr lang="en-US" sz="2400" dirty="0"/>
              <a:t>– Farrar, 1 Co.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5950906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4999</TotalTime>
  <Words>785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1_Default Design</vt:lpstr>
      <vt:lpstr>Slide 1</vt:lpstr>
      <vt:lpstr>‘The stream is always purer at its source’ – Pascal </vt:lpstr>
      <vt:lpstr>Slide 3</vt:lpstr>
      <vt:lpstr>Leviticus: focus included food, blood, leprosy, corpses… </vt:lpstr>
      <vt:lpstr>Psalms – Prophets</vt:lpstr>
      <vt:lpstr>NT: highest standard</vt:lpstr>
      <vt:lpstr>NT: highest standard</vt:lpstr>
      <vt:lpstr>NT: highest standard</vt:lpstr>
      <vt:lpstr>NT: highest standard</vt:lpstr>
      <vt:lpstr>NT: highest standard</vt:lpstr>
      <vt:lpstr>Slide 11</vt:lpstr>
      <vt:lpstr>Can we be pure in world of sin?</vt:lpstr>
      <vt:lpstr>Can we be pure in world of sin?</vt:lpstr>
      <vt:lpstr>Can we be pure in world of sin?</vt:lpstr>
      <vt:lpstr>Can we be pure in world of sin?</vt:lpstr>
      <vt:lpstr>Can we be pure in world of sin?</vt:lpstr>
      <vt:lpstr>Can we be pure in world of sin?</vt:lpstr>
      <vt:lpstr>Can we be pure in world of sin?</vt:lpstr>
      <vt:lpstr>Can we be pure in world of sin?</vt:lpstr>
      <vt:lpstr>We must purify the stream at its source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543</cp:revision>
  <dcterms:created xsi:type="dcterms:W3CDTF">2004-01-08T21:08:14Z</dcterms:created>
  <dcterms:modified xsi:type="dcterms:W3CDTF">2018-03-19T00:41:25Z</dcterms:modified>
</cp:coreProperties>
</file>