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66" r:id="rId2"/>
    <p:sldId id="478" r:id="rId3"/>
    <p:sldId id="516" r:id="rId4"/>
    <p:sldId id="305" r:id="rId5"/>
    <p:sldId id="506" r:id="rId6"/>
    <p:sldId id="517" r:id="rId7"/>
    <p:sldId id="518" r:id="rId8"/>
    <p:sldId id="504" r:id="rId9"/>
    <p:sldId id="519" r:id="rId10"/>
    <p:sldId id="520" r:id="rId11"/>
    <p:sldId id="521" r:id="rId12"/>
    <p:sldId id="522" r:id="rId13"/>
    <p:sldId id="523" r:id="rId14"/>
    <p:sldId id="524" r:id="rId15"/>
    <p:sldId id="51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FF00FF"/>
    <a:srgbClr val="99FF33"/>
    <a:srgbClr val="FFCC00"/>
    <a:srgbClr val="FFFFFF"/>
    <a:srgbClr val="B2B2B2"/>
    <a:srgbClr val="C0C0C0"/>
    <a:srgbClr val="EAEAEA"/>
    <a:srgbClr val="F8F8F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B8515A22-972B-4A70-A3B6-C8010A6DEDD5}"/>
              </a:ext>
            </a:extLst>
          </p:cNvPr>
          <p:cNvSpPr/>
          <p:nvPr/>
        </p:nvSpPr>
        <p:spPr>
          <a:xfrm>
            <a:off x="1905000" y="838200"/>
            <a:ext cx="5334000" cy="1600200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44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Downgrade </a:t>
            </a:r>
            <a:r>
              <a:rPr lang="en-US" sz="4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Controversy</a:t>
            </a:r>
            <a:endParaRPr lang="en-US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4865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715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“Age”: a period marked by spiritual or moral characteristics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Co.1:19 (Is.29:14)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Co.1:20 (Is.33:18)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Co.3:18  </a:t>
            </a:r>
          </a:p>
          <a:p>
            <a:pPr lvl="1">
              <a:spcAft>
                <a:spcPts val="600"/>
              </a:spcAft>
            </a:pPr>
            <a:endParaRPr lang="en-US" sz="330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5C1A968-6F09-48DB-BF7C-B03FCCAE8519}"/>
              </a:ext>
            </a:extLst>
          </p:cNvPr>
          <p:cNvSpPr/>
          <p:nvPr/>
        </p:nvSpPr>
        <p:spPr>
          <a:xfrm>
            <a:off x="1098756" y="4038600"/>
            <a:ext cx="6963696" cy="685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World: God’s people are  “fools”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EE44987D-7511-4607-8219-2D800D74282F}"/>
              </a:ext>
            </a:extLst>
          </p:cNvPr>
          <p:cNvSpPr/>
          <p:nvPr/>
        </p:nvSpPr>
        <p:spPr>
          <a:xfrm>
            <a:off x="1098756" y="4876800"/>
            <a:ext cx="6963696" cy="685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1 Co.2:6-8, not so wise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E51063D0-499F-439C-83FC-0A1CB5BE2B1A}"/>
              </a:ext>
            </a:extLst>
          </p:cNvPr>
          <p:cNvSpPr/>
          <p:nvPr/>
        </p:nvSpPr>
        <p:spPr>
          <a:xfrm>
            <a:off x="1098756" y="5715000"/>
            <a:ext cx="6963696" cy="685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Satan’s arsenal – not one battle</a:t>
            </a:r>
          </a:p>
        </p:txBody>
      </p:sp>
    </p:spTree>
    <p:extLst>
      <p:ext uri="{BB962C8B-B14F-4D97-AF65-F5344CB8AC3E}">
        <p14:creationId xmlns="" xmlns:p14="http://schemas.microsoft.com/office/powerpoint/2010/main" val="206415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‘science’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715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Tim.6:20-21</a:t>
            </a:r>
          </a:p>
          <a:p>
            <a:pPr lvl="1">
              <a:spcAft>
                <a:spcPts val="600"/>
              </a:spcAft>
            </a:pPr>
            <a:endParaRPr lang="en-US" sz="330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5C1A968-6F09-48DB-BF7C-B03FCCAE8519}"/>
              </a:ext>
            </a:extLst>
          </p:cNvPr>
          <p:cNvSpPr/>
          <p:nvPr/>
        </p:nvSpPr>
        <p:spPr>
          <a:xfrm>
            <a:off x="656304" y="1629696"/>
            <a:ext cx="7848600" cy="2637504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aseline="30000" dirty="0">
                <a:solidFill>
                  <a:srgbClr val="CCFFFF"/>
                </a:solidFill>
              </a:rPr>
              <a:t>20</a:t>
            </a:r>
            <a:r>
              <a:rPr lang="en-US" sz="3200" dirty="0"/>
              <a:t>O Timothy! Guard what was committed to your trust, avoiding the profane and idle babblings and contradictions of what is falsely called knowledge—</a:t>
            </a:r>
            <a:r>
              <a:rPr lang="en-US" sz="3200" baseline="30000" dirty="0">
                <a:solidFill>
                  <a:srgbClr val="CCFFFF"/>
                </a:solidFill>
              </a:rPr>
              <a:t>21</a:t>
            </a:r>
            <a:r>
              <a:rPr lang="en-US" sz="3200" baseline="30000" dirty="0"/>
              <a:t> </a:t>
            </a:r>
            <a:r>
              <a:rPr lang="en-US" sz="3200" dirty="0"/>
              <a:t>by professing it some have strayed concerning the faith.</a:t>
            </a:r>
            <a:r>
              <a:rPr lang="en-US" dirty="0"/>
              <a:t> </a:t>
            </a:r>
            <a:endParaRPr lang="en-US" sz="3200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1FB5B31-9045-4030-B11B-E3B9E215B657}"/>
              </a:ext>
            </a:extLst>
          </p:cNvPr>
          <p:cNvSpPr/>
          <p:nvPr/>
        </p:nvSpPr>
        <p:spPr>
          <a:xfrm>
            <a:off x="685800" y="3200400"/>
            <a:ext cx="2438400" cy="4572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llout: Line 5">
            <a:extLst>
              <a:ext uri="{FF2B5EF4-FFF2-40B4-BE49-F238E27FC236}">
                <a16:creationId xmlns="" xmlns:a16="http://schemas.microsoft.com/office/drawing/2014/main" id="{CB1BD2C6-D722-4DB6-B44D-1788A68316E0}"/>
              </a:ext>
            </a:extLst>
          </p:cNvPr>
          <p:cNvSpPr/>
          <p:nvPr/>
        </p:nvSpPr>
        <p:spPr>
          <a:xfrm>
            <a:off x="1219200" y="4876800"/>
            <a:ext cx="5791200" cy="899652"/>
          </a:xfrm>
          <a:prstGeom prst="borderCallout1">
            <a:avLst>
              <a:gd name="adj1" fmla="val 37238"/>
              <a:gd name="adj2" fmla="val 42440"/>
              <a:gd name="adj3" fmla="val -147976"/>
              <a:gd name="adj4" fmla="val 10025"/>
            </a:avLst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Falsely named: pseudonym</a:t>
            </a:r>
          </a:p>
        </p:txBody>
      </p:sp>
    </p:spTree>
    <p:extLst>
      <p:ext uri="{BB962C8B-B14F-4D97-AF65-F5344CB8AC3E}">
        <p14:creationId xmlns="" xmlns:p14="http://schemas.microsoft.com/office/powerpoint/2010/main" val="4172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‘science’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86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Modern ‘science’ is idolatry: the God and Bible of many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one has right to believe as he likes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…or choose what he wants to preach, Ro.1:16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believe in the charity of </a:t>
            </a:r>
            <a:r>
              <a:rPr lang="en-US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uncer-tainty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Ga.5:11; 1 Pt.2:8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‘Large-hearted’ toward false doctrine…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can ‘know’ truth: Jn.8; 17; 2 Tim.1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endParaRPr lang="en-US" sz="330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53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war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715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Called to . . .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Defense of gospel</a:t>
            </a:r>
          </a:p>
          <a:p>
            <a:pPr lvl="1">
              <a:spcBef>
                <a:spcPts val="6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Conquest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strong, stand, Ep.6</a:t>
            </a:r>
          </a:p>
          <a:p>
            <a:pPr lvl="1"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32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Tim.1:18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wage good warfare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Tim.6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 </a:t>
            </a:r>
          </a:p>
          <a:p>
            <a:pPr lvl="2"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11: </a:t>
            </a:r>
            <a:r>
              <a:rPr lang="en-US" sz="31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flee</a:t>
            </a:r>
            <a:r>
              <a:rPr 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temptation</a:t>
            </a:r>
            <a:endParaRPr lang="en-US" sz="31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12: </a:t>
            </a:r>
            <a:r>
              <a:rPr lang="en-US" sz="31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fight</a:t>
            </a:r>
            <a:r>
              <a:rPr 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attacks against faith</a:t>
            </a:r>
            <a:endParaRPr lang="en-US" sz="31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32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Tim.2:4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not entangled</a:t>
            </a: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262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ears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562599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Tim.4:2-5</a:t>
            </a:r>
          </a:p>
          <a:p>
            <a:pPr marL="0" indent="0">
              <a:spcBef>
                <a:spcPts val="600"/>
              </a:spcBef>
              <a:spcAft>
                <a:spcPts val="700"/>
              </a:spcAft>
              <a:buNone/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BD53E0E-E311-42E9-B92C-4AE476DDA239}"/>
              </a:ext>
            </a:extLst>
          </p:cNvPr>
          <p:cNvSpPr/>
          <p:nvPr/>
        </p:nvSpPr>
        <p:spPr>
          <a:xfrm>
            <a:off x="533400" y="1752600"/>
            <a:ext cx="8077200" cy="21336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As many as desire to make a good showing in the flesh, these would compel you to be circumcised, only that they may not suffer persecution for the cross of Christ </a:t>
            </a:r>
            <a:r>
              <a:rPr lang="en-US" sz="2400" dirty="0"/>
              <a:t>– Gal.6:12</a:t>
            </a:r>
            <a:endParaRPr lang="en-US" sz="3200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CB0520B-388D-45AE-AF4B-CE5DBD4A246E}"/>
              </a:ext>
            </a:extLst>
          </p:cNvPr>
          <p:cNvSpPr/>
          <p:nvPr/>
        </p:nvSpPr>
        <p:spPr>
          <a:xfrm>
            <a:off x="838200" y="4038600"/>
            <a:ext cx="7467600" cy="16002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So Satan answered the LORD and said, “Skin for skin!  Yes, all that a man has he will give for his life” </a:t>
            </a:r>
            <a:r>
              <a:rPr lang="en-US" sz="2400" dirty="0"/>
              <a:t>– Job 2:4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704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2578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Fathers can learn what to avoid by watching worldly dads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Christians learn consequences of sin by watching effects on worldly people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expected disciples to learn . . 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Truth from His teaching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Errors to avoid by unapproved examples – Mt.16; 23; 1 Co.10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learn from Downgrade…  Col.2:8</a:t>
            </a: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None/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002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2652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March, 1887</a:t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Charles Spurgeon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906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2</a:t>
            </a:r>
            <a:r>
              <a:rPr lang="en-US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nd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3</a:t>
            </a:r>
            <a:r>
              <a:rPr lang="en-US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rd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generations, hundreds of churches in England drifted from ‘sound doctrine’ into . . . 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Socinianism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Skepticism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Darwinism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655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143001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March, 1887</a:t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Charles Spurgeon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Socinianism</a:t>
            </a:r>
          </a:p>
          <a:p>
            <a:pPr>
              <a:spcAft>
                <a:spcPts val="4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Faustus Socinus </a:t>
            </a: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(d. 1604);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Fausto</a:t>
            </a:r>
          </a:p>
          <a:p>
            <a:pPr>
              <a:spcAft>
                <a:spcPts val="4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Rejects pre-existence of Christ</a:t>
            </a:r>
          </a:p>
          <a:p>
            <a:pPr>
              <a:spcAft>
                <a:spcPts val="4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began existence at conception</a:t>
            </a:r>
          </a:p>
          <a:p>
            <a:pPr>
              <a:spcAft>
                <a:spcPts val="4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 of Joseph.   Merely human (Arianism) – </a:t>
            </a: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(William Barclay)</a:t>
            </a:r>
          </a:p>
          <a:p>
            <a:pPr>
              <a:spcAft>
                <a:spcPts val="4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Predestination; no free will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Think Unitarianism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08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018012" y="914400"/>
            <a:ext cx="71247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Downgrade Controversy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9408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265237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Began when churches elevated </a:t>
            </a:r>
            <a:r>
              <a:rPr lang="en-US" sz="3600" i="1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worldly wisdom</a:t>
            </a: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over spiritual</a:t>
            </a: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06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church leaders held truth but would not fight for it (Jd.3)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few decades, fervor turned to dry, listless, and apostate teaching.  Ho.4:9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Darwin: first introduced to </a:t>
            </a:r>
            <a:r>
              <a:rPr lang="en-US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skepti-cism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‘pastor’ enthralled with Socinianism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286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265237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Began when churches elevated </a:t>
            </a:r>
            <a:r>
              <a:rPr lang="en-US" sz="3600" i="1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worldly wisdom</a:t>
            </a: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over spiritual</a:t>
            </a: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06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churches that thrived: those that kept fighting for ‘the faith.’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Character of downgrade agitators: lost faith in divine inspiration of Scripture.   [2 Tim.3; 2 Pt.1]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Amusements substituted for gospel preaching.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Andover Theological Seminary (NY)</a:t>
            </a: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607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147229" y="914400"/>
            <a:ext cx="4866266" cy="5334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Downgrade Controversy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B5D0ED34-58AE-434D-BE4D-DCDBF7F0B9F7}"/>
              </a:ext>
            </a:extLst>
          </p:cNvPr>
          <p:cNvSpPr/>
          <p:nvPr/>
        </p:nvSpPr>
        <p:spPr>
          <a:xfrm>
            <a:off x="1022556" y="1600200"/>
            <a:ext cx="71247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Digressive Concessions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5121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29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Mt.4:8-9, Jesus knew its dangers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Mk.16:15, world needs gospel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Jn.1:10; 3:19, does not give up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Jn.15:18-19, hatred (16:8)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Pt.1:4 (2:20)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Jn.4:3-4</a:t>
            </a:r>
          </a:p>
          <a:p>
            <a:pPr lvl="1">
              <a:spcAft>
                <a:spcPts val="600"/>
              </a:spcAft>
            </a:pPr>
            <a:endParaRPr lang="en-US" sz="330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168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715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“Age”: a period marked by spiritual or moral characteristics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Co.1:19 (Is.29:14)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Co.1:20 (Is.33:18)</a:t>
            </a:r>
          </a:p>
          <a:p>
            <a:pPr lvl="1"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Assyria attacks Jerusalem.</a:t>
            </a:r>
          </a:p>
          <a:p>
            <a:pPr lvl="1"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Wise men / scribes count profits.</a:t>
            </a:r>
          </a:p>
          <a:p>
            <a:pPr marL="0" indent="0" algn="ctr">
              <a:spcBef>
                <a:spcPts val="600"/>
              </a:spcBef>
              <a:spcAft>
                <a:spcPts val="7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NT: </a:t>
            </a:r>
          </a:p>
          <a:p>
            <a:pPr lvl="1">
              <a:spcAft>
                <a:spcPts val="600"/>
              </a:spcAft>
            </a:pPr>
            <a:endParaRPr lang="en-US" sz="330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5C1A968-6F09-48DB-BF7C-B03FCCAE8519}"/>
              </a:ext>
            </a:extLst>
          </p:cNvPr>
          <p:cNvSpPr/>
          <p:nvPr/>
        </p:nvSpPr>
        <p:spPr>
          <a:xfrm>
            <a:off x="685800" y="5378244"/>
            <a:ext cx="2209800" cy="838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Wise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02A2CFC-0905-4531-A11C-7EF2664E797D}"/>
              </a:ext>
            </a:extLst>
          </p:cNvPr>
          <p:cNvSpPr/>
          <p:nvPr/>
        </p:nvSpPr>
        <p:spPr>
          <a:xfrm>
            <a:off x="3473244" y="5378244"/>
            <a:ext cx="2209800" cy="838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Scribe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F831AB0-1791-45B8-BCA5-7F597912AD18}"/>
              </a:ext>
            </a:extLst>
          </p:cNvPr>
          <p:cNvSpPr/>
          <p:nvPr/>
        </p:nvSpPr>
        <p:spPr>
          <a:xfrm>
            <a:off x="6248400" y="5378244"/>
            <a:ext cx="2209800" cy="838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Disputer</a:t>
            </a:r>
          </a:p>
        </p:txBody>
      </p:sp>
    </p:spTree>
    <p:extLst>
      <p:ext uri="{BB962C8B-B14F-4D97-AF65-F5344CB8AC3E}">
        <p14:creationId xmlns="" xmlns:p14="http://schemas.microsoft.com/office/powerpoint/2010/main" val="429459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5055</TotalTime>
  <Words>590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Slide 1</vt:lpstr>
      <vt:lpstr>March, 1887 Charles Spurgeon</vt:lpstr>
      <vt:lpstr>March, 1887 Charles Spurgeon</vt:lpstr>
      <vt:lpstr>Slide 4</vt:lpstr>
      <vt:lpstr>Began when churches elevated worldly wisdom over spiritual</vt:lpstr>
      <vt:lpstr>Began when churches elevated worldly wisdom over spiritual</vt:lpstr>
      <vt:lpstr>Slide 7</vt:lpstr>
      <vt:lpstr>1. The world</vt:lpstr>
      <vt:lpstr>2. The age</vt:lpstr>
      <vt:lpstr>2. The age</vt:lpstr>
      <vt:lpstr>3. The ‘science’</vt:lpstr>
      <vt:lpstr>3. The ‘science’</vt:lpstr>
      <vt:lpstr>4. The war</vt:lpstr>
      <vt:lpstr>5. The ears</vt:lpstr>
      <vt:lpstr>The method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church of Christ</cp:lastModifiedBy>
  <cp:revision>553</cp:revision>
  <dcterms:created xsi:type="dcterms:W3CDTF">2004-01-08T21:08:14Z</dcterms:created>
  <dcterms:modified xsi:type="dcterms:W3CDTF">2018-03-19T00:42:36Z</dcterms:modified>
</cp:coreProperties>
</file>