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05" r:id="rId2"/>
    <p:sldId id="366" r:id="rId3"/>
    <p:sldId id="380" r:id="rId4"/>
    <p:sldId id="401" r:id="rId5"/>
    <p:sldId id="421" r:id="rId6"/>
    <p:sldId id="402" r:id="rId7"/>
    <p:sldId id="403" r:id="rId8"/>
    <p:sldId id="392" r:id="rId9"/>
    <p:sldId id="400" r:id="rId10"/>
    <p:sldId id="404" r:id="rId11"/>
    <p:sldId id="405" r:id="rId12"/>
    <p:sldId id="406" r:id="rId13"/>
    <p:sldId id="407" r:id="rId14"/>
    <p:sldId id="408" r:id="rId15"/>
    <p:sldId id="409" r:id="rId16"/>
    <p:sldId id="410" r:id="rId17"/>
    <p:sldId id="411" r:id="rId18"/>
    <p:sldId id="412" r:id="rId19"/>
    <p:sldId id="413" r:id="rId20"/>
    <p:sldId id="414" r:id="rId21"/>
    <p:sldId id="415" r:id="rId22"/>
    <p:sldId id="416" r:id="rId23"/>
    <p:sldId id="417" r:id="rId24"/>
    <p:sldId id="418" r:id="rId25"/>
    <p:sldId id="419" r:id="rId26"/>
    <p:sldId id="420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FFCC99"/>
    <a:srgbClr val="99FF33"/>
    <a:srgbClr val="C0C0C0"/>
    <a:srgbClr val="FFCC00"/>
    <a:srgbClr val="DDDDDD"/>
    <a:srgbClr val="EAEAEA"/>
    <a:srgbClr val="0066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1566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68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44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36513" y="1524000"/>
            <a:ext cx="5888182" cy="1066800"/>
          </a:xfrm>
          <a:prstGeom prst="roundRect">
            <a:avLst/>
          </a:prstGeom>
          <a:solidFill>
            <a:schemeClr val="accent5"/>
          </a:solidFill>
          <a:ln w="9525">
            <a:solidFill>
              <a:srgbClr val="FF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2">
                    <a:lumMod val="50000"/>
                  </a:schemeClr>
                </a:solidFill>
              </a:rPr>
              <a:t>What About Easter?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</a:rPr>
              <a:t>1. </a:t>
            </a:r>
            <a:r>
              <a:rPr lang="en-US" altLang="en-US" sz="3600" dirty="0">
                <a:solidFill>
                  <a:srgbClr val="FFCC99"/>
                </a:solidFill>
              </a:rPr>
              <a:t>Easter is a doctrine of men.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Mark 7</a:t>
            </a:r>
          </a:p>
          <a:p>
            <a:pPr marL="514350" indent="-514350">
              <a:buAutoNum type="arabicPeriod"/>
            </a:pPr>
            <a:r>
              <a:rPr lang="en-US" altLang="en-US" sz="2800" dirty="0">
                <a:solidFill>
                  <a:schemeClr val="bg1"/>
                </a:solidFill>
              </a:rPr>
              <a:t>The attack, 1-5	</a:t>
            </a:r>
          </a:p>
          <a:p>
            <a:pPr marL="514350" indent="-514350">
              <a:buAutoNum type="arabicPeriod"/>
            </a:pPr>
            <a:r>
              <a:rPr lang="en-US" altLang="en-US" dirty="0">
                <a:solidFill>
                  <a:srgbClr val="FFFFCC"/>
                </a:solidFill>
              </a:rPr>
              <a:t>The hypocrisy, 6</a:t>
            </a:r>
            <a:endParaRPr lang="en-US" altLang="en-US" sz="3200" dirty="0">
              <a:solidFill>
                <a:srgbClr val="FFFFCC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Pretend / profess to obey God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Actually serve themselves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00"/>
                </a:solidFill>
              </a:rPr>
              <a:t>Church sponsors </a:t>
            </a:r>
            <a:r>
              <a:rPr lang="en-US" altLang="en-US" sz="3200" dirty="0" err="1">
                <a:solidFill>
                  <a:srgbClr val="FFFF00"/>
                </a:solidFill>
              </a:rPr>
              <a:t>easter</a:t>
            </a:r>
            <a:r>
              <a:rPr lang="en-US" altLang="en-US" sz="3200" dirty="0">
                <a:solidFill>
                  <a:srgbClr val="FFFF00"/>
                </a:solidFill>
              </a:rPr>
              <a:t>-egg hunts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00"/>
                </a:solidFill>
              </a:rPr>
              <a:t>Pretends to honor God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00"/>
                </a:solidFill>
              </a:rPr>
              <a:t>Actually do it for fun – a pious fraud</a:t>
            </a:r>
          </a:p>
        </p:txBody>
      </p:sp>
    </p:spTree>
    <p:extLst>
      <p:ext uri="{BB962C8B-B14F-4D97-AF65-F5344CB8AC3E}">
        <p14:creationId xmlns:p14="http://schemas.microsoft.com/office/powerpoint/2010/main" val="258647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</a:rPr>
              <a:t>1. </a:t>
            </a:r>
            <a:r>
              <a:rPr lang="en-US" altLang="en-US" sz="3600" dirty="0">
                <a:solidFill>
                  <a:srgbClr val="FFCC99"/>
                </a:solidFill>
              </a:rPr>
              <a:t>Easter is a doctrine of men.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Mark 7</a:t>
            </a:r>
          </a:p>
          <a:p>
            <a:pPr marL="514350" indent="-514350">
              <a:buAutoNum type="arabicPeriod"/>
            </a:pPr>
            <a:r>
              <a:rPr lang="en-US" altLang="en-US" sz="2800" dirty="0">
                <a:solidFill>
                  <a:schemeClr val="bg1"/>
                </a:solidFill>
              </a:rPr>
              <a:t>The attack, 1-5	</a:t>
            </a:r>
          </a:p>
          <a:p>
            <a:pPr marL="514350" indent="-514350">
              <a:buAutoNum type="arabicPeriod"/>
            </a:pPr>
            <a:r>
              <a:rPr lang="en-US" altLang="en-US" sz="2800" dirty="0">
                <a:solidFill>
                  <a:schemeClr val="bg1"/>
                </a:solidFill>
              </a:rPr>
              <a:t>The hypocrisy, 6</a:t>
            </a:r>
          </a:p>
          <a:p>
            <a:pPr marL="514350" indent="-514350">
              <a:buAutoNum type="arabicPeriod"/>
            </a:pPr>
            <a:r>
              <a:rPr lang="en-US" altLang="en-US" sz="3200" dirty="0">
                <a:solidFill>
                  <a:srgbClr val="FFFFCC"/>
                </a:solidFill>
              </a:rPr>
              <a:t>Makes worship vain, 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00"/>
                </a:solidFill>
              </a:rPr>
              <a:t>‘Can celebration of days make worship vain?’  </a:t>
            </a:r>
            <a:r>
              <a:rPr lang="en-US" altLang="en-US" sz="3200" dirty="0">
                <a:solidFill>
                  <a:schemeClr val="bg1"/>
                </a:solidFill>
              </a:rPr>
              <a:t>– Gal.4:8-11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00"/>
                </a:solidFill>
              </a:rPr>
              <a:t>‘Can adding to Scripture make worship vain?’ </a:t>
            </a:r>
            <a:r>
              <a:rPr lang="en-US" altLang="en-US" sz="3200" dirty="0">
                <a:solidFill>
                  <a:schemeClr val="bg1"/>
                </a:solidFill>
              </a:rPr>
              <a:t>– 2 Jn.9</a:t>
            </a:r>
          </a:p>
        </p:txBody>
      </p:sp>
    </p:spTree>
    <p:extLst>
      <p:ext uri="{BB962C8B-B14F-4D97-AF65-F5344CB8AC3E}">
        <p14:creationId xmlns:p14="http://schemas.microsoft.com/office/powerpoint/2010/main" val="387472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</a:rPr>
              <a:t>1. </a:t>
            </a:r>
            <a:r>
              <a:rPr lang="en-US" altLang="en-US" sz="3600" dirty="0">
                <a:solidFill>
                  <a:srgbClr val="FFCC99"/>
                </a:solidFill>
              </a:rPr>
              <a:t>Easter is a doctrine of men.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Mark 7</a:t>
            </a:r>
          </a:p>
          <a:p>
            <a:pPr marL="514350" indent="-514350">
              <a:buAutoNum type="arabicPeriod"/>
            </a:pPr>
            <a:r>
              <a:rPr lang="en-US" altLang="en-US" sz="2800" dirty="0">
                <a:solidFill>
                  <a:schemeClr val="bg1"/>
                </a:solidFill>
              </a:rPr>
              <a:t>The attack, 1-5	</a:t>
            </a:r>
          </a:p>
          <a:p>
            <a:pPr marL="514350" indent="-514350">
              <a:buAutoNum type="arabicPeriod"/>
            </a:pPr>
            <a:r>
              <a:rPr lang="en-US" altLang="en-US" sz="2800" dirty="0">
                <a:solidFill>
                  <a:schemeClr val="bg1"/>
                </a:solidFill>
              </a:rPr>
              <a:t>The hypocrisy, 6</a:t>
            </a:r>
          </a:p>
          <a:p>
            <a:pPr marL="514350" indent="-514350">
              <a:buAutoNum type="arabicPeriod"/>
            </a:pPr>
            <a:r>
              <a:rPr lang="en-US" altLang="en-US" sz="2800" dirty="0">
                <a:solidFill>
                  <a:schemeClr val="bg1"/>
                </a:solidFill>
              </a:rPr>
              <a:t>Makes worship vain, 7</a:t>
            </a:r>
          </a:p>
          <a:p>
            <a:pPr marL="514350" indent="-514350">
              <a:buAutoNum type="arabicPeriod"/>
            </a:pPr>
            <a:r>
              <a:rPr lang="en-US" altLang="en-US" dirty="0">
                <a:solidFill>
                  <a:srgbClr val="FFFFCC"/>
                </a:solidFill>
              </a:rPr>
              <a:t>Apostasy, 8</a:t>
            </a:r>
            <a:endParaRPr lang="en-US" altLang="en-US" sz="3200" dirty="0">
              <a:solidFill>
                <a:srgbClr val="FFFFCC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Led them to leave word of God.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Replaced with ‘traditions of men’ (pl.).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‘Hedge’ became equal to / above Word.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00"/>
                </a:solidFill>
              </a:rPr>
              <a:t>Apostasy usually starts small…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Col.2:8, 16-18, 21-23</a:t>
            </a:r>
          </a:p>
        </p:txBody>
      </p:sp>
    </p:spTree>
    <p:extLst>
      <p:ext uri="{BB962C8B-B14F-4D97-AF65-F5344CB8AC3E}">
        <p14:creationId xmlns:p14="http://schemas.microsoft.com/office/powerpoint/2010/main" val="344024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</a:rPr>
              <a:t>1. </a:t>
            </a:r>
            <a:r>
              <a:rPr lang="en-US" altLang="en-US" sz="3600" dirty="0">
                <a:solidFill>
                  <a:srgbClr val="FFCC99"/>
                </a:solidFill>
              </a:rPr>
              <a:t>Easter is a doctrine of men.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Mark 7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00"/>
                </a:solidFill>
              </a:rPr>
              <a:t>Apostasy usually starts small…</a:t>
            </a:r>
          </a:p>
          <a:p>
            <a:pPr marL="457200" lvl="2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rgbClr val="FFFFCC"/>
                </a:solidFill>
              </a:rPr>
              <a:t>Mary: first titles (mother of God; queen of heaven, etc.) . . . </a:t>
            </a:r>
          </a:p>
          <a:p>
            <a:pPr marL="914400" lvl="3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rgbClr val="FFFFCC"/>
                </a:solidFill>
              </a:rPr>
              <a:t>Then position equal to Christ</a:t>
            </a:r>
          </a:p>
          <a:p>
            <a:pPr marL="1371600" lvl="4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rgbClr val="FFFFCC"/>
                </a:solidFill>
              </a:rPr>
              <a:t>Then above Christ</a:t>
            </a:r>
          </a:p>
          <a:p>
            <a:pPr marL="1828800" lvl="5" indent="-457200"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rgbClr val="FFFFCC"/>
                </a:solidFill>
              </a:rPr>
              <a:t>Then prayers to her, etc.</a:t>
            </a:r>
          </a:p>
        </p:txBody>
      </p:sp>
    </p:spTree>
    <p:extLst>
      <p:ext uri="{BB962C8B-B14F-4D97-AF65-F5344CB8AC3E}">
        <p14:creationId xmlns:p14="http://schemas.microsoft.com/office/powerpoint/2010/main" val="148407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</a:rPr>
              <a:t>1. </a:t>
            </a:r>
            <a:r>
              <a:rPr lang="en-US" altLang="en-US" sz="3600" dirty="0">
                <a:solidFill>
                  <a:srgbClr val="FFCC99"/>
                </a:solidFill>
              </a:rPr>
              <a:t>Easter is a doctrine of men.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Mark 7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00"/>
                </a:solidFill>
              </a:rPr>
              <a:t>Apostasy usually starts small…</a:t>
            </a:r>
          </a:p>
          <a:p>
            <a:pPr marL="457200" lvl="2" indent="-457200"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rgbClr val="FFFFCC"/>
                </a:solidFill>
              </a:rPr>
              <a:t>Relics: bodies of saints </a:t>
            </a:r>
            <a:r>
              <a:rPr lang="en-US" sz="3200" dirty="0">
                <a:solidFill>
                  <a:srgbClr val="FFFFCC"/>
                </a:solidFill>
              </a:rPr>
              <a:t>are temples of HS, thus right to worship them, first with lowest form of worship, then with higher, and finally with the highest form of all.   </a:t>
            </a:r>
          </a:p>
          <a:p>
            <a:pPr marL="914400" lvl="3" indent="-457200"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rgbClr val="FFFFCC"/>
                </a:solidFill>
              </a:rPr>
              <a:t>Thomas Aquinas quotes Augustine, not Scripture, to justify it … just as Jews quoted elders.</a:t>
            </a:r>
          </a:p>
          <a:p>
            <a:pPr marL="457200" lvl="2" indent="-457200">
              <a:buFont typeface="Courier New" panose="02070309020205020404" pitchFamily="49" charset="0"/>
              <a:buChar char="o"/>
            </a:pPr>
            <a:endParaRPr lang="en-US" altLang="en-US" sz="32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81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</a:rPr>
              <a:t>1. </a:t>
            </a:r>
            <a:r>
              <a:rPr lang="en-US" altLang="en-US" sz="3600" dirty="0">
                <a:solidFill>
                  <a:srgbClr val="FFCC99"/>
                </a:solidFill>
              </a:rPr>
              <a:t>Easter is a doctrine of men.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Mark 7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00"/>
                </a:solidFill>
              </a:rPr>
              <a:t>Apostasy usually starts small…</a:t>
            </a:r>
          </a:p>
          <a:p>
            <a:pPr marL="457200" lvl="2" indent="-457200"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rgbClr val="FFFFCC"/>
                </a:solidFill>
              </a:rPr>
              <a:t>Easter: connected </a:t>
            </a:r>
            <a:r>
              <a:rPr lang="en-US" sz="3200" dirty="0">
                <a:solidFill>
                  <a:srgbClr val="FFFFCC"/>
                </a:solidFill>
              </a:rPr>
              <a:t>with East and sunrise; the transfer of celebration of Ostara, the old German divinity of the rising, health-bringing light, to the Christian Easter festival, was easy and natural, because all nature is a symbol of spirit… At first a free-will act, it gradually assumed the character of a fixed custom and ordinance of the church.    </a:t>
            </a:r>
          </a:p>
          <a:p>
            <a:pPr marL="457200" lvl="2" indent="-457200">
              <a:buFont typeface="Courier New" panose="02070309020205020404" pitchFamily="49" charset="0"/>
              <a:buChar char="o"/>
            </a:pPr>
            <a:endParaRPr lang="en-US" altLang="en-US" sz="32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880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</a:rPr>
              <a:t>1. </a:t>
            </a:r>
            <a:r>
              <a:rPr lang="en-US" altLang="en-US" sz="3600" dirty="0">
                <a:solidFill>
                  <a:srgbClr val="FFCC99"/>
                </a:solidFill>
              </a:rPr>
              <a:t>Easter is a doctrine of men.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marL="0" lvl="2" indent="0">
              <a:buNone/>
            </a:pPr>
            <a:r>
              <a:rPr lang="en-US" altLang="en-US" sz="3200" dirty="0">
                <a:solidFill>
                  <a:srgbClr val="FFFFCC"/>
                </a:solidFill>
              </a:rPr>
              <a:t>Gregory I (590-604) </a:t>
            </a:r>
            <a:r>
              <a:rPr lang="en-US" sz="3200" dirty="0">
                <a:solidFill>
                  <a:srgbClr val="FFFFCC"/>
                </a:solidFill>
              </a:rPr>
              <a:t>fixed Wed. of the 6</a:t>
            </a:r>
            <a:r>
              <a:rPr lang="en-US" sz="3200" baseline="30000" dirty="0">
                <a:solidFill>
                  <a:srgbClr val="FFFFCC"/>
                </a:solidFill>
              </a:rPr>
              <a:t>th</a:t>
            </a:r>
            <a:r>
              <a:rPr lang="en-US" sz="3200" dirty="0">
                <a:solidFill>
                  <a:srgbClr val="FFFFCC"/>
                </a:solidFill>
              </a:rPr>
              <a:t> week before Easter, </a:t>
            </a:r>
            <a:r>
              <a:rPr lang="en-US" sz="3200" u="sng" dirty="0">
                <a:solidFill>
                  <a:srgbClr val="FFFFCC"/>
                </a:solidFill>
              </a:rPr>
              <a:t>ASH WEDNESDAY</a:t>
            </a:r>
            <a:r>
              <a:rPr lang="en-US" sz="3200" dirty="0">
                <a:solidFill>
                  <a:srgbClr val="FFFFCC"/>
                </a:solidFill>
              </a:rPr>
              <a:t> as the beginning of it.    Priests &amp; people sprinkled themselves with dust and ashes in token of their </a:t>
            </a:r>
            <a:r>
              <a:rPr lang="en-US" sz="3200" dirty="0" err="1">
                <a:solidFill>
                  <a:srgbClr val="FFFFCC"/>
                </a:solidFill>
              </a:rPr>
              <a:t>perishableness</a:t>
            </a:r>
            <a:r>
              <a:rPr lang="en-US" sz="3200" dirty="0">
                <a:solidFill>
                  <a:srgbClr val="FFFFCC"/>
                </a:solidFill>
              </a:rPr>
              <a:t> and repent-</a:t>
            </a:r>
            <a:r>
              <a:rPr lang="en-US" sz="3200" dirty="0" err="1">
                <a:solidFill>
                  <a:srgbClr val="FFFFCC"/>
                </a:solidFill>
              </a:rPr>
              <a:t>ance</a:t>
            </a:r>
            <a:r>
              <a:rPr lang="en-US" sz="3200" dirty="0">
                <a:solidFill>
                  <a:srgbClr val="FFFFCC"/>
                </a:solidFill>
              </a:rPr>
              <a:t>.   In days preceding the beginning of Lent, populace gave themselves up to unrestrained merriment; this abuse later became legitimized in all Catholic countries.    (Cf. Mardi Gras, Shrove Tuesday [Fat Tuesday], the last day before Lent, etc. </a:t>
            </a:r>
          </a:p>
          <a:p>
            <a:pPr marL="457200" lvl="2" indent="-457200">
              <a:buFont typeface="Courier New" panose="02070309020205020404" pitchFamily="49" charset="0"/>
              <a:buChar char="o"/>
            </a:pPr>
            <a:endParaRPr lang="en-US" altLang="en-US" sz="32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626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</a:rPr>
              <a:t>1. </a:t>
            </a:r>
            <a:r>
              <a:rPr lang="en-US" altLang="en-US" sz="3600" dirty="0">
                <a:solidFill>
                  <a:srgbClr val="FFCC99"/>
                </a:solidFill>
              </a:rPr>
              <a:t>Easter is a doctrine of men.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marL="0" lvl="2" indent="0">
              <a:buNone/>
            </a:pPr>
            <a:r>
              <a:rPr lang="en-US" altLang="en-US" sz="3200" dirty="0">
                <a:solidFill>
                  <a:srgbClr val="FFFFCC"/>
                </a:solidFill>
              </a:rPr>
              <a:t>Holy week </a:t>
            </a:r>
            <a:r>
              <a:rPr lang="en-US" sz="3200" dirty="0">
                <a:solidFill>
                  <a:srgbClr val="FFFFCC"/>
                </a:solidFill>
              </a:rPr>
              <a:t>also has prominent days – Palm Sunday, commemorating Lord’s entry into Jeru.; Maundy Thursday (</a:t>
            </a:r>
            <a:r>
              <a:rPr lang="en-US" sz="3200" dirty="0" err="1">
                <a:solidFill>
                  <a:srgbClr val="FFFFCC"/>
                </a:solidFill>
              </a:rPr>
              <a:t>fr.</a:t>
            </a:r>
            <a:r>
              <a:rPr lang="en-US" sz="3200" dirty="0">
                <a:solidFill>
                  <a:srgbClr val="FFFFCC"/>
                </a:solidFill>
              </a:rPr>
              <a:t> </a:t>
            </a:r>
            <a:r>
              <a:rPr lang="en-US" sz="3200" dirty="0" err="1">
                <a:solidFill>
                  <a:srgbClr val="FFFFCC"/>
                </a:solidFill>
              </a:rPr>
              <a:t>maunds</a:t>
            </a:r>
            <a:r>
              <a:rPr lang="en-US" sz="3200" dirty="0">
                <a:solidFill>
                  <a:srgbClr val="FFFFCC"/>
                </a:solidFill>
              </a:rPr>
              <a:t> [baskets] in which the king of England distributed alms to certain poor; Good Friday, day of deepest penance and fasting; Great Sabbath, day of Lord’s repose in the grave and descent into Hades</a:t>
            </a:r>
            <a:r>
              <a:rPr lang="en-US" dirty="0">
                <a:solidFill>
                  <a:schemeClr val="bg1"/>
                </a:solidFill>
              </a:rPr>
              <a:t>.)   </a:t>
            </a:r>
            <a:r>
              <a:rPr lang="en-US" sz="2000" dirty="0">
                <a:solidFill>
                  <a:schemeClr val="bg1"/>
                </a:solidFill>
              </a:rPr>
              <a:t>—Sch. III, 400-404</a:t>
            </a:r>
            <a:endParaRPr lang="en-US" sz="3200" dirty="0">
              <a:solidFill>
                <a:schemeClr val="bg1"/>
              </a:solidFill>
            </a:endParaRPr>
          </a:p>
          <a:p>
            <a:pPr marL="0" lvl="2" indent="0">
              <a:buNone/>
            </a:pPr>
            <a:endParaRPr lang="en-US" sz="3200" dirty="0">
              <a:solidFill>
                <a:srgbClr val="FFFFCC"/>
              </a:solidFill>
            </a:endParaRPr>
          </a:p>
          <a:p>
            <a:pPr marL="457200" lvl="2" indent="-457200">
              <a:buFont typeface="Courier New" panose="02070309020205020404" pitchFamily="49" charset="0"/>
              <a:buChar char="o"/>
            </a:pPr>
            <a:endParaRPr lang="en-US" altLang="en-US" sz="32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3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</a:rPr>
              <a:t>1. </a:t>
            </a:r>
            <a:r>
              <a:rPr lang="en-US" altLang="en-US" sz="3600" dirty="0">
                <a:solidFill>
                  <a:srgbClr val="FFCC99"/>
                </a:solidFill>
              </a:rPr>
              <a:t>Easter is a doctrine of men.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Mark 7</a:t>
            </a:r>
          </a:p>
          <a:p>
            <a:pPr marL="514350" indent="-514350">
              <a:buAutoNum type="arabicPeriod"/>
            </a:pPr>
            <a:r>
              <a:rPr lang="en-US" altLang="en-US" sz="2800" dirty="0">
                <a:solidFill>
                  <a:schemeClr val="bg1"/>
                </a:solidFill>
              </a:rPr>
              <a:t>The attack, 1-5	</a:t>
            </a:r>
          </a:p>
          <a:p>
            <a:pPr marL="514350" indent="-514350">
              <a:buAutoNum type="arabicPeriod"/>
            </a:pPr>
            <a:r>
              <a:rPr lang="en-US" altLang="en-US" sz="2800" dirty="0">
                <a:solidFill>
                  <a:schemeClr val="bg1"/>
                </a:solidFill>
              </a:rPr>
              <a:t>The hypocrisy, 6</a:t>
            </a:r>
          </a:p>
          <a:p>
            <a:pPr marL="514350" indent="-514350">
              <a:buAutoNum type="arabicPeriod"/>
            </a:pPr>
            <a:r>
              <a:rPr lang="en-US" altLang="en-US" sz="2800" dirty="0">
                <a:solidFill>
                  <a:schemeClr val="bg1"/>
                </a:solidFill>
              </a:rPr>
              <a:t>Makes worship vain, 7</a:t>
            </a:r>
          </a:p>
          <a:p>
            <a:pPr marL="514350" indent="-514350">
              <a:buAutoNum type="arabicPeriod"/>
            </a:pPr>
            <a:r>
              <a:rPr lang="en-US" altLang="en-US" sz="2800" dirty="0">
                <a:solidFill>
                  <a:schemeClr val="bg1"/>
                </a:solidFill>
              </a:rPr>
              <a:t>Apostasy, 8</a:t>
            </a:r>
          </a:p>
          <a:p>
            <a:pPr marL="514350" indent="-514350">
              <a:buAutoNum type="arabicPeriod"/>
            </a:pPr>
            <a:r>
              <a:rPr lang="en-US" altLang="en-US" sz="3200" dirty="0">
                <a:solidFill>
                  <a:srgbClr val="FFFFCC"/>
                </a:solidFill>
              </a:rPr>
              <a:t>Nullifies Word of God, 9-13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Bible: honor parents, Ex.20:12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Human tradition: loophole; a way out</a:t>
            </a:r>
          </a:p>
        </p:txBody>
      </p:sp>
    </p:spTree>
    <p:extLst>
      <p:ext uri="{BB962C8B-B14F-4D97-AF65-F5344CB8AC3E}">
        <p14:creationId xmlns:p14="http://schemas.microsoft.com/office/powerpoint/2010/main" val="124582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</a:rPr>
              <a:t>1. </a:t>
            </a:r>
            <a:r>
              <a:rPr lang="en-US" altLang="en-US" sz="3600" dirty="0">
                <a:solidFill>
                  <a:srgbClr val="FFCC99"/>
                </a:solidFill>
              </a:rPr>
              <a:t>Easter is a doctrine of men.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Mark 7</a:t>
            </a:r>
          </a:p>
          <a:p>
            <a:pPr marL="0" indent="0">
              <a:buNone/>
            </a:pPr>
            <a:r>
              <a:rPr lang="en-US" altLang="en-US" sz="3200" dirty="0">
                <a:solidFill>
                  <a:srgbClr val="FFFFCC"/>
                </a:solidFill>
              </a:rPr>
              <a:t>5. Nullifies Word of God, 9-13</a:t>
            </a:r>
          </a:p>
          <a:p>
            <a:pPr marL="857250" lvl="2" indent="-457200"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</a:rPr>
              <a:t>9: render useless</a:t>
            </a:r>
          </a:p>
          <a:p>
            <a:pPr marL="857250" lvl="2" indent="-457200"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</a:rPr>
              <a:t>13: nullify, make ineffective</a:t>
            </a:r>
          </a:p>
          <a:p>
            <a:pPr marL="0" lvl="1" indent="0">
              <a:buNone/>
            </a:pPr>
            <a:r>
              <a:rPr lang="en-US" altLang="en-US" sz="3600" dirty="0">
                <a:solidFill>
                  <a:schemeClr val="bg1"/>
                </a:solidFill>
              </a:rPr>
              <a:t>	</a:t>
            </a:r>
            <a:r>
              <a:rPr lang="en-US" altLang="en-US" sz="3600" dirty="0">
                <a:solidFill>
                  <a:srgbClr val="CCFFFF"/>
                </a:solidFill>
              </a:rPr>
              <a:t>NOT: </a:t>
            </a:r>
            <a:r>
              <a:rPr lang="en-US" altLang="en-US" sz="3600" i="1" dirty="0">
                <a:solidFill>
                  <a:srgbClr val="CCFFFF"/>
                </a:solidFill>
              </a:rPr>
              <a:t>in spite of your tradition</a:t>
            </a:r>
          </a:p>
          <a:p>
            <a:pPr marL="0" lvl="1" indent="0">
              <a:buNone/>
            </a:pPr>
            <a:r>
              <a:rPr lang="en-US" altLang="en-US" sz="3600" i="1" dirty="0">
                <a:solidFill>
                  <a:srgbClr val="CCFFFF"/>
                </a:solidFill>
              </a:rPr>
              <a:t>	</a:t>
            </a:r>
            <a:r>
              <a:rPr lang="en-US" altLang="en-US" sz="3600" dirty="0">
                <a:solidFill>
                  <a:srgbClr val="CCFFFF"/>
                </a:solidFill>
              </a:rPr>
              <a:t>BUT: </a:t>
            </a:r>
            <a:r>
              <a:rPr lang="en-US" altLang="en-US" sz="3600" i="1" dirty="0">
                <a:solidFill>
                  <a:srgbClr val="CCFFFF"/>
                </a:solidFill>
              </a:rPr>
              <a:t>through your tradition</a:t>
            </a:r>
          </a:p>
          <a:p>
            <a:pPr marL="1314450" lvl="3" indent="-457200"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</a:rPr>
              <a:t>Today: Easter and Christmas replace assembling on every first day of the week  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17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66800"/>
            <a:ext cx="6858000" cy="1143000"/>
          </a:xfr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‘Proof’ for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Celebration of Easter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1152"/>
            <a:ext cx="8229600" cy="762000"/>
          </a:xfrm>
        </p:spPr>
        <p:txBody>
          <a:bodyPr/>
          <a:lstStyle/>
          <a:p>
            <a:r>
              <a:rPr lang="en-US" altLang="en-US" sz="2000" dirty="0">
                <a:solidFill>
                  <a:schemeClr val="bg1"/>
                </a:solidFill>
              </a:rPr>
              <a:t>1. </a:t>
            </a:r>
            <a:r>
              <a:rPr lang="en-US" altLang="en-US" sz="2800" dirty="0">
                <a:solidFill>
                  <a:schemeClr val="bg1"/>
                </a:solidFill>
              </a:rPr>
              <a:t>Easter is a doctrine of men.</a:t>
            </a:r>
            <a:br>
              <a:rPr lang="en-US" altLang="en-US" sz="2800" dirty="0">
                <a:solidFill>
                  <a:schemeClr val="bg1"/>
                </a:solidFill>
              </a:rPr>
            </a:br>
            <a:r>
              <a:rPr lang="en-US" altLang="en-US" sz="2800" dirty="0">
                <a:solidFill>
                  <a:srgbClr val="CCFFFF"/>
                </a:solidFill>
              </a:rPr>
              <a:t>2.</a:t>
            </a:r>
            <a:r>
              <a:rPr lang="en-US" altLang="en-US" sz="3200" dirty="0">
                <a:solidFill>
                  <a:srgbClr val="CCFFFF"/>
                </a:solidFill>
              </a:rPr>
              <a:t> </a:t>
            </a:r>
            <a:r>
              <a:rPr lang="en-US" altLang="en-US" sz="3600" dirty="0">
                <a:solidFill>
                  <a:srgbClr val="FFCC99"/>
                </a:solidFill>
              </a:rPr>
              <a:t>It is not worship in spirit and truth.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John 4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1. </a:t>
            </a:r>
            <a:r>
              <a:rPr lang="en-US" altLang="en-US" sz="3200" dirty="0">
                <a:solidFill>
                  <a:srgbClr val="CCFFFF"/>
                </a:solidFill>
              </a:rPr>
              <a:t>Object: God</a:t>
            </a:r>
          </a:p>
          <a:p>
            <a:pPr marL="857250" lvl="2" indent="-393700"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Easter based on Anglo-Saxon Teutonic goddess of spring and fertility</a:t>
            </a:r>
          </a:p>
          <a:p>
            <a:pPr marL="0" lvl="1" indent="0"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30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9696"/>
            <a:ext cx="8229600" cy="990600"/>
          </a:xfrm>
        </p:spPr>
        <p:txBody>
          <a:bodyPr/>
          <a:lstStyle/>
          <a:p>
            <a:r>
              <a:rPr lang="en-US" altLang="en-US" sz="2000" dirty="0">
                <a:solidFill>
                  <a:schemeClr val="bg1"/>
                </a:solidFill>
              </a:rPr>
              <a:t>1. </a:t>
            </a:r>
            <a:r>
              <a:rPr lang="en-US" altLang="en-US" sz="2800" dirty="0">
                <a:solidFill>
                  <a:schemeClr val="bg1"/>
                </a:solidFill>
              </a:rPr>
              <a:t>Easter is a doctrine of men.</a:t>
            </a:r>
            <a:br>
              <a:rPr lang="en-US" altLang="en-US" sz="2800" dirty="0">
                <a:solidFill>
                  <a:schemeClr val="bg1"/>
                </a:solidFill>
              </a:rPr>
            </a:br>
            <a:r>
              <a:rPr lang="en-US" altLang="en-US" sz="2800" dirty="0">
                <a:solidFill>
                  <a:srgbClr val="CCFFFF"/>
                </a:solidFill>
              </a:rPr>
              <a:t>2.</a:t>
            </a:r>
            <a:r>
              <a:rPr lang="en-US" altLang="en-US" sz="3200" dirty="0">
                <a:solidFill>
                  <a:srgbClr val="CCFFFF"/>
                </a:solidFill>
              </a:rPr>
              <a:t> </a:t>
            </a:r>
            <a:r>
              <a:rPr lang="en-US" altLang="en-US" sz="3600" dirty="0">
                <a:solidFill>
                  <a:srgbClr val="FFCC99"/>
                </a:solidFill>
              </a:rPr>
              <a:t>It is not worship in spirit and truth.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>
                <a:solidFill>
                  <a:schemeClr val="bg1"/>
                </a:solidFill>
              </a:rPr>
              <a:t>John 4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1. Object: God</a:t>
            </a:r>
          </a:p>
          <a:p>
            <a:pPr marL="0" lvl="1" indent="0"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2. </a:t>
            </a:r>
            <a:r>
              <a:rPr lang="en-US" altLang="en-US" sz="3200" dirty="0">
                <a:solidFill>
                  <a:srgbClr val="CCFFFF"/>
                </a:solidFill>
              </a:rPr>
              <a:t>Manner of expression: in spirit</a:t>
            </a:r>
          </a:p>
          <a:p>
            <a:pPr marL="857250" lvl="2" indent="-393700"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Jews praised Word, but practiced human tradition (on level of Samaritan errors)</a:t>
            </a:r>
          </a:p>
          <a:p>
            <a:pPr marL="0" lvl="1" indent="0"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64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1152"/>
            <a:ext cx="8229600" cy="762000"/>
          </a:xfrm>
        </p:spPr>
        <p:txBody>
          <a:bodyPr/>
          <a:lstStyle/>
          <a:p>
            <a:r>
              <a:rPr lang="en-US" altLang="en-US" sz="2000" dirty="0">
                <a:solidFill>
                  <a:schemeClr val="bg1"/>
                </a:solidFill>
              </a:rPr>
              <a:t>1. </a:t>
            </a:r>
            <a:r>
              <a:rPr lang="en-US" altLang="en-US" sz="2800" dirty="0">
                <a:solidFill>
                  <a:schemeClr val="bg1"/>
                </a:solidFill>
              </a:rPr>
              <a:t>Easter is a doctrine of men.</a:t>
            </a:r>
            <a:br>
              <a:rPr lang="en-US" altLang="en-US" sz="2800" dirty="0">
                <a:solidFill>
                  <a:schemeClr val="bg1"/>
                </a:solidFill>
              </a:rPr>
            </a:br>
            <a:r>
              <a:rPr lang="en-US" altLang="en-US" sz="2800" dirty="0">
                <a:solidFill>
                  <a:srgbClr val="CCFFFF"/>
                </a:solidFill>
              </a:rPr>
              <a:t>2.</a:t>
            </a:r>
            <a:r>
              <a:rPr lang="en-US" altLang="en-US" sz="3200" dirty="0">
                <a:solidFill>
                  <a:srgbClr val="CCFFFF"/>
                </a:solidFill>
              </a:rPr>
              <a:t> </a:t>
            </a:r>
            <a:r>
              <a:rPr lang="en-US" altLang="en-US" sz="3600" dirty="0">
                <a:solidFill>
                  <a:srgbClr val="FFCC99"/>
                </a:solidFill>
              </a:rPr>
              <a:t>It is not worship in spirit and truth.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>
                <a:solidFill>
                  <a:schemeClr val="bg1"/>
                </a:solidFill>
              </a:rPr>
              <a:t>John 4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1. Object: God</a:t>
            </a:r>
          </a:p>
          <a:p>
            <a:pPr marL="0" lvl="1" indent="0"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2. Manner of expression: in spirit</a:t>
            </a:r>
          </a:p>
          <a:p>
            <a:pPr marL="0" lvl="1" indent="0"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3. </a:t>
            </a:r>
            <a:r>
              <a:rPr lang="en-US" altLang="en-US" sz="3200" dirty="0">
                <a:solidFill>
                  <a:srgbClr val="CCFFFF"/>
                </a:solidFill>
              </a:rPr>
              <a:t>Content of expression: in truth</a:t>
            </a:r>
          </a:p>
          <a:p>
            <a:pPr marL="857250" lvl="2" indent="-393700"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Samaritans emphasized right attitude, not God’s revelation</a:t>
            </a:r>
          </a:p>
          <a:p>
            <a:pPr marL="0" lvl="1" indent="0"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3AB659F-8C2C-4D57-A2F3-DEDF71BE0DEE}"/>
              </a:ext>
            </a:extLst>
          </p:cNvPr>
          <p:cNvSpPr/>
          <p:nvPr/>
        </p:nvSpPr>
        <p:spPr>
          <a:xfrm>
            <a:off x="914400" y="4765344"/>
            <a:ext cx="1981200" cy="13126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Jn.17:17,</a:t>
            </a:r>
          </a:p>
          <a:p>
            <a:pPr algn="ctr"/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TRUTH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ACBD67-26B6-4865-9563-B9F3B0D2CC79}"/>
              </a:ext>
            </a:extLst>
          </p:cNvPr>
          <p:cNvSpPr/>
          <p:nvPr/>
        </p:nvSpPr>
        <p:spPr>
          <a:xfrm>
            <a:off x="3352801" y="4308144"/>
            <a:ext cx="5029200" cy="21688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Aft>
                <a:spcPts val="300"/>
              </a:spcAft>
            </a:pPr>
            <a:r>
              <a:rPr lang="en-US" sz="3200" dirty="0">
                <a:solidFill>
                  <a:schemeClr val="tx1"/>
                </a:solidFill>
              </a:rPr>
              <a:t>Illustrated in Lord’s supper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1.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Day, </a:t>
            </a:r>
            <a:r>
              <a:rPr lang="en-US" sz="3200" dirty="0">
                <a:solidFill>
                  <a:schemeClr val="tx1"/>
                </a:solidFill>
              </a:rPr>
              <a:t>Ac.20:7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2.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Elements,</a:t>
            </a:r>
            <a:r>
              <a:rPr lang="en-US" sz="3200" dirty="0">
                <a:solidFill>
                  <a:schemeClr val="tx1"/>
                </a:solidFill>
              </a:rPr>
              <a:t> 1 Co.11</a:t>
            </a:r>
          </a:p>
          <a:p>
            <a:r>
              <a:rPr lang="en-US" sz="2400" dirty="0">
                <a:solidFill>
                  <a:schemeClr val="tx1"/>
                </a:solidFill>
              </a:rPr>
              <a:t>3.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Purpose,</a:t>
            </a:r>
            <a:r>
              <a:rPr lang="en-US" sz="3200" dirty="0">
                <a:solidFill>
                  <a:schemeClr val="tx1"/>
                </a:solidFill>
              </a:rPr>
              <a:t> 1 Co.11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53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1152"/>
            <a:ext cx="8229600" cy="762000"/>
          </a:xfrm>
        </p:spPr>
        <p:txBody>
          <a:bodyPr/>
          <a:lstStyle/>
          <a:p>
            <a:r>
              <a:rPr lang="en-US" altLang="en-US" sz="2000" dirty="0">
                <a:solidFill>
                  <a:schemeClr val="bg1"/>
                </a:solidFill>
              </a:rPr>
              <a:t>1. </a:t>
            </a:r>
            <a:r>
              <a:rPr lang="en-US" altLang="en-US" sz="2800" dirty="0">
                <a:solidFill>
                  <a:schemeClr val="bg1"/>
                </a:solidFill>
              </a:rPr>
              <a:t>Easter is a doctrine of men.</a:t>
            </a:r>
            <a:br>
              <a:rPr lang="en-US" altLang="en-US" sz="2800" dirty="0">
                <a:solidFill>
                  <a:schemeClr val="bg1"/>
                </a:solidFill>
              </a:rPr>
            </a:br>
            <a:r>
              <a:rPr lang="en-US" altLang="en-US" sz="2800" dirty="0">
                <a:solidFill>
                  <a:srgbClr val="CCFFFF"/>
                </a:solidFill>
              </a:rPr>
              <a:t>2.</a:t>
            </a:r>
            <a:r>
              <a:rPr lang="en-US" altLang="en-US" sz="3200" dirty="0">
                <a:solidFill>
                  <a:srgbClr val="CCFFFF"/>
                </a:solidFill>
              </a:rPr>
              <a:t> </a:t>
            </a:r>
            <a:r>
              <a:rPr lang="en-US" altLang="en-US" sz="3600" dirty="0">
                <a:solidFill>
                  <a:srgbClr val="FFCC99"/>
                </a:solidFill>
              </a:rPr>
              <a:t>It is not worship in spirit and truth.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>
                <a:solidFill>
                  <a:schemeClr val="bg1"/>
                </a:solidFill>
              </a:rPr>
              <a:t>John 4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1. Object: God</a:t>
            </a:r>
          </a:p>
          <a:p>
            <a:pPr marL="0" lvl="1" indent="0"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2. Manner of expression: in spirit</a:t>
            </a:r>
          </a:p>
          <a:p>
            <a:pPr marL="0" lvl="1" indent="0"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3. </a:t>
            </a:r>
            <a:r>
              <a:rPr lang="en-US" altLang="en-US" sz="3200" dirty="0">
                <a:solidFill>
                  <a:srgbClr val="CCFFFF"/>
                </a:solidFill>
              </a:rPr>
              <a:t>Content of expression: in truth</a:t>
            </a:r>
          </a:p>
          <a:p>
            <a:pPr marL="857250" lvl="2" indent="-393700"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Samaritans emphasized right attitude, not God’s revelation</a:t>
            </a:r>
          </a:p>
          <a:p>
            <a:pPr marL="0" lvl="1" indent="0"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3AB659F-8C2C-4D57-A2F3-DEDF71BE0DEE}"/>
              </a:ext>
            </a:extLst>
          </p:cNvPr>
          <p:cNvSpPr/>
          <p:nvPr/>
        </p:nvSpPr>
        <p:spPr>
          <a:xfrm>
            <a:off x="838199" y="4724400"/>
            <a:ext cx="2133601" cy="13126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1 K.12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Jeroboam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ACBD67-26B6-4865-9563-B9F3B0D2CC79}"/>
              </a:ext>
            </a:extLst>
          </p:cNvPr>
          <p:cNvSpPr/>
          <p:nvPr/>
        </p:nvSpPr>
        <p:spPr>
          <a:xfrm>
            <a:off x="3352800" y="4343400"/>
            <a:ext cx="5029200" cy="1981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Aft>
                <a:spcPts val="300"/>
              </a:spcAft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Changed objects, places, personnel, times.</a:t>
            </a:r>
          </a:p>
          <a:p>
            <a:pPr algn="ctr">
              <a:spcAft>
                <a:spcPts val="300"/>
              </a:spcAft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At what point did he go astray?  </a:t>
            </a:r>
            <a:r>
              <a:rPr lang="en-US" sz="3200" dirty="0">
                <a:solidFill>
                  <a:schemeClr val="tx1"/>
                </a:solidFill>
              </a:rPr>
              <a:t>[1 K.13]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42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1152"/>
            <a:ext cx="8229600" cy="762000"/>
          </a:xfrm>
        </p:spPr>
        <p:txBody>
          <a:bodyPr/>
          <a:lstStyle/>
          <a:p>
            <a:r>
              <a:rPr lang="en-US" altLang="en-US" sz="2000" dirty="0">
                <a:solidFill>
                  <a:schemeClr val="bg1"/>
                </a:solidFill>
              </a:rPr>
              <a:t>1. </a:t>
            </a:r>
            <a:r>
              <a:rPr lang="en-US" altLang="en-US" sz="2800" dirty="0">
                <a:solidFill>
                  <a:schemeClr val="bg1"/>
                </a:solidFill>
              </a:rPr>
              <a:t>Easter is a doctrine of men.</a:t>
            </a:r>
            <a:br>
              <a:rPr lang="en-US" altLang="en-US" sz="2800" dirty="0">
                <a:solidFill>
                  <a:schemeClr val="bg1"/>
                </a:solidFill>
              </a:rPr>
            </a:br>
            <a:r>
              <a:rPr lang="en-US" altLang="en-US" sz="2800" dirty="0">
                <a:solidFill>
                  <a:srgbClr val="CCFFFF"/>
                </a:solidFill>
              </a:rPr>
              <a:t>2.</a:t>
            </a:r>
            <a:r>
              <a:rPr lang="en-US" altLang="en-US" sz="3200" dirty="0">
                <a:solidFill>
                  <a:srgbClr val="CCFFFF"/>
                </a:solidFill>
              </a:rPr>
              <a:t> </a:t>
            </a:r>
            <a:r>
              <a:rPr lang="en-US" altLang="en-US" sz="3600" dirty="0">
                <a:solidFill>
                  <a:srgbClr val="FFCC99"/>
                </a:solidFill>
              </a:rPr>
              <a:t>It is not worship in spirit and truth.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Easter customs </a:t>
            </a:r>
            <a:r>
              <a:rPr lang="en-US" altLang="en-US" dirty="0">
                <a:solidFill>
                  <a:schemeClr val="bg1"/>
                </a:solidFill>
              </a:rPr>
              <a:t>– pagan connections</a:t>
            </a:r>
            <a:endParaRPr lang="en-US" altLang="en-US" sz="3200" dirty="0">
              <a:solidFill>
                <a:schemeClr val="bg1"/>
              </a:solidFill>
            </a:endParaRPr>
          </a:p>
          <a:p>
            <a:pPr marL="0" lvl="1" indent="0"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ACBD67-26B6-4865-9563-B9F3B0D2CC79}"/>
              </a:ext>
            </a:extLst>
          </p:cNvPr>
          <p:cNvSpPr/>
          <p:nvPr/>
        </p:nvSpPr>
        <p:spPr>
          <a:xfrm>
            <a:off x="699447" y="1905000"/>
            <a:ext cx="7772401" cy="37337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Aft>
                <a:spcPts val="300"/>
              </a:spcAft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‘The rabbit was sacred to the Germanic goddess ‘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</a:rPr>
              <a:t>Eastre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,’ the goddess of fertility and springtime… And if you stop to think about it, rabbits are an extremely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</a:rPr>
              <a:t>appro-priate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 symbol for springtime, because of what they are famous for – having more rabbits’ </a:t>
            </a:r>
            <a:r>
              <a:rPr lang="en-US" dirty="0">
                <a:solidFill>
                  <a:schemeClr val="tx1"/>
                </a:solidFill>
              </a:rPr>
              <a:t>– Wm. Helms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68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marL="0" lvl="1" indent="0"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ACBD67-26B6-4865-9563-B9F3B0D2CC79}"/>
              </a:ext>
            </a:extLst>
          </p:cNvPr>
          <p:cNvSpPr/>
          <p:nvPr/>
        </p:nvSpPr>
        <p:spPr>
          <a:xfrm>
            <a:off x="76200" y="167148"/>
            <a:ext cx="8991600" cy="6484374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300"/>
              </a:spcAft>
            </a:pPr>
            <a:r>
              <a:rPr lang="en-US" sz="3200" dirty="0">
                <a:solidFill>
                  <a:schemeClr val="tx1"/>
                </a:solidFill>
              </a:rPr>
              <a:t>‘It appears there was a custom among ancient Egyptians &amp; Romans to give eggs as presents at this time of year.  That was intended to insure that the recipient would have a very fertile or productive year.’   With the advent of Christianity, the egg, still taken as symbol of life, was simply </a:t>
            </a:r>
            <a:r>
              <a:rPr lang="en-US" sz="3200" u="sng" dirty="0">
                <a:solidFill>
                  <a:schemeClr val="tx1"/>
                </a:solidFill>
              </a:rPr>
              <a:t>borrowed</a:t>
            </a:r>
            <a:r>
              <a:rPr lang="en-US" sz="3200" dirty="0">
                <a:solidFill>
                  <a:schemeClr val="tx1"/>
                </a:solidFill>
              </a:rPr>
              <a:t> to be a symbol of the Chr. holiday.  The earliest Easter eggs were dyed red to </a:t>
            </a:r>
            <a:r>
              <a:rPr lang="en-US" sz="3200" dirty="0" err="1">
                <a:solidFill>
                  <a:schemeClr val="tx1"/>
                </a:solidFill>
              </a:rPr>
              <a:t>repre</a:t>
            </a:r>
            <a:r>
              <a:rPr lang="en-US" sz="3200" dirty="0">
                <a:solidFill>
                  <a:schemeClr val="tx1"/>
                </a:solidFill>
              </a:rPr>
              <a:t>-sent the blood shed by Christ.    People rarely discard a holiday.   When a new system of beliefs comes along, you simply come up with a new mythic structure to explain why you were celebrating that holiday in the first place’ </a:t>
            </a:r>
            <a:r>
              <a:rPr lang="en-US" dirty="0">
                <a:solidFill>
                  <a:schemeClr val="tx1"/>
                </a:solidFill>
              </a:rPr>
              <a:t>– Helms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422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295400"/>
          </a:xfrm>
        </p:spPr>
        <p:txBody>
          <a:bodyPr/>
          <a:lstStyle/>
          <a:p>
            <a:r>
              <a:rPr lang="en-US" altLang="en-US" sz="2000" dirty="0">
                <a:solidFill>
                  <a:schemeClr val="bg1"/>
                </a:solidFill>
              </a:rPr>
              <a:t>1. </a:t>
            </a:r>
            <a:r>
              <a:rPr lang="en-US" altLang="en-US" sz="2800" dirty="0">
                <a:solidFill>
                  <a:schemeClr val="bg1"/>
                </a:solidFill>
              </a:rPr>
              <a:t>Easter is a doctrine of men.</a:t>
            </a:r>
            <a:br>
              <a:rPr lang="en-US" altLang="en-US" sz="2800" dirty="0">
                <a:solidFill>
                  <a:schemeClr val="bg1"/>
                </a:solidFill>
              </a:rPr>
            </a:br>
            <a:r>
              <a:rPr lang="en-US" altLang="en-US" sz="2000" dirty="0">
                <a:solidFill>
                  <a:schemeClr val="bg1"/>
                </a:solidFill>
              </a:rPr>
              <a:t>2.</a:t>
            </a:r>
            <a:r>
              <a:rPr lang="en-US" altLang="en-US" sz="2400" dirty="0">
                <a:solidFill>
                  <a:schemeClr val="bg1"/>
                </a:solidFill>
              </a:rPr>
              <a:t> </a:t>
            </a:r>
            <a:r>
              <a:rPr lang="en-US" altLang="en-US" sz="2800" dirty="0">
                <a:solidFill>
                  <a:schemeClr val="bg1"/>
                </a:solidFill>
              </a:rPr>
              <a:t>It is not worship in spirit and truth.</a:t>
            </a:r>
            <a:br>
              <a:rPr lang="en-US" altLang="en-US" sz="2800" dirty="0">
                <a:solidFill>
                  <a:schemeClr val="bg1"/>
                </a:solidFill>
              </a:rPr>
            </a:br>
            <a:r>
              <a:rPr lang="en-US" altLang="en-US" sz="2800" dirty="0">
                <a:solidFill>
                  <a:srgbClr val="CCFFFF"/>
                </a:solidFill>
              </a:rPr>
              <a:t>3.</a:t>
            </a:r>
            <a:r>
              <a:rPr lang="en-US" altLang="en-US" sz="3600" dirty="0">
                <a:solidFill>
                  <a:srgbClr val="FFFFCC"/>
                </a:solidFill>
              </a:rPr>
              <a:t> </a:t>
            </a:r>
            <a:r>
              <a:rPr lang="en-US" altLang="en-US" sz="3600" dirty="0">
                <a:solidFill>
                  <a:srgbClr val="FFCC99"/>
                </a:solidFill>
              </a:rPr>
              <a:t>It causes division.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Second – third centuries: much controversy over proper date.</a:t>
            </a:r>
          </a:p>
          <a:p>
            <a:pPr marL="0" indent="0">
              <a:buNone/>
            </a:pPr>
            <a:r>
              <a:rPr lang="en-US" altLang="en-US" dirty="0">
                <a:solidFill>
                  <a:schemeClr val="bg1"/>
                </a:solidFill>
              </a:rPr>
              <a:t>Asia Minor churches: Jewish chronology; celebrated Passover on 14</a:t>
            </a:r>
            <a:r>
              <a:rPr lang="en-US" altLang="en-US" baseline="30000" dirty="0">
                <a:solidFill>
                  <a:schemeClr val="bg1"/>
                </a:solidFill>
              </a:rPr>
              <a:t>th</a:t>
            </a:r>
            <a:r>
              <a:rPr lang="en-US" altLang="en-US" dirty="0">
                <a:solidFill>
                  <a:schemeClr val="bg1"/>
                </a:solidFill>
              </a:rPr>
              <a:t> Nisan.</a:t>
            </a:r>
          </a:p>
          <a:p>
            <a:pPr marL="0" indent="0"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Others on day of week in which it occurred, making the ‘Christian Passover’ always fall on Thursday, celebrated resurrection on Sunday.</a:t>
            </a:r>
          </a:p>
          <a:p>
            <a:pPr marL="0" indent="0">
              <a:buNone/>
            </a:pPr>
            <a:r>
              <a:rPr lang="en-US" altLang="en-US" dirty="0">
                <a:solidFill>
                  <a:schemeClr val="bg1"/>
                </a:solidFill>
              </a:rPr>
              <a:t>Difference in Roman &amp; </a:t>
            </a:r>
            <a:r>
              <a:rPr lang="en-US" altLang="en-US">
                <a:solidFill>
                  <a:schemeClr val="bg1"/>
                </a:solidFill>
              </a:rPr>
              <a:t>Greek orthodox…</a:t>
            </a:r>
            <a:endParaRPr lang="en-US" altLang="en-US" sz="3200" dirty="0">
              <a:solidFill>
                <a:schemeClr val="bg1"/>
              </a:solidFill>
            </a:endParaRPr>
          </a:p>
          <a:p>
            <a:pPr marL="0" lvl="1" indent="0"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44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 ‘Mentioned in Acts 12:4’ 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True: KJV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Word occurs 29x in 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Each time: means ‘Passover’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To translate ‘</a:t>
            </a:r>
            <a:r>
              <a:rPr lang="en-US" altLang="en-US" sz="3400" dirty="0" err="1">
                <a:solidFill>
                  <a:schemeClr val="bg1"/>
                </a:solidFill>
              </a:rPr>
              <a:t>easter</a:t>
            </a:r>
            <a:r>
              <a:rPr lang="en-US" altLang="en-US" sz="3400" dirty="0">
                <a:solidFill>
                  <a:schemeClr val="bg1"/>
                </a:solidFill>
              </a:rPr>
              <a:t>’ consistently would require disciples to celebrate ritual that could not have arisen before His death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Mt.26:2, 19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17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6295" y="-2"/>
            <a:ext cx="5157705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35" y="2405680"/>
            <a:ext cx="2774103" cy="2054864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3200" dirty="0">
                <a:solidFill>
                  <a:schemeClr val="tx1"/>
                </a:solidFill>
              </a:rPr>
              <a:t>‘Mentioned in Acts 12:4</a:t>
            </a:r>
            <a:r>
              <a:rPr lang="en-US" altLang="en-US" sz="2800" dirty="0">
                <a:solidFill>
                  <a:schemeClr val="tx1"/>
                </a:solidFill>
              </a:rPr>
              <a:t>’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0" y="345744"/>
            <a:ext cx="4402408" cy="6172200"/>
          </a:xfrm>
        </p:spPr>
        <p:txBody>
          <a:bodyPr anchor="ctr">
            <a:normAutofit/>
          </a:bodyPr>
          <a:lstStyle/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altLang="en-US" dirty="0">
                <a:solidFill>
                  <a:srgbClr val="FFFF00"/>
                </a:solidFill>
              </a:rPr>
              <a:t>Wyclif</a:t>
            </a:r>
            <a:r>
              <a:rPr lang="en-US" altLang="en-US" dirty="0">
                <a:solidFill>
                  <a:schemeClr val="bg1"/>
                </a:solidFill>
              </a:rPr>
              <a:t> (1338): ‘</a:t>
            </a:r>
            <a:r>
              <a:rPr lang="en-US" altLang="en-US" dirty="0" err="1">
                <a:solidFill>
                  <a:schemeClr val="bg1"/>
                </a:solidFill>
              </a:rPr>
              <a:t>pask</a:t>
            </a:r>
            <a:r>
              <a:rPr lang="en-US" altLang="en-US" dirty="0">
                <a:solidFill>
                  <a:schemeClr val="bg1"/>
                </a:solidFill>
              </a:rPr>
              <a:t>’ in every occurrence</a:t>
            </a: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altLang="en-US" dirty="0">
                <a:solidFill>
                  <a:srgbClr val="FFFF00"/>
                </a:solidFill>
              </a:rPr>
              <a:t>Tyndale</a:t>
            </a:r>
            <a:r>
              <a:rPr lang="en-US" altLang="en-US" dirty="0">
                <a:solidFill>
                  <a:schemeClr val="bg1"/>
                </a:solidFill>
              </a:rPr>
              <a:t> (1526): ‘ester’ everywhere except Jn.18:28; renders it ‘</a:t>
            </a:r>
            <a:r>
              <a:rPr lang="en-US" altLang="en-US" dirty="0" err="1">
                <a:solidFill>
                  <a:schemeClr val="bg1"/>
                </a:solidFill>
              </a:rPr>
              <a:t>pasche</a:t>
            </a:r>
            <a:r>
              <a:rPr lang="en-US" altLang="en-US" dirty="0">
                <a:solidFill>
                  <a:schemeClr val="bg1"/>
                </a:solidFill>
              </a:rPr>
              <a:t>’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rgbClr val="FFFF00"/>
                </a:solidFill>
              </a:rPr>
              <a:t>KJV</a:t>
            </a:r>
            <a:r>
              <a:rPr lang="en-US" altLang="en-US" dirty="0">
                <a:solidFill>
                  <a:schemeClr val="bg1"/>
                </a:solidFill>
              </a:rPr>
              <a:t> removed this word; used ‘Pass-over’ everywhere except Ac.12:4</a:t>
            </a:r>
            <a:endParaRPr lang="en-US" altLang="en-US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58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 ‘Mentioned in Acts 12:4’ 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Vine: </a:t>
            </a:r>
            <a:r>
              <a:rPr lang="en-US" altLang="en-US" sz="3400" i="1" dirty="0" err="1">
                <a:solidFill>
                  <a:schemeClr val="bg1"/>
                </a:solidFill>
              </a:rPr>
              <a:t>pascha</a:t>
            </a:r>
            <a:r>
              <a:rPr lang="en-US" altLang="en-US" sz="3400" dirty="0">
                <a:solidFill>
                  <a:schemeClr val="bg1"/>
                </a:solidFill>
              </a:rPr>
              <a:t>, mistranslated ‘Easter’ in Acts 12:4, KJV, denotes the Passover (RV).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‘“Easter” is not of Christian origin.  It is another form of </a:t>
            </a:r>
            <a:r>
              <a:rPr lang="en-US" alt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Astarte</a:t>
            </a:r>
            <a:r>
              <a:rPr lang="en-US" altLang="en-US" sz="3200" dirty="0">
                <a:solidFill>
                  <a:schemeClr val="bg1"/>
                </a:solidFill>
              </a:rPr>
              <a:t>, one of the titles of the Chaldean goddess, the queen of heaven” </a:t>
            </a:r>
            <a:r>
              <a:rPr lang="en-US" altLang="en-US" sz="2400" dirty="0">
                <a:solidFill>
                  <a:schemeClr val="bg1"/>
                </a:solidFill>
              </a:rPr>
              <a:t>(p.192).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40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 ‘Mentioned in Acts 12:4’ 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David Schaff, Presbyterian: </a:t>
            </a:r>
            <a:r>
              <a:rPr lang="en-US" dirty="0"/>
              <a:t>“</a:t>
            </a:r>
            <a:r>
              <a:rPr lang="en-US" dirty="0">
                <a:solidFill>
                  <a:schemeClr val="bg1"/>
                </a:solidFill>
              </a:rPr>
              <a:t>The Revised Version has rectified this inconsistency of translation” </a:t>
            </a:r>
            <a:r>
              <a:rPr lang="en-US" sz="2400" dirty="0">
                <a:solidFill>
                  <a:schemeClr val="bg1"/>
                </a:solidFill>
              </a:rPr>
              <a:t>(Sch.-Herzog).</a:t>
            </a:r>
            <a:endParaRPr lang="en-US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Even </a:t>
            </a:r>
            <a:r>
              <a:rPr lang="en-US" u="sng" dirty="0">
                <a:solidFill>
                  <a:schemeClr val="bg1"/>
                </a:solidFill>
              </a:rPr>
              <a:t>Douay-Rheims</a:t>
            </a:r>
            <a:r>
              <a:rPr lang="en-US" dirty="0">
                <a:solidFill>
                  <a:schemeClr val="bg1"/>
                </a:solidFill>
              </a:rPr>
              <a:t> (R. Catholic) Version does not render the word “</a:t>
            </a:r>
            <a:r>
              <a:rPr lang="en-US" dirty="0" err="1">
                <a:solidFill>
                  <a:schemeClr val="bg1"/>
                </a:solidFill>
              </a:rPr>
              <a:t>easter</a:t>
            </a:r>
            <a:r>
              <a:rPr lang="en-US" dirty="0">
                <a:solidFill>
                  <a:schemeClr val="bg1"/>
                </a:solidFill>
              </a:rPr>
              <a:t>.”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Acts 12:4 – would Herod celebrate holiday of Christians??  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9FDF35-6ED2-482B-AF64-2107CE2104E9}"/>
              </a:ext>
            </a:extLst>
          </p:cNvPr>
          <p:cNvSpPr/>
          <p:nvPr/>
        </p:nvSpPr>
        <p:spPr>
          <a:xfrm>
            <a:off x="1875504" y="4997244"/>
            <a:ext cx="5410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Word refers to Jewish feast.</a:t>
            </a:r>
          </a:p>
        </p:txBody>
      </p:sp>
    </p:spTree>
    <p:extLst>
      <p:ext uri="{BB962C8B-B14F-4D97-AF65-F5344CB8AC3E}">
        <p14:creationId xmlns:p14="http://schemas.microsoft.com/office/powerpoint/2010/main" val="426659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 Some avoid term ‘Easter’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3600" dirty="0">
                <a:solidFill>
                  <a:srgbClr val="FFFFCC"/>
                </a:solidFill>
              </a:rPr>
              <a:t>because of pagan associations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But they give special emphasis to Lord’s death at this time.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Many attended sunrise services . . 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Many churches study resurrection of Christ because of this ‘special day.’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01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66800"/>
            <a:ext cx="6858000" cy="457200"/>
          </a:xfrm>
          <a:solidFill>
            <a:schemeClr val="bg1"/>
          </a:solidFill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‘Proof’ for Celebration of Easter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978852E-EFAA-4365-A20B-8457B986DB4D}"/>
              </a:ext>
            </a:extLst>
          </p:cNvPr>
          <p:cNvSpPr txBox="1">
            <a:spLocks/>
          </p:cNvSpPr>
          <p:nvPr/>
        </p:nvSpPr>
        <p:spPr bwMode="auto">
          <a:xfrm>
            <a:off x="1143000" y="1676400"/>
            <a:ext cx="6858000" cy="114300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What Is Wrong With Celebrating Easter?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702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</a:rPr>
              <a:t>1. </a:t>
            </a:r>
            <a:r>
              <a:rPr lang="en-US" altLang="en-US" sz="3600" dirty="0">
                <a:solidFill>
                  <a:srgbClr val="FFCC99"/>
                </a:solidFill>
              </a:rPr>
              <a:t>Easter is a doctrine of men.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Mark 7</a:t>
            </a:r>
          </a:p>
          <a:p>
            <a:pPr marL="514350" indent="-514350">
              <a:buAutoNum type="arabicPeriod"/>
            </a:pPr>
            <a:r>
              <a:rPr lang="en-US" altLang="en-US" u="sng" dirty="0">
                <a:solidFill>
                  <a:srgbClr val="FFFFCC"/>
                </a:solidFill>
              </a:rPr>
              <a:t>The attack, 1-5</a:t>
            </a:r>
            <a:r>
              <a:rPr lang="en-US" altLang="en-US" dirty="0">
                <a:solidFill>
                  <a:srgbClr val="FFFFCC"/>
                </a:solidFill>
              </a:rPr>
              <a:t>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Actually against Christ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‘Tradition’: lit., a handing down (of rabbinic oral commentary) 3, 5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Poured water on hands with fingers up (uncleanness would flow off wrists) then with fingers down, one fist rubbed the other hand.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00"/>
                </a:solidFill>
              </a:rPr>
              <a:t>What’s wrong with washing hands??</a:t>
            </a: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1D8A9697-CA24-474F-9C72-99D2FE92AC89}"/>
              </a:ext>
            </a:extLst>
          </p:cNvPr>
          <p:cNvSpPr/>
          <p:nvPr/>
        </p:nvSpPr>
        <p:spPr>
          <a:xfrm>
            <a:off x="3962400" y="2057400"/>
            <a:ext cx="4267200" cy="2209800"/>
          </a:xfrm>
          <a:prstGeom prst="wedgeRoundRectCallout">
            <a:avLst>
              <a:gd name="adj1" fmla="val -58506"/>
              <a:gd name="adj2" fmla="val 128221"/>
              <a:gd name="adj3" fmla="val 16667"/>
            </a:avLst>
          </a:prstGeom>
          <a:solidFill>
            <a:schemeClr val="accent2">
              <a:lumMod val="75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Mk.7: Tradition of elders replaced authority of God, 3,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18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2828</TotalTime>
  <Words>1239</Words>
  <Application>Microsoft Office PowerPoint</Application>
  <PresentationFormat>On-screen Show (4:3)</PresentationFormat>
  <Paragraphs>138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Courier New</vt:lpstr>
      <vt:lpstr>Verdana</vt:lpstr>
      <vt:lpstr>Wingdings</vt:lpstr>
      <vt:lpstr>Default Design</vt:lpstr>
      <vt:lpstr>PowerPoint Presentation</vt:lpstr>
      <vt:lpstr>I. ‘Proof’ for Celebration of Easter</vt:lpstr>
      <vt:lpstr> ‘Mentioned in Acts 12:4’ </vt:lpstr>
      <vt:lpstr> ‘Mentioned in Acts 12:4’ </vt:lpstr>
      <vt:lpstr> ‘Mentioned in Acts 12:4’ </vt:lpstr>
      <vt:lpstr> ‘Mentioned in Acts 12:4’ </vt:lpstr>
      <vt:lpstr> Some avoid term ‘Easter’ because of pagan associations</vt:lpstr>
      <vt:lpstr>I. ‘Proof’ for Celebration of Easter</vt:lpstr>
      <vt:lpstr>1. Easter is a doctrine of men.</vt:lpstr>
      <vt:lpstr>1. Easter is a doctrine of men.</vt:lpstr>
      <vt:lpstr>1. Easter is a doctrine of men.</vt:lpstr>
      <vt:lpstr>1. Easter is a doctrine of men.</vt:lpstr>
      <vt:lpstr>1. Easter is a doctrine of men.</vt:lpstr>
      <vt:lpstr>1. Easter is a doctrine of men.</vt:lpstr>
      <vt:lpstr>1. Easter is a doctrine of men.</vt:lpstr>
      <vt:lpstr>1. Easter is a doctrine of men.</vt:lpstr>
      <vt:lpstr>1. Easter is a doctrine of men.</vt:lpstr>
      <vt:lpstr>1. Easter is a doctrine of men.</vt:lpstr>
      <vt:lpstr>1. Easter is a doctrine of men.</vt:lpstr>
      <vt:lpstr>1. Easter is a doctrine of men. 2. It is not worship in spirit and truth.</vt:lpstr>
      <vt:lpstr>1. Easter is a doctrine of men. 2. It is not worship in spirit and truth.</vt:lpstr>
      <vt:lpstr>1. Easter is a doctrine of men. 2. It is not worship in spirit and truth.</vt:lpstr>
      <vt:lpstr>1. Easter is a doctrine of men. 2. It is not worship in spirit and truth.</vt:lpstr>
      <vt:lpstr>1. Easter is a doctrine of men. 2. It is not worship in spirit and truth.</vt:lpstr>
      <vt:lpstr>PowerPoint Presentation</vt:lpstr>
      <vt:lpstr>1. Easter is a doctrine of men. 2. It is not worship in spirit and truth. 3. It causes division.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356</cp:revision>
  <dcterms:created xsi:type="dcterms:W3CDTF">2004-01-08T21:08:14Z</dcterms:created>
  <dcterms:modified xsi:type="dcterms:W3CDTF">2018-04-24T04:37:36Z</dcterms:modified>
</cp:coreProperties>
</file>