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66" r:id="rId2"/>
    <p:sldId id="478" r:id="rId3"/>
    <p:sldId id="305" r:id="rId4"/>
    <p:sldId id="506" r:id="rId5"/>
    <p:sldId id="525" r:id="rId6"/>
    <p:sldId id="526" r:id="rId7"/>
    <p:sldId id="528" r:id="rId8"/>
    <p:sldId id="529" r:id="rId9"/>
    <p:sldId id="518" r:id="rId10"/>
    <p:sldId id="504" r:id="rId11"/>
    <p:sldId id="530" r:id="rId12"/>
    <p:sldId id="519" r:id="rId13"/>
    <p:sldId id="531" r:id="rId14"/>
    <p:sldId id="520" r:id="rId15"/>
    <p:sldId id="532" r:id="rId16"/>
    <p:sldId id="533" r:id="rId17"/>
    <p:sldId id="53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FFCC"/>
    <a:srgbClr val="CCFFFF"/>
    <a:srgbClr val="FF00FF"/>
    <a:srgbClr val="FFCC00"/>
    <a:srgbClr val="FFFFFF"/>
    <a:srgbClr val="B2B2B2"/>
    <a:srgbClr val="C0C0C0"/>
    <a:srgbClr val="EAEAEA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4" d="100"/>
          <a:sy n="64" d="100"/>
        </p:scale>
        <p:origin x="1566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0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8515A22-972B-4A70-A3B6-C8010A6DEDD5}"/>
              </a:ext>
            </a:extLst>
          </p:cNvPr>
          <p:cNvSpPr/>
          <p:nvPr/>
        </p:nvSpPr>
        <p:spPr>
          <a:xfrm>
            <a:off x="1905000" y="838200"/>
            <a:ext cx="5334000" cy="160020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Downgrade </a:t>
            </a:r>
            <a:r>
              <a:rPr lang="en-US" sz="4400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Continuation</a:t>
            </a:r>
            <a:endParaRPr lang="en-US" sz="4000" u="sng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Romans 1: universal, permanent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 Greeks, Barbarians…   Mk.16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15: ready, willing, eager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15: preach gospel 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15: in Rome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16: not ashamed of gospel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34F286-6272-4508-9CEC-AAD65885BAB1}"/>
              </a:ext>
            </a:extLst>
          </p:cNvPr>
          <p:cNvSpPr/>
          <p:nvPr/>
        </p:nvSpPr>
        <p:spPr>
          <a:xfrm>
            <a:off x="671052" y="4267200"/>
            <a:ext cx="3810000" cy="2133600"/>
          </a:xfrm>
          <a:prstGeom prst="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“We must change or</a:t>
            </a:r>
            <a:br>
              <a:rPr lang="en-US" sz="3200" dirty="0"/>
            </a:br>
            <a:r>
              <a:rPr lang="en-US" sz="3200" dirty="0"/>
              <a:t>lose our</a:t>
            </a:r>
            <a:br>
              <a:rPr lang="en-US" sz="3200" dirty="0"/>
            </a:br>
            <a:r>
              <a:rPr lang="en-US" sz="3200" dirty="0"/>
              <a:t>young people.”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96FD9D-752F-40DF-8C02-9FF86C5FA1E4}"/>
              </a:ext>
            </a:extLst>
          </p:cNvPr>
          <p:cNvSpPr/>
          <p:nvPr/>
        </p:nvSpPr>
        <p:spPr>
          <a:xfrm>
            <a:off x="4694904" y="4267200"/>
            <a:ext cx="3810000" cy="2133600"/>
          </a:xfrm>
          <a:prstGeom prst="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“We must become Mormons or</a:t>
            </a:r>
            <a:br>
              <a:rPr lang="en-US" sz="3200" dirty="0"/>
            </a:br>
            <a:r>
              <a:rPr lang="en-US" sz="3200" dirty="0"/>
              <a:t>lose our young people.”  </a:t>
            </a: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0D1C6B59-883E-485A-9EC2-6F69B5C84480}"/>
              </a:ext>
            </a:extLst>
          </p:cNvPr>
          <p:cNvSpPr/>
          <p:nvPr/>
        </p:nvSpPr>
        <p:spPr>
          <a:xfrm>
            <a:off x="3276600" y="304800"/>
            <a:ext cx="4419600" cy="2286000"/>
          </a:xfrm>
          <a:prstGeom prst="wedgeRoundRectCallout">
            <a:avLst>
              <a:gd name="adj1" fmla="val -56701"/>
              <a:gd name="adj2" fmla="val 134273"/>
              <a:gd name="adj3" fmla="val 16667"/>
            </a:avLst>
          </a:prstGeom>
          <a:solidFill>
            <a:schemeClr val="accent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COMPROMISE: SUREST WAY TO LOSE EVERYONE.</a:t>
            </a:r>
          </a:p>
          <a:p>
            <a:pPr algn="ctr"/>
            <a:r>
              <a:rPr lang="en-US" sz="3200" dirty="0"/>
              <a:t>Galatians 1</a:t>
            </a:r>
          </a:p>
        </p:txBody>
      </p:sp>
    </p:spTree>
    <p:extLst>
      <p:ext uri="{BB962C8B-B14F-4D97-AF65-F5344CB8AC3E}">
        <p14:creationId xmlns:p14="http://schemas.microsoft.com/office/powerpoint/2010/main" val="269168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Romans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638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14: Greeks, Barbarians…   Mk.16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15: ready, willing, eager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15: preach gospel 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15: in Rome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16: not ashamed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16: power of God to salvation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8A1284-8424-44D6-BEB8-3FD03119DB91}"/>
              </a:ext>
            </a:extLst>
          </p:cNvPr>
          <p:cNvSpPr/>
          <p:nvPr/>
        </p:nvSpPr>
        <p:spPr>
          <a:xfrm>
            <a:off x="914400" y="4953000"/>
            <a:ext cx="2133600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2 Timothy 1:13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88C86AE-A963-4170-BE35-A9642347D7A8}"/>
              </a:ext>
            </a:extLst>
          </p:cNvPr>
          <p:cNvSpPr/>
          <p:nvPr/>
        </p:nvSpPr>
        <p:spPr>
          <a:xfrm>
            <a:off x="3505200" y="4953000"/>
            <a:ext cx="2133600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Jude</a:t>
            </a:r>
            <a:br>
              <a:rPr lang="en-US" sz="3200" dirty="0"/>
            </a:br>
            <a:r>
              <a:rPr lang="en-US" sz="3200" dirty="0"/>
              <a:t>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64262AA-DFCD-4E10-869A-AF0E2849C9BD}"/>
              </a:ext>
            </a:extLst>
          </p:cNvPr>
          <p:cNvSpPr/>
          <p:nvPr/>
        </p:nvSpPr>
        <p:spPr>
          <a:xfrm>
            <a:off x="6096000" y="4953000"/>
            <a:ext cx="2133600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Luke</a:t>
            </a:r>
            <a:br>
              <a:rPr lang="en-US" sz="3200" dirty="0"/>
            </a:br>
            <a:r>
              <a:rPr lang="en-US" sz="3200" dirty="0"/>
              <a:t>16:27-31</a:t>
            </a:r>
          </a:p>
        </p:txBody>
      </p:sp>
    </p:spTree>
    <p:extLst>
      <p:ext uri="{BB962C8B-B14F-4D97-AF65-F5344CB8AC3E}">
        <p14:creationId xmlns:p14="http://schemas.microsoft.com/office/powerpoint/2010/main" val="294790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 Timothy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Timothy must do to save himself and others  (= 1 Tim.4:15-16)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3:1-5a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8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3:5b, turn away</a:t>
            </a:r>
          </a:p>
          <a:p>
            <a:pPr>
              <a:spcBef>
                <a:spcPts val="18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3:6-7, danger: captured by passion</a:t>
            </a:r>
          </a:p>
          <a:p>
            <a:pPr>
              <a:spcBef>
                <a:spcPts val="18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3:8-9, OT parallel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33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C1A968-6F09-48DB-BF7C-B03FCCAE8519}"/>
              </a:ext>
            </a:extLst>
          </p:cNvPr>
          <p:cNvSpPr/>
          <p:nvPr/>
        </p:nvSpPr>
        <p:spPr>
          <a:xfrm>
            <a:off x="381000" y="2743200"/>
            <a:ext cx="2772696" cy="1295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Certainty:</a:t>
            </a:r>
            <a:br>
              <a:rPr lang="en-US" sz="3200" dirty="0"/>
            </a:br>
            <a:r>
              <a:rPr lang="en-US" sz="3200" dirty="0">
                <a:solidFill>
                  <a:srgbClr val="FFFF00"/>
                </a:solidFill>
              </a:rPr>
              <a:t>know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2A2CFC-0905-4531-A11C-7EF2664E797D}"/>
              </a:ext>
            </a:extLst>
          </p:cNvPr>
          <p:cNvSpPr/>
          <p:nvPr/>
        </p:nvSpPr>
        <p:spPr>
          <a:xfrm>
            <a:off x="3200400" y="2743200"/>
            <a:ext cx="2772696" cy="1295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When:</a:t>
            </a: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Last days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831AB0-1791-45B8-BCA5-7F597912AD18}"/>
              </a:ext>
            </a:extLst>
          </p:cNvPr>
          <p:cNvSpPr/>
          <p:nvPr/>
        </p:nvSpPr>
        <p:spPr>
          <a:xfrm>
            <a:off x="6019800" y="2743200"/>
            <a:ext cx="2772696" cy="1295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What:</a:t>
            </a:r>
            <a:br>
              <a:rPr lang="en-US" sz="3200" dirty="0"/>
            </a:br>
            <a:r>
              <a:rPr lang="en-US" sz="3200" dirty="0">
                <a:solidFill>
                  <a:srgbClr val="FFFF00"/>
                </a:solidFill>
              </a:rPr>
              <a:t>Perilous times</a:t>
            </a:r>
          </a:p>
        </p:txBody>
      </p:sp>
    </p:spTree>
    <p:extLst>
      <p:ext uri="{BB962C8B-B14F-4D97-AF65-F5344CB8AC3E}">
        <p14:creationId xmlns:p14="http://schemas.microsoft.com/office/powerpoint/2010/main" val="4294592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 Timothy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Timothy must do to save himself and others  (= 1 Tim.4:15-16)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3:10-17, solutions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33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C1A968-6F09-48DB-BF7C-B03FCCAE8519}"/>
              </a:ext>
            </a:extLst>
          </p:cNvPr>
          <p:cNvSpPr/>
          <p:nvPr/>
        </p:nvSpPr>
        <p:spPr>
          <a:xfrm>
            <a:off x="533400" y="2743200"/>
            <a:ext cx="2514600" cy="2057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rgbClr val="99FF33"/>
                </a:solidFill>
              </a:rPr>
              <a:t>Approved</a:t>
            </a:r>
            <a:br>
              <a:rPr lang="en-US" sz="3200" dirty="0">
                <a:solidFill>
                  <a:srgbClr val="99FF33"/>
                </a:solidFill>
              </a:rPr>
            </a:br>
            <a:r>
              <a:rPr lang="en-US" sz="3200" dirty="0">
                <a:solidFill>
                  <a:srgbClr val="99FF33"/>
                </a:solidFill>
              </a:rPr>
              <a:t>examples:</a:t>
            </a:r>
          </a:p>
          <a:p>
            <a:pPr algn="ctr"/>
            <a:r>
              <a:rPr lang="en-US" sz="3200" dirty="0"/>
              <a:t>10-11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2A2CFC-0905-4531-A11C-7EF2664E797D}"/>
              </a:ext>
            </a:extLst>
          </p:cNvPr>
          <p:cNvSpPr/>
          <p:nvPr/>
        </p:nvSpPr>
        <p:spPr>
          <a:xfrm>
            <a:off x="3320844" y="2743200"/>
            <a:ext cx="2514600" cy="2057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rgbClr val="99FF33"/>
                </a:solidFill>
              </a:rPr>
              <a:t>Advance warning:</a:t>
            </a:r>
          </a:p>
          <a:p>
            <a:pPr algn="ctr"/>
            <a:r>
              <a:rPr lang="en-US" sz="3200" dirty="0"/>
              <a:t>12-13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831AB0-1791-45B8-BCA5-7F597912AD18}"/>
              </a:ext>
            </a:extLst>
          </p:cNvPr>
          <p:cNvSpPr/>
          <p:nvPr/>
        </p:nvSpPr>
        <p:spPr>
          <a:xfrm>
            <a:off x="6096000" y="2743200"/>
            <a:ext cx="2514600" cy="2057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rgbClr val="99FF33"/>
                </a:solidFill>
              </a:rPr>
              <a:t>Adherence to Scripture</a:t>
            </a:r>
          </a:p>
          <a:p>
            <a:pPr algn="ctr">
              <a:spcAft>
                <a:spcPts val="600"/>
              </a:spcAft>
            </a:pPr>
            <a:r>
              <a:rPr lang="en-US" sz="3200" dirty="0"/>
              <a:t>14-17</a:t>
            </a:r>
          </a:p>
        </p:txBody>
      </p:sp>
    </p:spTree>
    <p:extLst>
      <p:ext uri="{BB962C8B-B14F-4D97-AF65-F5344CB8AC3E}">
        <p14:creationId xmlns:p14="http://schemas.microsoft.com/office/powerpoint/2010/main" val="4125214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 Timothy 4:1-5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7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Timothy must do to save others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Potentate, 1 (1 Tim.6:15)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Precept, 1-2</a:t>
            </a:r>
          </a:p>
          <a:p>
            <a:pPr lvl="1">
              <a:spcAft>
                <a:spcPts val="600"/>
              </a:spcAft>
            </a:pPr>
            <a:endParaRPr lang="en-US" sz="33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C1A968-6F09-48DB-BF7C-B03FCCAE8519}"/>
              </a:ext>
            </a:extLst>
          </p:cNvPr>
          <p:cNvSpPr/>
          <p:nvPr/>
        </p:nvSpPr>
        <p:spPr>
          <a:xfrm>
            <a:off x="1098756" y="2912808"/>
            <a:ext cx="6963696" cy="43999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Preach the Word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44987D-7511-4607-8219-2D800D74282F}"/>
              </a:ext>
            </a:extLst>
          </p:cNvPr>
          <p:cNvSpPr/>
          <p:nvPr/>
        </p:nvSpPr>
        <p:spPr>
          <a:xfrm>
            <a:off x="1098756" y="3505200"/>
            <a:ext cx="6963696" cy="43999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Be ready when popular, unpopular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1063D0-499F-439C-83FC-0A1CB5BE2B1A}"/>
              </a:ext>
            </a:extLst>
          </p:cNvPr>
          <p:cNvSpPr/>
          <p:nvPr/>
        </p:nvSpPr>
        <p:spPr>
          <a:xfrm>
            <a:off x="1098756" y="4117260"/>
            <a:ext cx="6963696" cy="43999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Convince, convict, reprove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2AB6232-7B59-45CF-8903-20968C3701B9}"/>
              </a:ext>
            </a:extLst>
          </p:cNvPr>
          <p:cNvSpPr/>
          <p:nvPr/>
        </p:nvSpPr>
        <p:spPr>
          <a:xfrm>
            <a:off x="1098756" y="4712112"/>
            <a:ext cx="6963696" cy="43999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Rebuke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8B3C73-F439-4E77-9FED-8A60A1D2CEFB}"/>
              </a:ext>
            </a:extLst>
          </p:cNvPr>
          <p:cNvSpPr/>
          <p:nvPr/>
        </p:nvSpPr>
        <p:spPr>
          <a:xfrm>
            <a:off x="1098756" y="5319252"/>
            <a:ext cx="6963696" cy="43999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Exhort</a:t>
            </a:r>
          </a:p>
        </p:txBody>
      </p:sp>
    </p:spTree>
    <p:extLst>
      <p:ext uri="{BB962C8B-B14F-4D97-AF65-F5344CB8AC3E}">
        <p14:creationId xmlns:p14="http://schemas.microsoft.com/office/powerpoint/2010/main" val="206415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 Timothy 4:1-5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7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Timothy must do to save others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Potentate, 1 (1 Tim.6:15)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Precept, 1-2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Problem, 3-4</a:t>
            </a:r>
          </a:p>
          <a:p>
            <a:pPr lvl="1">
              <a:spcAft>
                <a:spcPts val="600"/>
              </a:spcAft>
            </a:pPr>
            <a:endParaRPr lang="en-US" sz="33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8B3C73-F439-4E77-9FED-8A60A1D2CEFB}"/>
              </a:ext>
            </a:extLst>
          </p:cNvPr>
          <p:cNvSpPr/>
          <p:nvPr/>
        </p:nvSpPr>
        <p:spPr>
          <a:xfrm>
            <a:off x="750571" y="3352800"/>
            <a:ext cx="7660066" cy="562896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Cannot tolerate sound doctrine.   1 K.22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67A3B2-88A0-434B-AF05-770712E95AE4}"/>
              </a:ext>
            </a:extLst>
          </p:cNvPr>
          <p:cNvSpPr/>
          <p:nvPr/>
        </p:nvSpPr>
        <p:spPr>
          <a:xfrm>
            <a:off x="747252" y="4009104"/>
            <a:ext cx="7660066" cy="562896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Satisfy own desires.   Longing, craving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768298-7C44-4651-8D80-B110BA661DB5}"/>
              </a:ext>
            </a:extLst>
          </p:cNvPr>
          <p:cNvSpPr/>
          <p:nvPr/>
        </p:nvSpPr>
        <p:spPr>
          <a:xfrm>
            <a:off x="743933" y="4665408"/>
            <a:ext cx="7660066" cy="562896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Itching ears: relieved by new teachers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988FFE-BDF0-4118-9B27-9E2CDE41CBBD}"/>
              </a:ext>
            </a:extLst>
          </p:cNvPr>
          <p:cNvSpPr/>
          <p:nvPr/>
        </p:nvSpPr>
        <p:spPr>
          <a:xfrm>
            <a:off x="740614" y="5321712"/>
            <a:ext cx="7660066" cy="562896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Turn away ears from truth (4).  Ac.7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65A90C-7724-4F81-B5C7-9BF9588AD88D}"/>
              </a:ext>
            </a:extLst>
          </p:cNvPr>
          <p:cNvSpPr/>
          <p:nvPr/>
        </p:nvSpPr>
        <p:spPr>
          <a:xfrm>
            <a:off x="737295" y="5978016"/>
            <a:ext cx="7660066" cy="562896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Turn to fables.  </a:t>
            </a:r>
          </a:p>
        </p:txBody>
      </p:sp>
    </p:spTree>
    <p:extLst>
      <p:ext uri="{BB962C8B-B14F-4D97-AF65-F5344CB8AC3E}">
        <p14:creationId xmlns:p14="http://schemas.microsoft.com/office/powerpoint/2010/main" val="75941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sz="2800" dirty="0">
                <a:solidFill>
                  <a:srgbClr val="99FF33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 Timothy 4:1-5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7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Timothy must do to save others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Potentate, 1 (1 Tim.6:15)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Precept, 1-2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Problem, 3-4</a:t>
            </a:r>
          </a:p>
          <a:p>
            <a:pPr>
              <a:spcBef>
                <a:spcPts val="6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Perseverance, 5</a:t>
            </a:r>
          </a:p>
          <a:p>
            <a:pPr lvl="1">
              <a:spcAft>
                <a:spcPts val="600"/>
              </a:spcAft>
            </a:pPr>
            <a:endParaRPr lang="en-US" sz="330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67A3B2-88A0-434B-AF05-770712E95AE4}"/>
              </a:ext>
            </a:extLst>
          </p:cNvPr>
          <p:cNvSpPr/>
          <p:nvPr/>
        </p:nvSpPr>
        <p:spPr>
          <a:xfrm>
            <a:off x="987281" y="4009104"/>
            <a:ext cx="7180867" cy="562896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</a:rPr>
              <a:t>Watch: be sober, self-controlled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768298-7C44-4651-8D80-B110BA661DB5}"/>
              </a:ext>
            </a:extLst>
          </p:cNvPr>
          <p:cNvSpPr/>
          <p:nvPr/>
        </p:nvSpPr>
        <p:spPr>
          <a:xfrm>
            <a:off x="983962" y="4665408"/>
            <a:ext cx="7180867" cy="562896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</a:rPr>
              <a:t>Endure: suffer hardship patiently </a:t>
            </a:r>
            <a:r>
              <a:rPr lang="en-US" sz="3200" dirty="0">
                <a:solidFill>
                  <a:schemeClr val="bg1"/>
                </a:solidFill>
              </a:rPr>
              <a:t>(2:9)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988FFE-BDF0-4118-9B27-9E2CDE41CBBD}"/>
              </a:ext>
            </a:extLst>
          </p:cNvPr>
          <p:cNvSpPr/>
          <p:nvPr/>
        </p:nvSpPr>
        <p:spPr>
          <a:xfrm>
            <a:off x="980643" y="5321712"/>
            <a:ext cx="7180867" cy="562896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</a:rPr>
              <a:t>Work: of evangelist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865A90C-7724-4F81-B5C7-9BF9588AD88D}"/>
              </a:ext>
            </a:extLst>
          </p:cNvPr>
          <p:cNvSpPr/>
          <p:nvPr/>
        </p:nvSpPr>
        <p:spPr>
          <a:xfrm>
            <a:off x="977324" y="5978016"/>
            <a:ext cx="7180867" cy="562896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CC"/>
                </a:solidFill>
              </a:rPr>
              <a:t>Fulfill: ‘bring in full measure’ </a:t>
            </a:r>
            <a:r>
              <a:rPr lang="en-US" sz="3200" dirty="0">
                <a:solidFill>
                  <a:schemeClr val="bg1"/>
                </a:solidFill>
              </a:rPr>
              <a:t>(17)</a:t>
            </a:r>
          </a:p>
        </p:txBody>
      </p:sp>
    </p:spTree>
    <p:extLst>
      <p:ext uri="{BB962C8B-B14F-4D97-AF65-F5344CB8AC3E}">
        <p14:creationId xmlns:p14="http://schemas.microsoft.com/office/powerpoint/2010/main" val="114188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Downgrade: decline in faith, knowledge, attendance, commitment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105400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9D5E80-2E37-4A3F-9A02-54F381C3C344}"/>
              </a:ext>
            </a:extLst>
          </p:cNvPr>
          <p:cNvSpPr/>
          <p:nvPr/>
        </p:nvSpPr>
        <p:spPr>
          <a:xfrm>
            <a:off x="1353552" y="1496704"/>
            <a:ext cx="6459792" cy="1600200"/>
          </a:xfrm>
          <a:prstGeom prst="rect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The early Christians condemned false doctrine in a way that sounds almost unchristian today </a:t>
            </a:r>
            <a:r>
              <a:rPr lang="en-US" dirty="0"/>
              <a:t>– Vance </a:t>
            </a:r>
            <a:r>
              <a:rPr lang="en-US" dirty="0" err="1"/>
              <a:t>Havner</a:t>
            </a:r>
            <a:endParaRPr 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54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2652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Downgrade: descending slope…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Downward trend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906963"/>
          </a:xfrm>
        </p:spPr>
        <p:txBody>
          <a:bodyPr/>
          <a:lstStyle/>
          <a:p>
            <a:pPr>
              <a:spcAft>
                <a:spcPts val="9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England: 100+ years later</a:t>
            </a:r>
          </a:p>
          <a:p>
            <a:pPr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U.S.: several downgrades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55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018012" y="914400"/>
            <a:ext cx="7124700" cy="129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Recurring Apostasies Because . . .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265237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Churches imitate worldly fads</a:t>
            </a: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Entertainment replaces evangelism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Sermon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Pragmatism (what works)</a:t>
            </a:r>
          </a:p>
          <a:p>
            <a:pPr lvl="2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Church growth</a:t>
            </a:r>
          </a:p>
          <a:p>
            <a:pPr lvl="2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Jn.2:16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86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265237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Neglect of reading</a:t>
            </a: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Tim.4:13 – </a:t>
            </a:r>
            <a:r>
              <a:rPr lang="en-US" dirty="0">
                <a:solidFill>
                  <a:srgbClr val="FFFFCC"/>
                </a:solidFill>
              </a:rPr>
              <a:t>Till I come, give attention to reading, to exhortation, to doctrine.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Ep.3:4 – </a:t>
            </a:r>
            <a:r>
              <a:rPr lang="en-US" dirty="0">
                <a:solidFill>
                  <a:srgbClr val="FFFFCC"/>
                </a:solidFill>
              </a:rPr>
              <a:t>when you read, you may under-stand my knowledge in the mystery of Christ…</a:t>
            </a:r>
          </a:p>
          <a:p>
            <a:pPr lvl="1"/>
            <a:r>
              <a:rPr lang="en-US" sz="3200" dirty="0">
                <a:solidFill>
                  <a:schemeClr val="bg1"/>
                </a:solidFill>
              </a:rPr>
              <a:t>Twitter</a:t>
            </a:r>
          </a:p>
        </p:txBody>
      </p:sp>
    </p:spTree>
    <p:extLst>
      <p:ext uri="{BB962C8B-B14F-4D97-AF65-F5344CB8AC3E}">
        <p14:creationId xmlns:p14="http://schemas.microsoft.com/office/powerpoint/2010/main" val="310251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265237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Training young people</a:t>
            </a:r>
            <a:b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apostasy</a:t>
            </a: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06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Generation isolated in youth ministry where focus is fun and games . . 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284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265237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Apathy</a:t>
            </a: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906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Spurgeon: “Everywhere there is apathy. Nobody cares whether that which is preached is true or false.   </a:t>
            </a:r>
            <a:b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sermon is a sermon whatever the subject; only, the shorter it is the better.”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Mt.22:5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Hb.2:3</a:t>
            </a:r>
          </a:p>
        </p:txBody>
      </p:sp>
    </p:spTree>
    <p:extLst>
      <p:ext uri="{BB962C8B-B14F-4D97-AF65-F5344CB8AC3E}">
        <p14:creationId xmlns:p14="http://schemas.microsoft.com/office/powerpoint/2010/main" val="2368855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265237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Focus only on positive,</a:t>
            </a:r>
            <a:b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negative</a:t>
            </a:r>
            <a:endParaRPr lang="en-US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906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Never mention . . . </a:t>
            </a: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27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Co.5</a:t>
            </a:r>
          </a:p>
          <a:p>
            <a:pPr>
              <a:spcAft>
                <a:spcPts val="600"/>
              </a:spcAft>
            </a:pP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F8A2F28-12E1-4448-8D12-B2EC80494494}"/>
              </a:ext>
            </a:extLst>
          </p:cNvPr>
          <p:cNvSpPr/>
          <p:nvPr/>
        </p:nvSpPr>
        <p:spPr>
          <a:xfrm>
            <a:off x="1600200" y="2057400"/>
            <a:ext cx="284988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</a:t>
            </a:r>
            <a:endParaRPr lang="en-US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C6D5C2-77DB-4CC7-8BDF-F3A567A19464}"/>
              </a:ext>
            </a:extLst>
          </p:cNvPr>
          <p:cNvSpPr/>
          <p:nvPr/>
        </p:nvSpPr>
        <p:spPr>
          <a:xfrm>
            <a:off x="4708668" y="2057400"/>
            <a:ext cx="284988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HELL</a:t>
            </a:r>
            <a:endParaRPr lang="en-US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9ADCC7-3B1E-4BA0-9B55-A8E8B41C48A0}"/>
              </a:ext>
            </a:extLst>
          </p:cNvPr>
          <p:cNvSpPr/>
          <p:nvPr/>
        </p:nvSpPr>
        <p:spPr>
          <a:xfrm>
            <a:off x="1600200" y="2848896"/>
            <a:ext cx="284988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DISCIPLINE</a:t>
            </a:r>
            <a:endParaRPr lang="en-US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3026DE-E9DC-4C49-8D81-26B5894941E6}"/>
              </a:ext>
            </a:extLst>
          </p:cNvPr>
          <p:cNvSpPr/>
          <p:nvPr/>
        </p:nvSpPr>
        <p:spPr>
          <a:xfrm>
            <a:off x="4708668" y="2848896"/>
            <a:ext cx="284988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</a:t>
            </a:r>
            <a:endParaRPr lang="en-US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58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147229" y="914400"/>
            <a:ext cx="4866266" cy="5334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Downgrade Continuation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5D0ED34-58AE-434D-BE4D-DCDBF7F0B9F7}"/>
              </a:ext>
            </a:extLst>
          </p:cNvPr>
          <p:cNvSpPr/>
          <p:nvPr/>
        </p:nvSpPr>
        <p:spPr>
          <a:xfrm>
            <a:off x="1022556" y="1600200"/>
            <a:ext cx="7124700" cy="129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Recovering Authority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12136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5266</TotalTime>
  <Words>534</Words>
  <Application>Microsoft Office PowerPoint</Application>
  <PresentationFormat>On-screen Show (4:3)</PresentationFormat>
  <Paragraphs>111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Verdana</vt:lpstr>
      <vt:lpstr>Wingdings</vt:lpstr>
      <vt:lpstr>Default Design</vt:lpstr>
      <vt:lpstr>PowerPoint Presentation</vt:lpstr>
      <vt:lpstr>Downgrade: descending slope… Downward trend</vt:lpstr>
      <vt:lpstr>PowerPoint Presentation</vt:lpstr>
      <vt:lpstr>Churches imitate worldly fads</vt:lpstr>
      <vt:lpstr>Neglect of reading</vt:lpstr>
      <vt:lpstr>Training young people for apostasy</vt:lpstr>
      <vt:lpstr>Apathy</vt:lpstr>
      <vt:lpstr>Focus only on positive, not negative</vt:lpstr>
      <vt:lpstr>PowerPoint Presentation</vt:lpstr>
      <vt:lpstr>1. Romans 1: universal, permanent</vt:lpstr>
      <vt:lpstr>1. Romans 1</vt:lpstr>
      <vt:lpstr>2. 2 Timothy 3</vt:lpstr>
      <vt:lpstr>2. 2 Timothy 3</vt:lpstr>
      <vt:lpstr>3. 2 Timothy 4:1-5</vt:lpstr>
      <vt:lpstr>3. 2 Timothy 4:1-5</vt:lpstr>
      <vt:lpstr>3. 2 Timothy 4:1-5</vt:lpstr>
      <vt:lpstr>Downgrade: decline in faith, knowledge, attendance, commitment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581</cp:revision>
  <dcterms:created xsi:type="dcterms:W3CDTF">2004-01-08T21:08:14Z</dcterms:created>
  <dcterms:modified xsi:type="dcterms:W3CDTF">2018-04-24T04:40:13Z</dcterms:modified>
</cp:coreProperties>
</file>