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66" r:id="rId2"/>
    <p:sldId id="305" r:id="rId3"/>
    <p:sldId id="506" r:id="rId4"/>
    <p:sldId id="517" r:id="rId5"/>
    <p:sldId id="518" r:id="rId6"/>
    <p:sldId id="504" r:id="rId7"/>
    <p:sldId id="525" r:id="rId8"/>
    <p:sldId id="526" r:id="rId9"/>
    <p:sldId id="527" r:id="rId10"/>
    <p:sldId id="528" r:id="rId11"/>
    <p:sldId id="529" r:id="rId12"/>
    <p:sldId id="53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33"/>
    <a:srgbClr val="CCFFFF"/>
    <a:srgbClr val="FF00FF"/>
    <a:srgbClr val="FFCC00"/>
    <a:srgbClr val="FFFFFF"/>
    <a:srgbClr val="B2B2B2"/>
    <a:srgbClr val="C0C0C0"/>
    <a:srgbClr val="EAEAEA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566" y="48"/>
      </p:cViewPr>
      <p:guideLst>
        <p:guide orient="horz" pos="211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2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905000" y="838200"/>
            <a:ext cx="5334000" cy="16002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Roman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Catholicism</a:t>
            </a:r>
            <a:endParaRPr lang="en-US" sz="4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Bible is inspired, and claims to be perfect and complete, how can we deny it?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Bible is NOT what it claims to be, it is not Word of God.</a:t>
            </a:r>
          </a:p>
          <a:p>
            <a:pPr marL="0" indent="0">
              <a:spcBef>
                <a:spcPts val="600"/>
              </a:spcBef>
              <a:spcAft>
                <a:spcPts val="700"/>
              </a:spcAft>
              <a:buNone/>
            </a:pP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Revelation of divine truth . . .</a:t>
            </a:r>
          </a:p>
          <a:p>
            <a:pPr marL="0" indent="0">
              <a:spcBef>
                <a:spcPts val="600"/>
              </a:spcBef>
              <a:spcAft>
                <a:spcPts val="7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26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How revelation happened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48D586-C9CD-444A-900F-E37C7B7218A4}"/>
              </a:ext>
            </a:extLst>
          </p:cNvPr>
          <p:cNvSpPr/>
          <p:nvPr/>
        </p:nvSpPr>
        <p:spPr>
          <a:xfrm>
            <a:off x="290052" y="1332270"/>
            <a:ext cx="2957052" cy="406563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Aft>
                <a:spcPts val="600"/>
              </a:spcAft>
            </a:pPr>
            <a:r>
              <a:rPr lang="en-US" sz="3400" dirty="0">
                <a:solidFill>
                  <a:srgbClr val="FFFFCC"/>
                </a:solidFill>
              </a:rPr>
              <a:t>IN MEN</a:t>
            </a:r>
          </a:p>
          <a:p>
            <a:pPr algn="ctr">
              <a:spcAft>
                <a:spcPts val="600"/>
              </a:spcAft>
            </a:pPr>
            <a:r>
              <a:rPr lang="en-US" sz="3200" dirty="0"/>
              <a:t>Miracles</a:t>
            </a:r>
            <a:br>
              <a:rPr lang="en-US" sz="3200" dirty="0"/>
            </a:br>
            <a:r>
              <a:rPr lang="en-US" sz="3200" dirty="0"/>
              <a:t>confirm Word</a:t>
            </a:r>
          </a:p>
          <a:p>
            <a:pPr algn="ctr">
              <a:spcAft>
                <a:spcPts val="1200"/>
              </a:spcAft>
            </a:pPr>
            <a:r>
              <a:rPr lang="en-US" sz="3200" dirty="0"/>
              <a:t>(Mk.16:20;</a:t>
            </a:r>
            <a:br>
              <a:rPr lang="en-US" sz="3200" dirty="0"/>
            </a:br>
            <a:r>
              <a:rPr lang="en-US" sz="3200" dirty="0"/>
              <a:t>Hb.2:1-4)</a:t>
            </a:r>
          </a:p>
          <a:p>
            <a:pPr algn="ctr">
              <a:spcAft>
                <a:spcPts val="600"/>
              </a:spcAft>
            </a:pPr>
            <a:r>
              <a:rPr lang="en-US" sz="3400" dirty="0"/>
              <a:t>SPOKEN</a:t>
            </a:r>
          </a:p>
          <a:p>
            <a:pPr algn="ctr"/>
            <a:r>
              <a:rPr lang="en-US" sz="3200" dirty="0"/>
              <a:t>Ac.20:20,27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1E8E45-B44D-4973-84F3-D95D347FA331}"/>
              </a:ext>
            </a:extLst>
          </p:cNvPr>
          <p:cNvSpPr/>
          <p:nvPr/>
        </p:nvSpPr>
        <p:spPr>
          <a:xfrm>
            <a:off x="5896896" y="1344561"/>
            <a:ext cx="2957052" cy="406563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Aft>
                <a:spcPts val="800"/>
              </a:spcAft>
            </a:pPr>
            <a:r>
              <a:rPr lang="en-US" sz="3400" dirty="0">
                <a:solidFill>
                  <a:srgbClr val="FFFFCC"/>
                </a:solidFill>
              </a:rPr>
              <a:t>IN BOOK</a:t>
            </a:r>
          </a:p>
          <a:p>
            <a:pPr algn="ctr">
              <a:spcAft>
                <a:spcPts val="600"/>
              </a:spcAft>
            </a:pPr>
            <a:r>
              <a:rPr lang="en-US" sz="3200" dirty="0"/>
              <a:t>Written</a:t>
            </a:r>
            <a:br>
              <a:rPr lang="en-US" sz="3200" dirty="0"/>
            </a:br>
            <a:r>
              <a:rPr lang="en-US" sz="3200" dirty="0"/>
              <a:t>Miracles</a:t>
            </a:r>
          </a:p>
          <a:p>
            <a:pPr algn="ctr">
              <a:spcAft>
                <a:spcPts val="1200"/>
              </a:spcAft>
            </a:pPr>
            <a:r>
              <a:rPr lang="en-US" sz="3200" dirty="0"/>
              <a:t>No</a:t>
            </a:r>
            <a:br>
              <a:rPr lang="en-US" sz="3200" dirty="0"/>
            </a:br>
            <a:r>
              <a:rPr lang="en-US" sz="3200" dirty="0"/>
              <a:t>revelations</a:t>
            </a:r>
          </a:p>
          <a:p>
            <a:pPr algn="ctr">
              <a:spcAft>
                <a:spcPts val="600"/>
              </a:spcAft>
            </a:pPr>
            <a:r>
              <a:rPr lang="en-US" sz="3200" dirty="0"/>
              <a:t>WRITTEN</a:t>
            </a:r>
          </a:p>
          <a:p>
            <a:pPr algn="ctr"/>
            <a:r>
              <a:rPr lang="en-US" sz="3200" dirty="0"/>
              <a:t>2 T.3; Lk.10:26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AE14CC-007C-4AF2-B4A8-58C83F44E591}"/>
              </a:ext>
            </a:extLst>
          </p:cNvPr>
          <p:cNvSpPr/>
          <p:nvPr/>
        </p:nvSpPr>
        <p:spPr>
          <a:xfrm rot="18549880">
            <a:off x="1926217" y="3068538"/>
            <a:ext cx="5309237" cy="609600"/>
          </a:xfrm>
          <a:prstGeom prst="rect">
            <a:avLst/>
          </a:prstGeom>
          <a:solidFill>
            <a:srgbClr val="FFFFCC">
              <a:alpha val="8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2 Th.2:15;  Ep.3:3-5;  1 Co.13</a:t>
            </a:r>
          </a:p>
        </p:txBody>
      </p:sp>
    </p:spTree>
    <p:extLst>
      <p:ext uri="{BB962C8B-B14F-4D97-AF65-F5344CB8AC3E}">
        <p14:creationId xmlns:p14="http://schemas.microsoft.com/office/powerpoint/2010/main" val="137666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58644"/>
            <a:ext cx="85344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 of Thebes (hermit)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Jovinian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Gregory the Great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Wyclif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Tyndale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1414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Archbishop Berthold of Germany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Sorbonne (France)</a:t>
            </a:r>
          </a:p>
          <a:p>
            <a:pPr marL="0" indent="0">
              <a:spcBef>
                <a:spcPts val="600"/>
              </a:spcBef>
              <a:spcAft>
                <a:spcPts val="7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10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18012" y="914400"/>
            <a:ext cx="71247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Church History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838201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church is simple arrangement</a:t>
            </a: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Worship: Ac.2:42; Ep.5:19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Work: Ac.2:…37, 42, 44-45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Organization: Ph.1:1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Doctrine: 1 Tim.4:13-16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Determined by word of God alone</a:t>
            </a:r>
          </a:p>
          <a:p>
            <a:pPr lvl="1"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07F3E8-B11D-4427-847B-A945CE9C5231}"/>
              </a:ext>
            </a:extLst>
          </p:cNvPr>
          <p:cNvSpPr/>
          <p:nvPr/>
        </p:nvSpPr>
        <p:spPr>
          <a:xfrm>
            <a:off x="1066800" y="4343400"/>
            <a:ext cx="7010400" cy="2209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Abadi" panose="020B0604020104020204" pitchFamily="34" charset="0"/>
              </a:rPr>
              <a:t>‘There was far more extensive and continuous use of Scriptures in the public service of the early Church than there is among us’ </a:t>
            </a:r>
            <a:r>
              <a:rPr lang="en-US" sz="2200" dirty="0">
                <a:latin typeface="Abadi" panose="020B0604020104020204" pitchFamily="34" charset="0"/>
              </a:rPr>
              <a:t>– Catholic Dictionary, 509 </a:t>
            </a:r>
          </a:p>
        </p:txBody>
      </p:sp>
    </p:spTree>
    <p:extLst>
      <p:ext uri="{BB962C8B-B14F-4D97-AF65-F5344CB8AC3E}">
        <p14:creationId xmlns:p14="http://schemas.microsoft.com/office/powerpoint/2010/main" val="147286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838201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predicted apostasy</a:t>
            </a: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54403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20:28-31, dissatisfied with God’s </a:t>
            </a:r>
            <a:r>
              <a:rPr 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authority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Th.2:3-7, </a:t>
            </a:r>
            <a:r>
              <a:rPr 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structure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church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Th.2:4, perversion of true </a:t>
            </a:r>
            <a:r>
              <a:rPr 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worship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Tim.4:1, </a:t>
            </a:r>
            <a:r>
              <a:rPr 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doctrinal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errors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CC"/>
                </a:solidFill>
              </a:rPr>
              <a:t>Dark Ages (5</a:t>
            </a:r>
            <a:r>
              <a:rPr lang="en-US" sz="3400" baseline="30000" dirty="0">
                <a:solidFill>
                  <a:srgbClr val="FFFFCC"/>
                </a:solidFill>
              </a:rPr>
              <a:t>th</a:t>
            </a:r>
            <a:r>
              <a:rPr lang="en-US" sz="3400" dirty="0">
                <a:solidFill>
                  <a:srgbClr val="FFFFCC"/>
                </a:solidFill>
              </a:rPr>
              <a:t>-6</a:t>
            </a:r>
            <a:r>
              <a:rPr lang="en-US" sz="3400" baseline="30000" dirty="0">
                <a:solidFill>
                  <a:srgbClr val="FFFFCC"/>
                </a:solidFill>
              </a:rPr>
              <a:t>th</a:t>
            </a:r>
            <a:r>
              <a:rPr lang="en-US" sz="3400" dirty="0">
                <a:solidFill>
                  <a:srgbClr val="FFFFCC"/>
                </a:solidFill>
              </a:rPr>
              <a:t> Century): Ignorance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CC"/>
                </a:solidFill>
              </a:rPr>
              <a:t>Renaissance: revival of art, literature, learning in Europe</a:t>
            </a:r>
          </a:p>
        </p:txBody>
      </p:sp>
    </p:spTree>
    <p:extLst>
      <p:ext uri="{BB962C8B-B14F-4D97-AF65-F5344CB8AC3E}">
        <p14:creationId xmlns:p14="http://schemas.microsoft.com/office/powerpoint/2010/main" val="84607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147229" y="914400"/>
            <a:ext cx="4866266" cy="5334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Church History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5D0ED34-58AE-434D-BE4D-DCDBF7F0B9F7}"/>
              </a:ext>
            </a:extLst>
          </p:cNvPr>
          <p:cNvSpPr/>
          <p:nvPr/>
        </p:nvSpPr>
        <p:spPr>
          <a:xfrm>
            <a:off x="1022556" y="1600200"/>
            <a:ext cx="71247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NT Is Supreme Authority In Religious Matters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12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Roman Catholics believe Bible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is book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33948"/>
            <a:ext cx="8534400" cy="46482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7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Bible claims for itself –</a:t>
            </a:r>
          </a:p>
          <a:p>
            <a:pPr marL="0" indent="0">
              <a:spcBef>
                <a:spcPts val="600"/>
              </a:spcBef>
              <a:spcAft>
                <a:spcPts val="700"/>
              </a:spcAft>
              <a:buNone/>
            </a:pPr>
            <a: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sz="33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Jesus promises all truth to apostles - </a:t>
            </a: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5110BD-C6DE-4970-8802-61F147FADD29}"/>
              </a:ext>
            </a:extLst>
          </p:cNvPr>
          <p:cNvSpPr/>
          <p:nvPr/>
        </p:nvSpPr>
        <p:spPr>
          <a:xfrm>
            <a:off x="762000" y="2667000"/>
            <a:ext cx="2514600" cy="1066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John 14-16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E5F892-18CC-47E1-9707-5C812750D09F}"/>
              </a:ext>
            </a:extLst>
          </p:cNvPr>
          <p:cNvSpPr/>
          <p:nvPr/>
        </p:nvSpPr>
        <p:spPr>
          <a:xfrm>
            <a:off x="3320844" y="2667000"/>
            <a:ext cx="2514600" cy="1066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Lk.12:11-12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5CE0F1-664D-4AFB-9785-4F3CE0BA7C79}"/>
              </a:ext>
            </a:extLst>
          </p:cNvPr>
          <p:cNvSpPr/>
          <p:nvPr/>
        </p:nvSpPr>
        <p:spPr>
          <a:xfrm>
            <a:off x="5879688" y="2667000"/>
            <a:ext cx="2514600" cy="1066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Ac.20:20,27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68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Roman Catholics believe Bible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is book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33948"/>
            <a:ext cx="8534400" cy="51816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7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Bible claims for itself –</a:t>
            </a:r>
          </a:p>
          <a:p>
            <a:pPr marL="0" indent="0">
              <a:spcBef>
                <a:spcPts val="600"/>
              </a:spcBef>
              <a:spcAft>
                <a:spcPts val="700"/>
              </a:spcAft>
              <a:buNone/>
            </a:pPr>
            <a:r>
              <a:rPr lang="en-US" sz="2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promises all truth to apostles - </a:t>
            </a:r>
            <a:endParaRPr lang="en-US" sz="28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indent="-398463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Apostles wrote everything we need to please God.   Ep.3:3-5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 had no advantage over others in information.  Ep.3</a:t>
            </a:r>
            <a:endParaRPr lang="en-US" sz="3300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Scripture is the rule.  1 Co.14:37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Scripture is the only rule.  1 Co.4:6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Scripture will judge us.  Jn.12:48</a:t>
            </a:r>
          </a:p>
        </p:txBody>
      </p:sp>
    </p:spTree>
    <p:extLst>
      <p:ext uri="{BB962C8B-B14F-4D97-AF65-F5344CB8AC3E}">
        <p14:creationId xmlns:p14="http://schemas.microsoft.com/office/powerpoint/2010/main" val="205976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Roman Catholics believe Bible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is book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816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7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NT writers claim?</a:t>
            </a:r>
          </a:p>
          <a:p>
            <a:pPr marL="0" indent="0">
              <a:spcBef>
                <a:spcPts val="600"/>
              </a:spcBef>
              <a:spcAft>
                <a:spcPts val="1400"/>
              </a:spcAft>
              <a:buNone/>
            </a:pPr>
            <a:r>
              <a:rPr 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(1:3-4): certainty</a:t>
            </a:r>
          </a:p>
          <a:p>
            <a:pPr marL="0" indent="0">
              <a:spcBef>
                <a:spcPts val="600"/>
              </a:spcBef>
              <a:spcAft>
                <a:spcPts val="1400"/>
              </a:spcAft>
              <a:buNone/>
            </a:pPr>
            <a:r>
              <a:rPr 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(20:30-31):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believe</a:t>
            </a:r>
          </a:p>
          <a:p>
            <a:pPr marL="0" indent="0">
              <a:spcBef>
                <a:spcPts val="600"/>
              </a:spcBef>
              <a:spcAft>
                <a:spcPts val="1400"/>
              </a:spcAft>
              <a:buNone/>
            </a:pPr>
            <a:r>
              <a:rPr 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(Ep.3:3-4): understand</a:t>
            </a:r>
          </a:p>
          <a:p>
            <a:pPr marL="0" indent="0">
              <a:spcBef>
                <a:spcPts val="600"/>
              </a:spcBef>
              <a:spcAft>
                <a:spcPts val="1400"/>
              </a:spcAft>
              <a:buNone/>
            </a:pPr>
            <a:r>
              <a:rPr 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 Pt.1:16-21): proof</a:t>
            </a:r>
          </a:p>
          <a:p>
            <a:pPr marL="0" indent="0">
              <a:spcBef>
                <a:spcPts val="600"/>
              </a:spcBef>
              <a:spcAft>
                <a:spcPts val="700"/>
              </a:spcAft>
              <a:buNone/>
            </a:pPr>
            <a:r>
              <a:rPr lang="en-US" sz="2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</a:t>
            </a: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Jude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(3): contend </a:t>
            </a:r>
          </a:p>
        </p:txBody>
      </p:sp>
    </p:spTree>
    <p:extLst>
      <p:ext uri="{BB962C8B-B14F-4D97-AF65-F5344CB8AC3E}">
        <p14:creationId xmlns:p14="http://schemas.microsoft.com/office/powerpoint/2010/main" val="220898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Roman Catholic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7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7ACA6A-BF44-41F3-B972-48AF799F3823}"/>
              </a:ext>
            </a:extLst>
          </p:cNvPr>
          <p:cNvSpPr/>
          <p:nvPr/>
        </p:nvSpPr>
        <p:spPr>
          <a:xfrm>
            <a:off x="1064340" y="1066800"/>
            <a:ext cx="7042356" cy="3200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‘Were it not for the authority of the Catholic Church, I would not believe the scriptures to be the inspired Word of God… The Church did not come from the scriptures.  The scriptures came from the Church’ </a:t>
            </a:r>
            <a:r>
              <a:rPr lang="en-US" sz="2400" dirty="0">
                <a:solidFill>
                  <a:schemeClr val="tx1"/>
                </a:solidFill>
              </a:rPr>
              <a:t>– Eric </a:t>
            </a:r>
            <a:r>
              <a:rPr lang="en-US" sz="2400" dirty="0" err="1">
                <a:solidFill>
                  <a:schemeClr val="tx1"/>
                </a:solidFill>
              </a:rPr>
              <a:t>Beevers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26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9603</TotalTime>
  <Words>451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Abadi</vt:lpstr>
      <vt:lpstr>Arial</vt:lpstr>
      <vt:lpstr>Calibri</vt:lpstr>
      <vt:lpstr>Verdana</vt:lpstr>
      <vt:lpstr>Wingdings</vt:lpstr>
      <vt:lpstr>Default Design</vt:lpstr>
      <vt:lpstr>PowerPoint Presentation</vt:lpstr>
      <vt:lpstr>PowerPoint Presentation</vt:lpstr>
      <vt:lpstr>NT church is simple arrangement</vt:lpstr>
      <vt:lpstr>NT predicted apostasy</vt:lpstr>
      <vt:lpstr>PowerPoint Presentation</vt:lpstr>
      <vt:lpstr>Roman Catholics believe Bible is book from God</vt:lpstr>
      <vt:lpstr>Roman Catholics believe Bible is book from God</vt:lpstr>
      <vt:lpstr>Roman Catholics believe Bible is book from God</vt:lpstr>
      <vt:lpstr>Roman Catholic response</vt:lpstr>
      <vt:lpstr>The facts</vt:lpstr>
      <vt:lpstr>How revelation happened</vt:lpstr>
      <vt:lpstr>Characters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574</cp:revision>
  <dcterms:created xsi:type="dcterms:W3CDTF">2004-01-08T21:08:14Z</dcterms:created>
  <dcterms:modified xsi:type="dcterms:W3CDTF">2018-04-24T04:44:04Z</dcterms:modified>
</cp:coreProperties>
</file>