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05" r:id="rId2"/>
    <p:sldId id="366" r:id="rId3"/>
    <p:sldId id="367" r:id="rId4"/>
    <p:sldId id="444" r:id="rId5"/>
    <p:sldId id="445" r:id="rId6"/>
    <p:sldId id="446" r:id="rId7"/>
    <p:sldId id="419" r:id="rId8"/>
    <p:sldId id="447" r:id="rId9"/>
    <p:sldId id="448" r:id="rId10"/>
    <p:sldId id="449" r:id="rId11"/>
    <p:sldId id="450" r:id="rId12"/>
    <p:sldId id="451" r:id="rId13"/>
    <p:sldId id="452" r:id="rId14"/>
    <p:sldId id="454" r:id="rId15"/>
    <p:sldId id="453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CCFFFF"/>
    <a:srgbClr val="FFFFCC"/>
    <a:srgbClr val="FFCC00"/>
    <a:srgbClr val="99FF33"/>
    <a:srgbClr val="C0C0C0"/>
    <a:srgbClr val="EAEAEA"/>
    <a:srgbClr val="F8F8F8"/>
    <a:srgbClr val="DDDDDD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64" d="100"/>
          <a:sy n="64" d="100"/>
        </p:scale>
        <p:origin x="1566" y="4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0F358-7D01-4D68-BB99-394C091459F0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C5D134-76E8-4430-B990-5385720D3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539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4301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0258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5706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600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8772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4892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9984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8971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6946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5275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4056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flip="none" rotWithShape="1">
          <a:gsLst>
            <a:gs pos="0">
              <a:schemeClr val="accent2">
                <a:lumMod val="40000"/>
                <a:lumOff val="60000"/>
              </a:schemeClr>
            </a:gs>
            <a:gs pos="46000">
              <a:schemeClr val="accent2">
                <a:lumMod val="95000"/>
                <a:lumOff val="5000"/>
              </a:schemeClr>
            </a:gs>
            <a:gs pos="100000">
              <a:schemeClr val="accent2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438400" y="2379408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342997" y="1752600"/>
            <a:ext cx="6477000" cy="1424940"/>
          </a:xfrm>
          <a:prstGeom prst="round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27000">
                <a:schemeClr val="accent1">
                  <a:lumMod val="45000"/>
                  <a:lumOff val="55000"/>
                </a:schemeClr>
              </a:gs>
              <a:gs pos="6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1905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accent2">
                    <a:lumMod val="75000"/>
                  </a:schemeClr>
                </a:solidFill>
              </a:rPr>
              <a:t>From Trust To Terrorism In 3½ Minutes</a:t>
            </a:r>
            <a:endParaRPr lang="en-US" sz="44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59408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EB713-21AC-4842-937F-F018E19B0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Truth exists (31-32)</a:t>
            </a:r>
            <a:b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Salvation, 33</a:t>
            </a:r>
            <a:b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alt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Choice, </a:t>
            </a:r>
            <a:r>
              <a:rPr lang="en-US" alt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34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17637"/>
            <a:ext cx="8382000" cy="4906963"/>
          </a:xfrm>
        </p:spPr>
        <p:txBody>
          <a:bodyPr/>
          <a:lstStyle/>
          <a:p>
            <a:pPr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Gospel is not for all</a:t>
            </a:r>
          </a:p>
          <a:p>
            <a:pPr marL="0" indent="0" defTabSz="855663">
              <a:spcAft>
                <a:spcPts val="300"/>
              </a:spcAft>
              <a:buNone/>
              <a:tabLst>
                <a:tab pos="398463" algn="l"/>
              </a:tabLst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heart, 37: </a:t>
            </a:r>
            <a:endParaRPr lang="en-US" altLang="en-US" sz="3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defTabSz="855663">
              <a:spcAft>
                <a:spcPts val="900"/>
              </a:spcAft>
              <a:buNone/>
              <a:tabLst>
                <a:tab pos="398463" algn="l"/>
              </a:tabLst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</a:t>
            </a: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34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hearing,</a:t>
            </a: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43: not able to listen…  		Jn.6:…60</a:t>
            </a:r>
          </a:p>
          <a:p>
            <a:pPr marL="0" indent="0" defTabSz="1770063">
              <a:spcAft>
                <a:spcPts val="900"/>
              </a:spcAft>
              <a:buNone/>
              <a:tabLst>
                <a:tab pos="457200" algn="l"/>
              </a:tabLst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0029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EB713-21AC-4842-937F-F018E19B0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Truth exists (31-32)</a:t>
            </a:r>
            <a:b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Salvation, 33</a:t>
            </a:r>
            <a:b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alt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Choice, </a:t>
            </a:r>
            <a:r>
              <a:rPr lang="en-US" alt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34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17637"/>
            <a:ext cx="8382000" cy="4906963"/>
          </a:xfrm>
        </p:spPr>
        <p:txBody>
          <a:bodyPr/>
          <a:lstStyle/>
          <a:p>
            <a:pPr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Gospel is not for all</a:t>
            </a:r>
          </a:p>
          <a:p>
            <a:pPr marL="0" indent="0" defTabSz="855663">
              <a:spcAft>
                <a:spcPts val="300"/>
              </a:spcAft>
              <a:buNone/>
              <a:tabLst>
                <a:tab pos="398463" algn="l"/>
              </a:tabLst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heart, 37: </a:t>
            </a:r>
            <a:endParaRPr lang="en-US" altLang="en-US" sz="3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defTabSz="855663">
              <a:spcAft>
                <a:spcPts val="300"/>
              </a:spcAft>
              <a:buNone/>
              <a:tabLst>
                <a:tab pos="398463" algn="l"/>
              </a:tabLst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hearing, 43:</a:t>
            </a:r>
          </a:p>
          <a:p>
            <a:pPr marL="0" indent="0" defTabSz="855663">
              <a:spcAft>
                <a:spcPts val="900"/>
              </a:spcAft>
              <a:buNone/>
              <a:tabLst>
                <a:tab pos="398463" algn="l"/>
              </a:tabLst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altLang="en-US" sz="34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heredity,</a:t>
            </a: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44: chose wrong father.  		Moved by lusts / desires.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</a:t>
            </a: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3180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EB713-21AC-4842-937F-F018E19B0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Truth exists (31-32)</a:t>
            </a:r>
            <a:b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Salvation, 33</a:t>
            </a:r>
            <a:b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alt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Choice, </a:t>
            </a:r>
            <a:r>
              <a:rPr lang="en-US" alt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34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17637"/>
            <a:ext cx="8382000" cy="4906963"/>
          </a:xfrm>
        </p:spPr>
        <p:txBody>
          <a:bodyPr/>
          <a:lstStyle/>
          <a:p>
            <a:pPr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Gospel is not for all</a:t>
            </a:r>
          </a:p>
          <a:p>
            <a:pPr marL="0" indent="0" defTabSz="855663">
              <a:spcAft>
                <a:spcPts val="300"/>
              </a:spcAft>
              <a:buNone/>
              <a:tabLst>
                <a:tab pos="398463" algn="l"/>
              </a:tabLst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heart, 37: </a:t>
            </a:r>
            <a:endParaRPr lang="en-US" altLang="en-US" sz="3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defTabSz="855663">
              <a:spcAft>
                <a:spcPts val="300"/>
              </a:spcAft>
              <a:buNone/>
              <a:tabLst>
                <a:tab pos="398463" algn="l"/>
              </a:tabLst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hearing, 43:</a:t>
            </a:r>
          </a:p>
          <a:p>
            <a:pPr marL="0" indent="0" defTabSz="855663">
              <a:spcAft>
                <a:spcPts val="900"/>
              </a:spcAft>
              <a:buNone/>
              <a:tabLst>
                <a:tab pos="398463" algn="l"/>
              </a:tabLst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heredity, 44: </a:t>
            </a:r>
          </a:p>
          <a:p>
            <a:pPr marL="0" indent="0" defTabSz="855663">
              <a:spcAft>
                <a:spcPts val="900"/>
              </a:spcAft>
              <a:buNone/>
              <a:tabLst>
                <a:tab pos="398463" algn="l"/>
              </a:tabLst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</a:t>
            </a:r>
            <a:r>
              <a:rPr lang="en-US" altLang="en-US" sz="34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hatred,</a:t>
            </a: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48: ran out of arguments		– turn to abuse.   Gospel divides</a:t>
            </a: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2251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EB713-21AC-4842-937F-F018E19B0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676400"/>
          </a:xfrm>
        </p:spPr>
        <p:txBody>
          <a:bodyPr/>
          <a:lstStyle/>
          <a:p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Truth exists (31-32)</a:t>
            </a:r>
            <a:b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Salvation, 33</a:t>
            </a:r>
            <a:b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Choice, 34</a:t>
            </a:r>
            <a:br>
              <a:rPr lang="en-US" alt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</a:t>
            </a:r>
            <a:r>
              <a:rPr lang="en-US" alt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Obedience,</a:t>
            </a:r>
            <a:r>
              <a:rPr lang="en-US" alt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39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828800"/>
            <a:ext cx="8382000" cy="4572000"/>
          </a:xfrm>
        </p:spPr>
        <p:txBody>
          <a:bodyPr/>
          <a:lstStyle/>
          <a:p>
            <a:pPr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 wants more than talk</a:t>
            </a:r>
          </a:p>
          <a:p>
            <a:pPr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Jews are spitting image of their father (44)</a:t>
            </a:r>
          </a:p>
          <a:p>
            <a:pPr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34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Abraham . . .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39: </a:t>
            </a:r>
            <a:r>
              <a:rPr lang="en-US" altLang="en-US" sz="32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responded to God	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40: </a:t>
            </a:r>
            <a:r>
              <a:rPr lang="en-US" altLang="en-US" sz="32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received heavenly messengers</a:t>
            </a:r>
          </a:p>
          <a:p>
            <a:pPr lvl="1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56: </a:t>
            </a:r>
            <a:r>
              <a:rPr lang="en-US" altLang="en-US" sz="32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rejoiced over Jesus’ coming</a:t>
            </a:r>
            <a:endParaRPr lang="en-US" alt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797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EB713-21AC-4842-937F-F018E19B0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676400"/>
          </a:xfrm>
        </p:spPr>
        <p:txBody>
          <a:bodyPr/>
          <a:lstStyle/>
          <a:p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Truth exists (31-32)</a:t>
            </a:r>
            <a:b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Salvation, 33</a:t>
            </a:r>
            <a:b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Choice, 34</a:t>
            </a:r>
            <a:br>
              <a:rPr lang="en-US" alt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</a:t>
            </a:r>
            <a:r>
              <a:rPr lang="en-US" alt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Obedience,</a:t>
            </a:r>
            <a:r>
              <a:rPr lang="en-US" alt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39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828800"/>
            <a:ext cx="8382000" cy="4572000"/>
          </a:xfrm>
        </p:spPr>
        <p:txBody>
          <a:bodyPr/>
          <a:lstStyle/>
          <a:p>
            <a:pPr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Jews interpreted some passages in way that fits Jn.8:56 –</a:t>
            </a:r>
          </a:p>
          <a:p>
            <a:pPr lvl="1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Gn.12:3, Abraham knew Messiah would come from his line</a:t>
            </a:r>
          </a:p>
          <a:p>
            <a:pPr lvl="1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Gn.17:17, Abraham laughed in joy…</a:t>
            </a:r>
          </a:p>
          <a:p>
            <a:pPr lvl="1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Gn.24:1, Abraham had ‘gone into days’ . . . saw coming of Messiah</a:t>
            </a:r>
            <a:endParaRPr lang="en-US" alt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0242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EB713-21AC-4842-937F-F018E19B0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2514600"/>
          </a:xfrm>
        </p:spPr>
        <p:txBody>
          <a:bodyPr/>
          <a:lstStyle/>
          <a:p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Truth exists (31-32)</a:t>
            </a:r>
            <a:b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Salvation, 33</a:t>
            </a:r>
            <a:b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Choice, 34</a:t>
            </a:r>
            <a:br>
              <a:rPr lang="en-US" alt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</a:t>
            </a: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Obedience, 39</a:t>
            </a:r>
            <a:br>
              <a:rPr lang="en-US" alt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5. </a:t>
            </a:r>
            <a:r>
              <a:rPr lang="en-US" alt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Apostasy,</a:t>
            </a:r>
            <a:r>
              <a:rPr lang="en-US" alt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30, 44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590800"/>
            <a:ext cx="8382000" cy="3657600"/>
          </a:xfrm>
        </p:spPr>
        <p:txBody>
          <a:bodyPr/>
          <a:lstStyle/>
          <a:p>
            <a:pPr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Believers can become unbelievers, 30-31 . . . 44</a:t>
            </a:r>
          </a:p>
          <a:p>
            <a:pPr lvl="1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31 . . . did not abide in Word</a:t>
            </a:r>
          </a:p>
        </p:txBody>
      </p:sp>
    </p:spTree>
    <p:extLst>
      <p:ext uri="{BB962C8B-B14F-4D97-AF65-F5344CB8AC3E}">
        <p14:creationId xmlns:p14="http://schemas.microsoft.com/office/powerpoint/2010/main" val="90890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55863" y="1066800"/>
            <a:ext cx="6234545" cy="1219200"/>
          </a:xfrm>
          <a:blipFill>
            <a:blip r:embed="rId2"/>
            <a:tile tx="0" ty="0" sx="100000" sy="100000" flip="none" algn="tl"/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 anchorCtr="0"/>
          <a:lstStyle/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Context</a:t>
            </a:r>
            <a:endParaRPr lang="en-US" sz="4400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865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5304" y="228600"/>
            <a:ext cx="8610599" cy="6172200"/>
          </a:xfrm>
        </p:spPr>
        <p:txBody>
          <a:bodyPr/>
          <a:lstStyle/>
          <a:p>
            <a:pPr marL="0" indent="0">
              <a:spcAft>
                <a:spcPts val="90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30-31: finally: believers!</a:t>
            </a:r>
          </a:p>
          <a:p>
            <a:pPr marL="0" indent="0">
              <a:spcAft>
                <a:spcPts val="90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32: only way to learn truth</a:t>
            </a:r>
          </a:p>
          <a:p>
            <a:pPr marL="0" indent="0">
              <a:spcAft>
                <a:spcPts val="90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33: ‘all Israel are children of kings’</a:t>
            </a:r>
          </a:p>
          <a:p>
            <a:pPr marL="0" indent="0">
              <a:spcAft>
                <a:spcPts val="90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34: everyone who lives in sin…slave</a:t>
            </a:r>
          </a:p>
          <a:p>
            <a:pPr marL="0" indent="0">
              <a:spcAft>
                <a:spcPts val="90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35: slaves have no tenure (Gal.4)</a:t>
            </a:r>
          </a:p>
          <a:p>
            <a:pPr marL="0" indent="0">
              <a:spcAft>
                <a:spcPts val="90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36: true freedom: release from bondage</a:t>
            </a:r>
          </a:p>
          <a:p>
            <a:pPr marL="0" indent="0">
              <a:spcAft>
                <a:spcPts val="90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37: seed of Abraham, yet . . .</a:t>
            </a:r>
          </a:p>
          <a:p>
            <a:pPr marL="0" indent="0">
              <a:spcAft>
                <a:spcPts val="90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38-39: children resemble fathers</a:t>
            </a:r>
          </a:p>
          <a:p>
            <a:pPr marL="0" indent="0">
              <a:spcAft>
                <a:spcPts val="90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40: father encourages murder . . .</a:t>
            </a: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0588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5304" y="228600"/>
            <a:ext cx="8610599" cy="6172200"/>
          </a:xfrm>
        </p:spPr>
        <p:txBody>
          <a:bodyPr/>
          <a:lstStyle/>
          <a:p>
            <a:pPr marL="0" indent="0">
              <a:spcAft>
                <a:spcPts val="90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41: ‘we’ – emphatic</a:t>
            </a:r>
          </a:p>
          <a:p>
            <a:pPr marL="0" indent="0">
              <a:spcAft>
                <a:spcPts val="90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42: true children of God would . . . </a:t>
            </a:r>
          </a:p>
          <a:p>
            <a:pPr marL="0" indent="0">
              <a:spcAft>
                <a:spcPts val="90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43: misunderstanding has moral basis</a:t>
            </a:r>
          </a:p>
          <a:p>
            <a:pPr marL="0" indent="0">
              <a:spcAft>
                <a:spcPts val="90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44: plainly says what 38 / 41 implies</a:t>
            </a:r>
          </a:p>
          <a:p>
            <a:pPr marL="0" indent="0">
              <a:spcAft>
                <a:spcPts val="90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45: ‘I’ – emphatic (ct. ‘liar’ – 44)</a:t>
            </a:r>
          </a:p>
          <a:p>
            <a:pPr marL="0" indent="0">
              <a:spcAft>
                <a:spcPts val="90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46: empty accusations </a:t>
            </a:r>
          </a:p>
          <a:p>
            <a:pPr marL="0" indent="0">
              <a:spcAft>
                <a:spcPts val="90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47: listening proves parentage</a:t>
            </a:r>
          </a:p>
          <a:p>
            <a:pPr marL="0" indent="0">
              <a:spcAft>
                <a:spcPts val="90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48: </a:t>
            </a:r>
            <a:r>
              <a:rPr lang="en-US" altLang="en-US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Samaritan: racial/religious prejudice</a:t>
            </a:r>
          </a:p>
          <a:p>
            <a:pPr marL="0" indent="0">
              <a:spcAft>
                <a:spcPts val="90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49: zealous people often labeled </a:t>
            </a:r>
            <a:r>
              <a:rPr lang="en-US" altLang="en-US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weird</a:t>
            </a: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367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5304" y="228600"/>
            <a:ext cx="8610599" cy="6172200"/>
          </a:xfrm>
        </p:spPr>
        <p:txBody>
          <a:bodyPr/>
          <a:lstStyle/>
          <a:p>
            <a:pPr marL="0" indent="0">
              <a:spcAft>
                <a:spcPts val="90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50-51: </a:t>
            </a:r>
            <a:r>
              <a:rPr lang="en-US" altLang="en-US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My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word…never see death (32)</a:t>
            </a:r>
          </a:p>
          <a:p>
            <a:pPr marL="0" indent="0">
              <a:spcAft>
                <a:spcPts val="90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52: progression: thought, said, know</a:t>
            </a:r>
          </a:p>
          <a:p>
            <a:pPr marL="0" indent="0">
              <a:spcAft>
                <a:spcPts val="90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53: greater than Abraham?  [4:12]</a:t>
            </a:r>
          </a:p>
          <a:p>
            <a:pPr marL="0" indent="0">
              <a:spcAft>
                <a:spcPts val="90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54: Jesus fulfills Father’s commission</a:t>
            </a:r>
          </a:p>
          <a:p>
            <a:pPr marL="0" indent="0">
              <a:spcAft>
                <a:spcPts val="90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55-56: </a:t>
            </a:r>
            <a:r>
              <a:rPr lang="en-US" altLang="en-US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know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direct, intimate fellowship</a:t>
            </a:r>
          </a:p>
          <a:p>
            <a:pPr marL="0" indent="0">
              <a:spcAft>
                <a:spcPts val="90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57-58: …1:1-3: ‘I AM’: eternal existence</a:t>
            </a:r>
          </a:p>
          <a:p>
            <a:pPr marL="0" indent="0">
              <a:spcAft>
                <a:spcPts val="90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59: stones around building site</a:t>
            </a:r>
          </a:p>
        </p:txBody>
      </p:sp>
    </p:spTree>
    <p:extLst>
      <p:ext uri="{BB962C8B-B14F-4D97-AF65-F5344CB8AC3E}">
        <p14:creationId xmlns:p14="http://schemas.microsoft.com/office/powerpoint/2010/main" val="2297419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55863" y="1066800"/>
            <a:ext cx="6234545" cy="533400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 anchorCtr="0"/>
          <a:lstStyle/>
          <a:p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Context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FE3D6A0B-F247-425A-AE8E-9D4D4EFDF304}"/>
              </a:ext>
            </a:extLst>
          </p:cNvPr>
          <p:cNvSpPr txBox="1">
            <a:spLocks/>
          </p:cNvSpPr>
          <p:nvPr/>
        </p:nvSpPr>
        <p:spPr bwMode="auto">
          <a:xfrm>
            <a:off x="1462548" y="1752600"/>
            <a:ext cx="6234545" cy="12192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Cautions</a:t>
            </a:r>
            <a:endParaRPr lang="en-US" sz="4400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6775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EB713-21AC-4842-937F-F018E19B0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alt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Truth exists </a:t>
            </a:r>
            <a:r>
              <a:rPr lang="en-US" alt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(31-32)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sz="34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Can be understand, </a:t>
            </a: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31</a:t>
            </a:r>
          </a:p>
          <a:p>
            <a:pPr lvl="1"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‘Truly’ – fact, reality (1:47)</a:t>
            </a:r>
          </a:p>
          <a:p>
            <a:pPr lvl="1"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Jews understood His claims, 35-59</a:t>
            </a: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sz="34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Sets free, </a:t>
            </a: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32 </a:t>
            </a:r>
          </a:p>
          <a:p>
            <a:pPr lvl="1"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Sin is bondage, 34</a:t>
            </a:r>
          </a:p>
          <a:p>
            <a:pPr lvl="1"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Truly free, 36</a:t>
            </a: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altLang="en-US" sz="3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6014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EB713-21AC-4842-937F-F018E19B0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Truth exists (31-32)</a:t>
            </a:r>
            <a:b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alt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Salvation,</a:t>
            </a:r>
            <a:r>
              <a:rPr lang="en-US" alt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33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17637"/>
            <a:ext cx="8229600" cy="4906963"/>
          </a:xfrm>
        </p:spPr>
        <p:txBody>
          <a:bodyPr/>
          <a:lstStyle/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 wants all saved, but respects free will</a:t>
            </a: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Jews do not admit bondage</a:t>
            </a:r>
            <a:endParaRPr lang="en-US" alt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altLang="en-US" sz="3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273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EB713-21AC-4842-937F-F018E19B0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Truth exists (31-32)</a:t>
            </a:r>
            <a:b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Salvation, 33</a:t>
            </a:r>
            <a:b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alt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Choice, </a:t>
            </a:r>
            <a:r>
              <a:rPr lang="en-US" alt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34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17637"/>
            <a:ext cx="8382000" cy="4906963"/>
          </a:xfrm>
        </p:spPr>
        <p:txBody>
          <a:bodyPr/>
          <a:lstStyle/>
          <a:p>
            <a:pPr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Gospel is not for all</a:t>
            </a:r>
          </a:p>
          <a:p>
            <a:pPr marL="0" indent="0" defTabSz="855663">
              <a:spcAft>
                <a:spcPts val="900"/>
              </a:spcAft>
              <a:buNone/>
              <a:tabLst>
                <a:tab pos="398463" algn="l"/>
              </a:tabLst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altLang="en-US" sz="34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heart, </a:t>
            </a: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37: </a:t>
            </a:r>
          </a:p>
          <a:p>
            <a:pPr marL="0" indent="0" defTabSz="1770063">
              <a:spcAft>
                <a:spcPts val="900"/>
              </a:spcAft>
              <a:buNone/>
              <a:tabLst>
                <a:tab pos="457200" algn="l"/>
              </a:tabLst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4F1B152-AC7F-47BA-B4D4-DB5E66F9BAFB}"/>
              </a:ext>
            </a:extLst>
          </p:cNvPr>
          <p:cNvSpPr/>
          <p:nvPr/>
        </p:nvSpPr>
        <p:spPr>
          <a:xfrm>
            <a:off x="1069260" y="2743200"/>
            <a:ext cx="7010400" cy="1600200"/>
          </a:xfrm>
          <a:prstGeom prst="rect">
            <a:avLst/>
          </a:prstGeom>
          <a:solidFill>
            <a:schemeClr val="tx1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rgbClr val="FF9933"/>
                </a:solidFill>
              </a:rPr>
              <a:t>Cannot progress: </a:t>
            </a:r>
            <a:r>
              <a:rPr lang="en-US" sz="3200" dirty="0"/>
              <a:t>‘makes no headway among you.’</a:t>
            </a:r>
          </a:p>
          <a:p>
            <a:r>
              <a:rPr lang="en-US" sz="3200" dirty="0"/>
              <a:t>Door slammed shut.  Road closed.  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DC95DFB-C6AE-442A-BD8C-E2D33B95EFD7}"/>
              </a:ext>
            </a:extLst>
          </p:cNvPr>
          <p:cNvSpPr/>
          <p:nvPr/>
        </p:nvSpPr>
        <p:spPr>
          <a:xfrm>
            <a:off x="1066800" y="4451556"/>
            <a:ext cx="7010400" cy="1600200"/>
          </a:xfrm>
          <a:prstGeom prst="rect">
            <a:avLst/>
          </a:prstGeom>
          <a:solidFill>
            <a:schemeClr val="tx1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rgbClr val="FF9933"/>
                </a:solidFill>
              </a:rPr>
              <a:t>Cannot find room in you. </a:t>
            </a:r>
            <a:r>
              <a:rPr lang="en-US" sz="3200" dirty="0"/>
              <a:t>No vacancy.   </a:t>
            </a:r>
          </a:p>
          <a:p>
            <a:r>
              <a:rPr lang="en-US" sz="3200" dirty="0"/>
              <a:t>His word has been expelled.</a:t>
            </a:r>
          </a:p>
          <a:p>
            <a:r>
              <a:rPr lang="en-US" sz="3200" dirty="0"/>
              <a:t>Not a good fit.</a:t>
            </a:r>
          </a:p>
        </p:txBody>
      </p:sp>
    </p:spTree>
    <p:extLst>
      <p:ext uri="{BB962C8B-B14F-4D97-AF65-F5344CB8AC3E}">
        <p14:creationId xmlns:p14="http://schemas.microsoft.com/office/powerpoint/2010/main" val="3358805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3888</TotalTime>
  <Words>485</Words>
  <Application>Microsoft Office PowerPoint</Application>
  <PresentationFormat>On-screen Show (4:3)</PresentationFormat>
  <Paragraphs>81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Verdana</vt:lpstr>
      <vt:lpstr>Wingdings</vt:lpstr>
      <vt:lpstr>Default Design</vt:lpstr>
      <vt:lpstr>PowerPoint Presentation</vt:lpstr>
      <vt:lpstr>I. Context</vt:lpstr>
      <vt:lpstr>PowerPoint Presentation</vt:lpstr>
      <vt:lpstr>PowerPoint Presentation</vt:lpstr>
      <vt:lpstr>PowerPoint Presentation</vt:lpstr>
      <vt:lpstr>I. Context</vt:lpstr>
      <vt:lpstr>1. Truth exists (31-32)</vt:lpstr>
      <vt:lpstr>1. Truth exists (31-32) 2. Salvation, 33</vt:lpstr>
      <vt:lpstr>1. Truth exists (31-32) 2. Salvation, 33 3. Choice, 34</vt:lpstr>
      <vt:lpstr>1. Truth exists (31-32) 2. Salvation, 33 3. Choice, 34</vt:lpstr>
      <vt:lpstr>1. Truth exists (31-32) 2. Salvation, 33 3. Choice, 34</vt:lpstr>
      <vt:lpstr>1. Truth exists (31-32) 2. Salvation, 33 3. Choice, 34</vt:lpstr>
      <vt:lpstr>1. Truth exists (31-32) 2. Salvation, 33 3. Choice, 34 4. Obedience, 39</vt:lpstr>
      <vt:lpstr>1. Truth exists (31-32) 2. Salvation, 33 3. Choice, 34 4. Obedience, 39</vt:lpstr>
      <vt:lpstr>1. Truth exists (31-32) 2. Salvation, 33 3. Choice, 34 4. Obedience, 39 5. Apostasy, 30, 44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 Duggin</dc:creator>
  <cp:lastModifiedBy>Ty Johnson</cp:lastModifiedBy>
  <cp:revision>437</cp:revision>
  <dcterms:created xsi:type="dcterms:W3CDTF">2004-01-08T21:08:14Z</dcterms:created>
  <dcterms:modified xsi:type="dcterms:W3CDTF">2018-04-24T04:49:14Z</dcterms:modified>
</cp:coreProperties>
</file>