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66" r:id="rId2"/>
    <p:sldId id="305" r:id="rId3"/>
    <p:sldId id="506" r:id="rId4"/>
    <p:sldId id="531" r:id="rId5"/>
    <p:sldId id="532" r:id="rId6"/>
    <p:sldId id="533" r:id="rId7"/>
    <p:sldId id="534" r:id="rId8"/>
    <p:sldId id="504" r:id="rId9"/>
    <p:sldId id="535" r:id="rId10"/>
    <p:sldId id="536" r:id="rId11"/>
    <p:sldId id="544" r:id="rId12"/>
    <p:sldId id="537" r:id="rId13"/>
    <p:sldId id="538" r:id="rId14"/>
    <p:sldId id="539" r:id="rId15"/>
    <p:sldId id="540" r:id="rId16"/>
    <p:sldId id="542" r:id="rId17"/>
    <p:sldId id="525" r:id="rId18"/>
    <p:sldId id="543" r:id="rId19"/>
    <p:sldId id="526"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12"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FFCC"/>
    <a:srgbClr val="99FF33"/>
    <a:srgbClr val="FF00FF"/>
    <a:srgbClr val="FFCC00"/>
    <a:srgbClr val="FFFFFF"/>
    <a:srgbClr val="B2B2B2"/>
    <a:srgbClr val="C0C0C0"/>
    <a:srgbClr val="EAEAEA"/>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64" d="100"/>
          <a:sy n="64" d="100"/>
        </p:scale>
        <p:origin x="1566" y="48"/>
      </p:cViewPr>
      <p:guideLst>
        <p:guide orient="horz" pos="2112"/>
        <p:guide pos="2880"/>
      </p:guideLst>
    </p:cSldViewPr>
  </p:slideViewPr>
  <p:notesTextViewPr>
    <p:cViewPr>
      <p:scale>
        <a:sx n="3" d="2"/>
        <a:sy n="3" d="2"/>
      </p:scale>
      <p:origin x="0" y="0"/>
    </p:cViewPr>
  </p:notesTextViewPr>
  <p:sorterViewPr>
    <p:cViewPr>
      <p:scale>
        <a:sx n="100" d="100"/>
        <a:sy n="100" d="100"/>
      </p:scale>
      <p:origin x="0" y="-40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0F358-7D01-4D68-BB99-394C091459F0}" type="datetimeFigureOut">
              <a:rPr lang="en-US" smtClean="0"/>
              <a:t>4/24/2018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5D134-76E8-4430-B990-5385720D373D}" type="slidenum">
              <a:rPr lang="en-US" smtClean="0"/>
              <a:t>‹#›</a:t>
            </a:fld>
            <a:endParaRPr lang="en-US"/>
          </a:p>
        </p:txBody>
      </p:sp>
    </p:spTree>
    <p:extLst>
      <p:ext uri="{BB962C8B-B14F-4D97-AF65-F5344CB8AC3E}">
        <p14:creationId xmlns:p14="http://schemas.microsoft.com/office/powerpoint/2010/main" val="394953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233430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74025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162570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382600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341877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72489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52998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40897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58694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73527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63405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B8515A22-972B-4A70-A3B6-C8010A6DEDD5}"/>
              </a:ext>
            </a:extLst>
          </p:cNvPr>
          <p:cNvSpPr/>
          <p:nvPr/>
        </p:nvSpPr>
        <p:spPr>
          <a:xfrm>
            <a:off x="1905000" y="838200"/>
            <a:ext cx="5334000" cy="1600200"/>
          </a:xfrm>
          <a:prstGeom prst="roundRect">
            <a:avLst/>
          </a:prstGeom>
          <a:solidFill>
            <a:schemeClr val="accent2">
              <a:lumMod val="75000"/>
            </a:schemeClr>
          </a:solidFill>
          <a:ln w="19050">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bg1"/>
                </a:solidFill>
                <a:latin typeface="Verdana" panose="020B0604030504040204" pitchFamily="34" charset="0"/>
                <a:ea typeface="Verdana" panose="020B0604030504040204" pitchFamily="34" charset="0"/>
                <a:cs typeface="Verdana" panose="020B0604030504040204" pitchFamily="34" charset="0"/>
              </a:rPr>
              <a:t>Roman</a:t>
            </a:r>
          </a:p>
          <a:p>
            <a:pPr algn="ctr"/>
            <a:r>
              <a:rPr lang="en-US" sz="4400" dirty="0">
                <a:solidFill>
                  <a:schemeClr val="bg1"/>
                </a:solidFill>
                <a:latin typeface="Verdana" panose="020B0604030504040204" pitchFamily="34" charset="0"/>
                <a:ea typeface="Verdana" panose="020B0604030504040204" pitchFamily="34" charset="0"/>
                <a:cs typeface="Verdana" panose="020B0604030504040204" pitchFamily="34" charset="0"/>
              </a:rPr>
              <a:t>Catholicism </a:t>
            </a: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(II)</a:t>
            </a:r>
            <a:endParaRPr lang="en-US" sz="4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94865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1219200"/>
          </a:xfrm>
        </p:spPr>
        <p:txBody>
          <a:bodyPr/>
          <a:lstStyle/>
          <a:p>
            <a:r>
              <a:rPr lang="en-US" sz="3600" dirty="0">
                <a:solidFill>
                  <a:srgbClr val="FFFF00"/>
                </a:solidFill>
                <a:latin typeface="+mn-lt"/>
                <a:ea typeface="Verdana" panose="020B0604030504040204" pitchFamily="34" charset="0"/>
                <a:cs typeface="Verdana" panose="020B0604030504040204" pitchFamily="34" charset="0"/>
              </a:rPr>
              <a:t>Mt.18:18, ‘Peter is rock on</a:t>
            </a:r>
            <a:br>
              <a:rPr lang="en-US" sz="3600" dirty="0">
                <a:solidFill>
                  <a:srgbClr val="FFFF00"/>
                </a:solidFill>
                <a:latin typeface="+mn-lt"/>
                <a:ea typeface="Verdana" panose="020B0604030504040204" pitchFamily="34" charset="0"/>
                <a:cs typeface="Verdana" panose="020B0604030504040204" pitchFamily="34" charset="0"/>
              </a:rPr>
            </a:br>
            <a:r>
              <a:rPr lang="en-US" sz="3600" dirty="0">
                <a:solidFill>
                  <a:srgbClr val="FFFF00"/>
                </a:solidFill>
                <a:latin typeface="+mn-lt"/>
                <a:ea typeface="Verdana" panose="020B0604030504040204" pitchFamily="34" charset="0"/>
                <a:cs typeface="Verdana" panose="020B0604030504040204" pitchFamily="34" charset="0"/>
              </a:rPr>
              <a:t>which church is built’</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1143000"/>
            <a:ext cx="8534400" cy="5181600"/>
          </a:xfrm>
        </p:spPr>
        <p:txBody>
          <a:bodyPr/>
          <a:lstStyle/>
          <a:p>
            <a:pPr marL="0" indent="0" algn="ctr">
              <a:spcBef>
                <a:spcPts val="600"/>
              </a:spcBef>
              <a:spcAft>
                <a:spcPts val="300"/>
              </a:spcAft>
              <a:buNone/>
            </a:pPr>
            <a:r>
              <a:rPr lang="en-US" u="sng" dirty="0">
                <a:solidFill>
                  <a:schemeClr val="bg1"/>
                </a:solidFill>
                <a:latin typeface="Verdana" panose="020B0604030504040204" pitchFamily="34" charset="0"/>
                <a:ea typeface="Verdana" panose="020B0604030504040204" pitchFamily="34" charset="0"/>
                <a:cs typeface="Verdana" panose="020B0604030504040204" pitchFamily="34" charset="0"/>
              </a:rPr>
              <a:t>Context matches illustrations:</a:t>
            </a:r>
            <a:endPar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700"/>
              </a:spcAft>
              <a:buFont typeface="Arial" panose="020B0604020202020204" pitchFamily="34" charset="0"/>
              <a:buChar char="•"/>
            </a:pPr>
            <a:r>
              <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rPr>
              <a:t>Mt.16:5-6, forgot bread:  </a:t>
            </a:r>
            <a:r>
              <a:rPr lang="en-US" dirty="0">
                <a:solidFill>
                  <a:srgbClr val="FFFFCC"/>
                </a:solidFill>
                <a:latin typeface="Verdana" panose="020B0604030504040204" pitchFamily="34" charset="0"/>
                <a:ea typeface="Verdana" panose="020B0604030504040204" pitchFamily="34" charset="0"/>
                <a:cs typeface="Verdana" panose="020B0604030504040204" pitchFamily="34" charset="0"/>
              </a:rPr>
              <a:t>leaven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endPar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700"/>
              </a:spcAft>
              <a:buFont typeface="Arial" panose="020B0604020202020204" pitchFamily="34" charset="0"/>
              <a:buChar char="•"/>
            </a:pPr>
            <a:r>
              <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rPr>
              <a:t>Lk.5:10f., Sea of Galilee: </a:t>
            </a:r>
            <a:r>
              <a:rPr lang="en-US" dirty="0">
                <a:solidFill>
                  <a:srgbClr val="FFFFCC"/>
                </a:solidFill>
                <a:latin typeface="Verdana" panose="020B0604030504040204" pitchFamily="34" charset="0"/>
                <a:ea typeface="Verdana" panose="020B0604030504040204" pitchFamily="34" charset="0"/>
                <a:cs typeface="Verdana" panose="020B0604030504040204" pitchFamily="34" charset="0"/>
              </a:rPr>
              <a:t>fishers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endPar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700"/>
              </a:spcAft>
              <a:buFont typeface="Arial" panose="020B0604020202020204" pitchFamily="34" charset="0"/>
              <a:buChar char="•"/>
            </a:pPr>
            <a:r>
              <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rPr>
              <a:t>Jn.2:14-22, temple: </a:t>
            </a:r>
            <a:r>
              <a:rPr lang="en-US" sz="3300" dirty="0">
                <a:solidFill>
                  <a:srgbClr val="FFFFCC"/>
                </a:solidFill>
                <a:latin typeface="Verdana" panose="020B0604030504040204" pitchFamily="34" charset="0"/>
                <a:ea typeface="Verdana" panose="020B0604030504040204" pitchFamily="34" charset="0"/>
                <a:cs typeface="Verdana" panose="020B0604030504040204" pitchFamily="34" charset="0"/>
              </a:rPr>
              <a:t>three days</a:t>
            </a:r>
            <a:r>
              <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a:spcBef>
                <a:spcPts val="600"/>
              </a:spcBef>
              <a:spcAft>
                <a:spcPts val="700"/>
              </a:spcAft>
              <a:buFont typeface="Arial" panose="020B0604020202020204" pitchFamily="34" charset="0"/>
              <a:buChar char="•"/>
            </a:pPr>
            <a:r>
              <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rPr>
              <a:t>Jn.4:10-14, well: </a:t>
            </a:r>
            <a:r>
              <a:rPr lang="en-US" sz="3300" dirty="0">
                <a:solidFill>
                  <a:srgbClr val="FFFFCC"/>
                </a:solidFill>
                <a:latin typeface="Verdana" panose="020B0604030504040204" pitchFamily="34" charset="0"/>
                <a:ea typeface="Verdana" panose="020B0604030504040204" pitchFamily="34" charset="0"/>
                <a:cs typeface="Verdana" panose="020B0604030504040204" pitchFamily="34" charset="0"/>
              </a:rPr>
              <a:t>never thirst</a:t>
            </a:r>
          </a:p>
          <a:p>
            <a:pPr>
              <a:spcBef>
                <a:spcPts val="600"/>
              </a:spcBef>
              <a:spcAft>
                <a:spcPts val="700"/>
              </a:spcAft>
              <a:buFont typeface="Arial" panose="020B0604020202020204" pitchFamily="34" charset="0"/>
              <a:buChar char="•"/>
            </a:pPr>
            <a:r>
              <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rPr>
              <a:t>Jn.10:22-29, sheep:</a:t>
            </a:r>
            <a:r>
              <a:rPr lang="en-US" sz="3300" dirty="0">
                <a:solidFill>
                  <a:srgbClr val="FFFFCC"/>
                </a:solidFill>
                <a:latin typeface="Verdana" panose="020B0604030504040204" pitchFamily="34" charset="0"/>
                <a:ea typeface="Verdana" panose="020B0604030504040204" pitchFamily="34" charset="0"/>
                <a:cs typeface="Verdana" panose="020B0604030504040204" pitchFamily="34" charset="0"/>
              </a:rPr>
              <a:t> True Shepherd</a:t>
            </a:r>
          </a:p>
          <a:p>
            <a:pPr>
              <a:spcBef>
                <a:spcPts val="600"/>
              </a:spcBef>
              <a:spcAft>
                <a:spcPts val="700"/>
              </a:spcAft>
              <a:buFont typeface="Arial" panose="020B0604020202020204" pitchFamily="34" charset="0"/>
              <a:buChar char="•"/>
            </a:pPr>
            <a:r>
              <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rPr>
              <a:t>Jn.15:1-8, Mt. Olivet: </a:t>
            </a:r>
            <a:r>
              <a:rPr lang="en-US" sz="3300" dirty="0">
                <a:solidFill>
                  <a:srgbClr val="FFFFCC"/>
                </a:solidFill>
                <a:latin typeface="Verdana" panose="020B0604030504040204" pitchFamily="34" charset="0"/>
                <a:ea typeface="Verdana" panose="020B0604030504040204" pitchFamily="34" charset="0"/>
                <a:cs typeface="Verdana" panose="020B0604030504040204" pitchFamily="34" charset="0"/>
              </a:rPr>
              <a:t>True Vine</a:t>
            </a:r>
          </a:p>
          <a:p>
            <a:pPr>
              <a:spcBef>
                <a:spcPts val="600"/>
              </a:spcBef>
              <a:spcAft>
                <a:spcPts val="700"/>
              </a:spcAft>
              <a:buFont typeface="Arial" panose="020B0604020202020204" pitchFamily="34" charset="0"/>
              <a:buChar char="•"/>
            </a:pPr>
            <a:r>
              <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rPr>
              <a:t>Mt.16:18, Caesarea: </a:t>
            </a:r>
            <a:r>
              <a:rPr lang="en-US" sz="3300" u="sng" dirty="0">
                <a:solidFill>
                  <a:srgbClr val="FFFFCC"/>
                </a:solidFill>
                <a:latin typeface="Verdana" panose="020B0604030504040204" pitchFamily="34" charset="0"/>
                <a:ea typeface="Verdana" panose="020B0604030504040204" pitchFamily="34" charset="0"/>
                <a:cs typeface="Verdana" panose="020B0604030504040204" pitchFamily="34" charset="0"/>
              </a:rPr>
              <a:t>Rock/foundation</a:t>
            </a:r>
          </a:p>
          <a:p>
            <a:pPr lvl="1">
              <a:spcAft>
                <a:spcPts val="600"/>
              </a:spcAft>
            </a:pPr>
            <a:endParaRPr lang="en-US" sz="3300" dirty="0">
              <a:solidFill>
                <a:srgbClr val="FF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40092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FFFFCC"/>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FFFFCC"/>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FFFFCC"/>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FFFFCC"/>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FFFFCC"/>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FFFFCC"/>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304800"/>
            <a:ext cx="8229600" cy="685800"/>
          </a:xfrm>
        </p:spPr>
        <p:txBody>
          <a:bodyPr/>
          <a:lstStyle/>
          <a:p>
            <a:r>
              <a:rPr lang="en-US" sz="3600" dirty="0">
                <a:solidFill>
                  <a:srgbClr val="CCFFFF"/>
                </a:solidFill>
                <a:latin typeface="+mn-lt"/>
                <a:ea typeface="Verdana" panose="020B0604030504040204" pitchFamily="34" charset="0"/>
                <a:cs typeface="Verdana" panose="020B0604030504040204" pitchFamily="34" charset="0"/>
              </a:rPr>
              <a:t>Caesarea Philippi</a:t>
            </a:r>
          </a:p>
        </p:txBody>
      </p:sp>
      <p:pic>
        <p:nvPicPr>
          <p:cNvPr id="1026" name="Picture 2" descr="https://www.bibleplaces.com/wp-content/uploads/2015/07/Caesarea-Philippi-tb032905240-bibleplaces1.jpg">
            <a:extLst>
              <a:ext uri="{FF2B5EF4-FFF2-40B4-BE49-F238E27FC236}">
                <a16:creationId xmlns:a16="http://schemas.microsoft.com/office/drawing/2014/main" id="{C7809771-074D-4C28-8777-D4F476558A3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80023" y="1143000"/>
            <a:ext cx="7208633" cy="4793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2083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1219200"/>
          </a:xfrm>
        </p:spPr>
        <p:txBody>
          <a:bodyPr/>
          <a:lstStyle/>
          <a:p>
            <a:r>
              <a:rPr lang="en-US" sz="3600" dirty="0">
                <a:solidFill>
                  <a:srgbClr val="FFFF00"/>
                </a:solidFill>
                <a:latin typeface="+mn-lt"/>
                <a:ea typeface="Verdana" panose="020B0604030504040204" pitchFamily="34" charset="0"/>
                <a:cs typeface="Verdana" panose="020B0604030504040204" pitchFamily="34" charset="0"/>
              </a:rPr>
              <a:t>Mt.18:18, ‘Peter is rock on</a:t>
            </a:r>
            <a:br>
              <a:rPr lang="en-US" sz="3600" dirty="0">
                <a:solidFill>
                  <a:srgbClr val="FFFF00"/>
                </a:solidFill>
                <a:latin typeface="+mn-lt"/>
                <a:ea typeface="Verdana" panose="020B0604030504040204" pitchFamily="34" charset="0"/>
                <a:cs typeface="Verdana" panose="020B0604030504040204" pitchFamily="34" charset="0"/>
              </a:rPr>
            </a:br>
            <a:r>
              <a:rPr lang="en-US" sz="3600" dirty="0">
                <a:solidFill>
                  <a:srgbClr val="FFFF00"/>
                </a:solidFill>
                <a:latin typeface="+mn-lt"/>
                <a:ea typeface="Verdana" panose="020B0604030504040204" pitchFamily="34" charset="0"/>
                <a:cs typeface="Verdana" panose="020B0604030504040204" pitchFamily="34" charset="0"/>
              </a:rPr>
              <a:t>which church is built’</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1233948"/>
            <a:ext cx="8534400" cy="5090652"/>
          </a:xfrm>
        </p:spPr>
        <p:txBody>
          <a:bodyPr/>
          <a:lstStyle/>
          <a:p>
            <a:pPr>
              <a:spcBef>
                <a:spcPts val="600"/>
              </a:spcBef>
              <a:spcAft>
                <a:spcPts val="700"/>
              </a:spcAft>
              <a:buFont typeface="Arial" panose="020B0604020202020204" pitchFamily="34" charset="0"/>
              <a:buChar char="•"/>
            </a:pPr>
            <a:r>
              <a:rPr lang="en-US" sz="2800" u="sng" dirty="0">
                <a:solidFill>
                  <a:srgbClr val="FFFFCC"/>
                </a:solidFill>
                <a:latin typeface="Verdana" panose="020B0604030504040204" pitchFamily="34" charset="0"/>
                <a:ea typeface="Verdana" panose="020B0604030504040204" pitchFamily="34" charset="0"/>
                <a:cs typeface="Verdana" panose="020B0604030504040204" pitchFamily="34" charset="0"/>
              </a:rPr>
              <a:t>OT evidence</a:t>
            </a:r>
            <a:r>
              <a:rPr lang="en-US" sz="2800" dirty="0">
                <a:solidFill>
                  <a:srgbClr val="FFFFCC"/>
                </a:solidFill>
                <a:latin typeface="Verdana" panose="020B0604030504040204" pitchFamily="34" charset="0"/>
                <a:ea typeface="Verdana" panose="020B0604030504040204" pitchFamily="34" charset="0"/>
                <a:cs typeface="Verdana" panose="020B0604030504040204" pitchFamily="34" charset="0"/>
              </a:rPr>
              <a:t>: </a:t>
            </a:r>
            <a: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Ps.118:22 [Mt.21:41; Is.28:16]</a:t>
            </a:r>
          </a:p>
          <a:p>
            <a:pPr>
              <a:spcBef>
                <a:spcPts val="600"/>
              </a:spcBef>
              <a:spcAft>
                <a:spcPts val="700"/>
              </a:spcAft>
              <a:buFont typeface="Arial" panose="020B0604020202020204" pitchFamily="34" charset="0"/>
              <a:buChar char="•"/>
            </a:pPr>
            <a:r>
              <a:rPr lang="en-US" sz="2800" u="sng" dirty="0">
                <a:solidFill>
                  <a:srgbClr val="FFFFCC"/>
                </a:solidFill>
                <a:latin typeface="Verdana" panose="020B0604030504040204" pitchFamily="34" charset="0"/>
                <a:ea typeface="Verdana" panose="020B0604030504040204" pitchFamily="34" charset="0"/>
                <a:cs typeface="Verdana" panose="020B0604030504040204" pitchFamily="34" charset="0"/>
              </a:rPr>
              <a:t>Language</a:t>
            </a:r>
            <a:r>
              <a:rPr lang="en-US" sz="2800" dirty="0">
                <a:solidFill>
                  <a:srgbClr val="FFFFCC"/>
                </a:solidFill>
                <a:latin typeface="Verdana" panose="020B0604030504040204" pitchFamily="34" charset="0"/>
                <a:ea typeface="Verdana" panose="020B0604030504040204" pitchFamily="34" charset="0"/>
                <a:cs typeface="Verdana" panose="020B0604030504040204" pitchFamily="34" charset="0"/>
              </a:rPr>
              <a:t>:</a:t>
            </a:r>
            <a: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800" i="1" dirty="0" err="1">
                <a:solidFill>
                  <a:srgbClr val="FFC000"/>
                </a:solidFill>
                <a:latin typeface="Verdana" panose="020B0604030504040204" pitchFamily="34" charset="0"/>
                <a:ea typeface="Verdana" panose="020B0604030504040204" pitchFamily="34" charset="0"/>
                <a:cs typeface="Verdana" panose="020B0604030504040204" pitchFamily="34" charset="0"/>
              </a:rPr>
              <a:t>petros</a:t>
            </a:r>
            <a: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 ‘little Rock, pebble’;   </a:t>
            </a:r>
            <a:r>
              <a:rPr lang="en-US" sz="2800" i="1" dirty="0" err="1">
                <a:solidFill>
                  <a:srgbClr val="FFC000"/>
                </a:solidFill>
                <a:latin typeface="Verdana" panose="020B0604030504040204" pitchFamily="34" charset="0"/>
                <a:ea typeface="Verdana" panose="020B0604030504040204" pitchFamily="34" charset="0"/>
                <a:cs typeface="Verdana" panose="020B0604030504040204" pitchFamily="34" charset="0"/>
              </a:rPr>
              <a:t>petra</a:t>
            </a:r>
            <a: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 massive stone (16x): of Christ</a:t>
            </a:r>
          </a:p>
          <a:p>
            <a:pPr>
              <a:spcBef>
                <a:spcPts val="600"/>
              </a:spcBef>
              <a:spcAft>
                <a:spcPts val="700"/>
              </a:spcAft>
              <a:buFont typeface="Arial" panose="020B0604020202020204" pitchFamily="34" charset="0"/>
              <a:buChar char="•"/>
            </a:pPr>
            <a:r>
              <a:rPr lang="en-US" sz="2800" u="sng" dirty="0">
                <a:solidFill>
                  <a:srgbClr val="FFFFCC"/>
                </a:solidFill>
                <a:latin typeface="Verdana" panose="020B0604030504040204" pitchFamily="34" charset="0"/>
                <a:ea typeface="Verdana" panose="020B0604030504040204" pitchFamily="34" charset="0"/>
                <a:cs typeface="Verdana" panose="020B0604030504040204" pitchFamily="34" charset="0"/>
              </a:rPr>
              <a:t>Context</a:t>
            </a:r>
            <a:r>
              <a:rPr lang="en-US" sz="2800" dirty="0">
                <a:solidFill>
                  <a:srgbClr val="FFFFCC"/>
                </a:solidFill>
                <a:latin typeface="Verdana" panose="020B0604030504040204" pitchFamily="34" charset="0"/>
                <a:ea typeface="Verdana" panose="020B0604030504040204" pitchFamily="34" charset="0"/>
                <a:cs typeface="Verdana" panose="020B0604030504040204" pitchFamily="34" charset="0"/>
              </a:rPr>
              <a:t> </a:t>
            </a:r>
            <a: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(Mt.16): views of Jesus…</a:t>
            </a:r>
          </a:p>
          <a:p>
            <a:pPr>
              <a:spcBef>
                <a:spcPts val="600"/>
              </a:spcBef>
              <a:spcAft>
                <a:spcPts val="700"/>
              </a:spcAft>
              <a:buFont typeface="Arial" panose="020B0604020202020204" pitchFamily="34" charset="0"/>
              <a:buChar char="•"/>
            </a:pPr>
            <a:r>
              <a:rPr lang="en-US" sz="2800" u="sng" dirty="0">
                <a:solidFill>
                  <a:srgbClr val="FFFFCC"/>
                </a:solidFill>
                <a:latin typeface="Verdana" panose="020B0604030504040204" pitchFamily="34" charset="0"/>
                <a:ea typeface="Verdana" panose="020B0604030504040204" pitchFamily="34" charset="0"/>
                <a:cs typeface="Verdana" panose="020B0604030504040204" pitchFamily="34" charset="0"/>
              </a:rPr>
              <a:t>Geography</a:t>
            </a:r>
            <a:r>
              <a:rPr lang="en-US" sz="2800" dirty="0">
                <a:solidFill>
                  <a:srgbClr val="FFFFCC"/>
                </a:solidFill>
                <a:latin typeface="Verdana" panose="020B0604030504040204" pitchFamily="34" charset="0"/>
                <a:ea typeface="Verdana" panose="020B0604030504040204" pitchFamily="34" charset="0"/>
                <a:cs typeface="Verdana" panose="020B0604030504040204" pitchFamily="34" charset="0"/>
              </a:rPr>
              <a:t>: </a:t>
            </a:r>
            <a: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something greater than Peter (receives keys to lock / unlock); built on Christ, as city on ledge…</a:t>
            </a:r>
          </a:p>
          <a:p>
            <a:pPr>
              <a:spcBef>
                <a:spcPts val="600"/>
              </a:spcBef>
              <a:spcAft>
                <a:spcPts val="700"/>
              </a:spcAft>
              <a:buFont typeface="Arial" panose="020B0604020202020204" pitchFamily="34" charset="0"/>
              <a:buChar char="•"/>
            </a:pPr>
            <a:r>
              <a:rPr lang="en-US" dirty="0">
                <a:solidFill>
                  <a:srgbClr val="FFFFCC"/>
                </a:solidFill>
                <a:latin typeface="Verdana" panose="020B0604030504040204" pitchFamily="34" charset="0"/>
                <a:ea typeface="Verdana" panose="020B0604030504040204" pitchFamily="34" charset="0"/>
                <a:cs typeface="Verdana" panose="020B0604030504040204" pitchFamily="34" charset="0"/>
              </a:rPr>
              <a:t>Remote context: </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Ac.4:11-12; 1 Co.3</a:t>
            </a:r>
          </a:p>
          <a:p>
            <a:pPr>
              <a:spcBef>
                <a:spcPts val="600"/>
              </a:spcBef>
              <a:spcAft>
                <a:spcPts val="700"/>
              </a:spcAft>
              <a:buFont typeface="Arial" panose="020B0604020202020204" pitchFamily="34" charset="0"/>
              <a:buChar char="•"/>
            </a:pPr>
            <a:endPar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514350" indent="-514350">
              <a:spcBef>
                <a:spcPts val="600"/>
              </a:spcBef>
              <a:spcAft>
                <a:spcPts val="700"/>
              </a:spcAft>
              <a:buAutoNum type="arabicPeriod"/>
            </a:pPr>
            <a:endPar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lvl="1">
              <a:spcAft>
                <a:spcPts val="600"/>
              </a:spcAft>
            </a:pPr>
            <a:endParaRPr lang="en-US" sz="3300" dirty="0">
              <a:solidFill>
                <a:srgbClr val="FF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34234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1219200"/>
          </a:xfrm>
        </p:spPr>
        <p:txBody>
          <a:bodyPr/>
          <a:lstStyle/>
          <a:p>
            <a:r>
              <a:rPr lang="en-US" sz="3600" dirty="0">
                <a:solidFill>
                  <a:srgbClr val="FFFF00"/>
                </a:solidFill>
                <a:latin typeface="+mn-lt"/>
                <a:ea typeface="Verdana" panose="020B0604030504040204" pitchFamily="34" charset="0"/>
                <a:cs typeface="Verdana" panose="020B0604030504040204" pitchFamily="34" charset="0"/>
              </a:rPr>
              <a:t>Mt.18:18, ‘Peter is rock on</a:t>
            </a:r>
            <a:br>
              <a:rPr lang="en-US" sz="3600" dirty="0">
                <a:solidFill>
                  <a:srgbClr val="FFFF00"/>
                </a:solidFill>
                <a:latin typeface="+mn-lt"/>
                <a:ea typeface="Verdana" panose="020B0604030504040204" pitchFamily="34" charset="0"/>
                <a:cs typeface="Verdana" panose="020B0604030504040204" pitchFamily="34" charset="0"/>
              </a:rPr>
            </a:br>
            <a:r>
              <a:rPr lang="en-US" sz="3600" dirty="0">
                <a:solidFill>
                  <a:srgbClr val="FFFF00"/>
                </a:solidFill>
                <a:latin typeface="+mn-lt"/>
                <a:ea typeface="Verdana" panose="020B0604030504040204" pitchFamily="34" charset="0"/>
                <a:cs typeface="Verdana" panose="020B0604030504040204" pitchFamily="34" charset="0"/>
              </a:rPr>
              <a:t>which church is built’</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1233948"/>
            <a:ext cx="8534400" cy="4648200"/>
          </a:xfrm>
        </p:spPr>
        <p:txBody>
          <a:bodyPr/>
          <a:lstStyle/>
          <a:p>
            <a:pPr marL="0" indent="0" algn="ctr">
              <a:spcBef>
                <a:spcPts val="600"/>
              </a:spcBef>
              <a:spcAft>
                <a:spcPts val="700"/>
              </a:spcAft>
              <a:buNone/>
            </a:pPr>
            <a:r>
              <a:rPr lang="en-US" u="sng" dirty="0">
                <a:solidFill>
                  <a:schemeClr val="bg1"/>
                </a:solidFill>
                <a:latin typeface="Verdana" panose="020B0604030504040204" pitchFamily="34" charset="0"/>
                <a:ea typeface="Verdana" panose="020B0604030504040204" pitchFamily="34" charset="0"/>
                <a:cs typeface="Verdana" panose="020B0604030504040204" pitchFamily="34" charset="0"/>
              </a:rPr>
              <a:t>Facts about Peter</a:t>
            </a:r>
          </a:p>
          <a:p>
            <a:pPr>
              <a:spcBef>
                <a:spcPts val="600"/>
              </a:spcBef>
              <a:spcAft>
                <a:spcPts val="1200"/>
              </a:spcAft>
              <a:buFont typeface="Arial" panose="020B0604020202020204" pitchFamily="34" charset="0"/>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Mt.18:18, future perfect tense</a:t>
            </a:r>
          </a:p>
          <a:p>
            <a:pPr>
              <a:spcBef>
                <a:spcPts val="600"/>
              </a:spcBef>
              <a:spcAft>
                <a:spcPts val="1200"/>
              </a:spcAft>
              <a:buFont typeface="Arial" panose="020B0604020202020204" pitchFamily="34" charset="0"/>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Mt.20:25-26, other apostles did not understand Peter was supreme</a:t>
            </a:r>
          </a:p>
          <a:p>
            <a:pPr lvl="1">
              <a:spcBef>
                <a:spcPts val="600"/>
              </a:spcBef>
              <a:spcAft>
                <a:spcPts val="1200"/>
              </a:spcAft>
              <a:buFont typeface="Arial" panose="020B0604020202020204" pitchFamily="34" charset="0"/>
              <a:buChar char="•"/>
            </a:pP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Lord could end argument quickly…</a:t>
            </a:r>
          </a:p>
          <a:p>
            <a:pPr>
              <a:spcBef>
                <a:spcPts val="600"/>
              </a:spcBef>
              <a:spcAft>
                <a:spcPts val="700"/>
              </a:spcAft>
              <a:buFont typeface="Arial" panose="020B0604020202020204" pitchFamily="34" charset="0"/>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Mt.16:23, if ‘Stone’ = foundation of church, what of ‘Satan’?   (Enemy?)</a:t>
            </a:r>
          </a:p>
          <a:p>
            <a:pPr>
              <a:spcBef>
                <a:spcPts val="600"/>
              </a:spcBef>
              <a:spcAft>
                <a:spcPts val="700"/>
              </a:spcAft>
              <a:buFont typeface="Arial" panose="020B0604020202020204" pitchFamily="34" charset="0"/>
              <a:buChar char="•"/>
            </a:pPr>
            <a:endPar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514350" indent="-514350">
              <a:spcBef>
                <a:spcPts val="600"/>
              </a:spcBef>
              <a:spcAft>
                <a:spcPts val="700"/>
              </a:spcAft>
              <a:buAutoNum type="arabicPeriod"/>
            </a:pPr>
            <a:endPar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lvl="1">
              <a:spcAft>
                <a:spcPts val="600"/>
              </a:spcAft>
            </a:pPr>
            <a:endParaRPr lang="en-US" sz="3300" dirty="0">
              <a:solidFill>
                <a:srgbClr val="FF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390201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1828800"/>
          </a:xfrm>
        </p:spPr>
        <p:txBody>
          <a:bodyPr/>
          <a:lstStyle/>
          <a:p>
            <a:r>
              <a:rPr lang="en-US" sz="3600" dirty="0">
                <a:solidFill>
                  <a:srgbClr val="FFFF00"/>
                </a:solidFill>
                <a:latin typeface="+mn-lt"/>
                <a:ea typeface="Verdana" panose="020B0604030504040204" pitchFamily="34" charset="0"/>
                <a:cs typeface="Verdana" panose="020B0604030504040204" pitchFamily="34" charset="0"/>
              </a:rPr>
              <a:t>Lk.22:32, ‘Because Peter was foundation-stone of Church, Jesus prayed particularly for him’</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1828800"/>
            <a:ext cx="8534400" cy="4648200"/>
          </a:xfrm>
        </p:spPr>
        <p:txBody>
          <a:bodyPr/>
          <a:lstStyle/>
          <a:p>
            <a:pPr>
              <a:spcBef>
                <a:spcPts val="600"/>
              </a:spcBef>
              <a:spcAft>
                <a:spcPts val="0"/>
              </a:spcAft>
              <a:buFont typeface="Arial" panose="020B0604020202020204" pitchFamily="34" charset="0"/>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Jesus prayed for Peter because He saw weakness and danger  </a:t>
            </a:r>
          </a:p>
          <a:p>
            <a:pPr lvl="1">
              <a:spcBef>
                <a:spcPts val="600"/>
              </a:spcBef>
              <a:spcAft>
                <a:spcPts val="700"/>
              </a:spcAft>
              <a:buFont typeface="Arial" panose="020B0604020202020204" pitchFamily="34" charset="0"/>
              <a:buChar char="•"/>
            </a:pP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He says NOTHING about Peter’s </a:t>
            </a:r>
            <a:r>
              <a:rPr lang="en-US" sz="3200" u="sng" dirty="0">
                <a:solidFill>
                  <a:schemeClr val="bg1"/>
                </a:solidFill>
                <a:latin typeface="Verdana" panose="020B0604030504040204" pitchFamily="34" charset="0"/>
                <a:ea typeface="Verdana" panose="020B0604030504040204" pitchFamily="34" charset="0"/>
                <a:cs typeface="Verdana" panose="020B0604030504040204" pitchFamily="34" charset="0"/>
              </a:rPr>
              <a:t>supremacy</a:t>
            </a: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or </a:t>
            </a:r>
            <a:r>
              <a:rPr lang="en-US" sz="3200" u="sng" dirty="0">
                <a:solidFill>
                  <a:schemeClr val="bg1"/>
                </a:solidFill>
                <a:latin typeface="Verdana" panose="020B0604030504040204" pitchFamily="34" charset="0"/>
                <a:ea typeface="Verdana" panose="020B0604030504040204" pitchFamily="34" charset="0"/>
                <a:cs typeface="Verdana" panose="020B0604030504040204" pitchFamily="34" charset="0"/>
              </a:rPr>
              <a:t>successors</a:t>
            </a:r>
          </a:p>
          <a:p>
            <a:pPr>
              <a:spcBef>
                <a:spcPts val="600"/>
              </a:spcBef>
              <a:spcAft>
                <a:spcPts val="0"/>
              </a:spcAft>
              <a:buFont typeface="Arial" panose="020B0604020202020204" pitchFamily="34" charset="0"/>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32, </a:t>
            </a:r>
            <a:r>
              <a:rPr lang="en-US" i="1" dirty="0">
                <a:solidFill>
                  <a:srgbClr val="CCFFFF"/>
                </a:solidFill>
                <a:latin typeface="Verdana" panose="020B0604030504040204" pitchFamily="34" charset="0"/>
                <a:ea typeface="Verdana" panose="020B0604030504040204" pitchFamily="34" charset="0"/>
                <a:cs typeface="Verdana" panose="020B0604030504040204" pitchFamily="34" charset="0"/>
              </a:rPr>
              <a:t>confirm</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brethren does not mean rule over, but </a:t>
            </a:r>
            <a:r>
              <a:rPr lang="en-US" i="1" dirty="0">
                <a:solidFill>
                  <a:srgbClr val="CCFFFF"/>
                </a:solidFill>
                <a:latin typeface="Verdana" panose="020B0604030504040204" pitchFamily="34" charset="0"/>
                <a:ea typeface="Verdana" panose="020B0604030504040204" pitchFamily="34" charset="0"/>
                <a:cs typeface="Verdana" panose="020B0604030504040204" pitchFamily="34" charset="0"/>
              </a:rPr>
              <a:t>strengthen</a:t>
            </a:r>
          </a:p>
          <a:p>
            <a:pPr lvl="1">
              <a:spcBef>
                <a:spcPts val="600"/>
              </a:spcBef>
              <a:spcAft>
                <a:spcPts val="700"/>
              </a:spcAft>
              <a:buFont typeface="Arial" panose="020B0604020202020204" pitchFamily="34" charset="0"/>
              <a:buChar char="•"/>
            </a:pP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Peter who denied Lord could sympathize with weak</a:t>
            </a:r>
          </a:p>
          <a:p>
            <a:pPr>
              <a:spcBef>
                <a:spcPts val="600"/>
              </a:spcBef>
              <a:spcAft>
                <a:spcPts val="700"/>
              </a:spcAft>
              <a:buFont typeface="Arial" panose="020B0604020202020204" pitchFamily="34" charset="0"/>
              <a:buChar char="•"/>
            </a:pPr>
            <a:endPar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514350" indent="-514350">
              <a:spcBef>
                <a:spcPts val="600"/>
              </a:spcBef>
              <a:spcAft>
                <a:spcPts val="700"/>
              </a:spcAft>
              <a:buAutoNum type="arabicPeriod"/>
            </a:pPr>
            <a:endPar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lvl="1">
              <a:spcAft>
                <a:spcPts val="600"/>
              </a:spcAft>
            </a:pPr>
            <a:endParaRPr lang="en-US" sz="3300" dirty="0">
              <a:solidFill>
                <a:srgbClr val="FF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67696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990600"/>
          </a:xfrm>
        </p:spPr>
        <p:txBody>
          <a:bodyPr/>
          <a:lstStyle/>
          <a:p>
            <a:r>
              <a:rPr lang="en-US" sz="3600" dirty="0">
                <a:solidFill>
                  <a:srgbClr val="FFFF00"/>
                </a:solidFill>
                <a:latin typeface="+mn-lt"/>
                <a:ea typeface="Verdana" panose="020B0604030504040204" pitchFamily="34" charset="0"/>
                <a:cs typeface="Verdana" panose="020B0604030504040204" pitchFamily="34" charset="0"/>
              </a:rPr>
              <a:t>Jn.21:15-17 – Gibbons</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990600"/>
            <a:ext cx="8534400" cy="5334000"/>
          </a:xfrm>
        </p:spPr>
        <p:txBody>
          <a:bodyPr/>
          <a:lstStyle/>
          <a:p>
            <a:pPr>
              <a:spcBef>
                <a:spcPts val="600"/>
              </a:spcBef>
              <a:spcAft>
                <a:spcPts val="700"/>
              </a:spcAft>
              <a:buFont typeface="Arial" panose="020B0604020202020204" pitchFamily="34" charset="0"/>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Where does Peter’s voice claim ‘pope’?</a:t>
            </a:r>
          </a:p>
          <a:p>
            <a:pPr>
              <a:spcBef>
                <a:spcPts val="600"/>
              </a:spcBef>
              <a:spcAft>
                <a:spcPts val="700"/>
              </a:spcAft>
              <a:buFont typeface="Arial" panose="020B0604020202020204" pitchFamily="34" charset="0"/>
              <a:buChar char="•"/>
            </a:pP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Peter denied Lord 3x; must affirm love 3x. Others shepherd – </a:t>
            </a:r>
            <a:r>
              <a:rPr lang="en-US" u="sng" dirty="0">
                <a:solidFill>
                  <a:schemeClr val="bg1"/>
                </a:solidFill>
                <a:latin typeface="Verdana" panose="020B0604030504040204" pitchFamily="34" charset="0"/>
                <a:ea typeface="Verdana" panose="020B0604030504040204" pitchFamily="34" charset="0"/>
                <a:cs typeface="Verdana" panose="020B0604030504040204" pitchFamily="34" charset="0"/>
              </a:rPr>
              <a:t>1 Pt.5:2</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u="sng" dirty="0">
                <a:solidFill>
                  <a:schemeClr val="bg1"/>
                </a:solidFill>
                <a:latin typeface="Verdana" panose="020B0604030504040204" pitchFamily="34" charset="0"/>
                <a:ea typeface="Verdana" panose="020B0604030504040204" pitchFamily="34" charset="0"/>
                <a:cs typeface="Verdana" panose="020B0604030504040204" pitchFamily="34" charset="0"/>
              </a:rPr>
              <a:t>Ac.20</a:t>
            </a:r>
          </a:p>
          <a:p>
            <a:pPr>
              <a:spcBef>
                <a:spcPts val="600"/>
              </a:spcBef>
              <a:spcAft>
                <a:spcPts val="700"/>
              </a:spcAft>
              <a:buFont typeface="Arial" panose="020B0604020202020204" pitchFamily="34" charset="0"/>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If we need pope to interpret NT, then each pope needs other popes to inter-</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pret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his message</a:t>
            </a:r>
          </a:p>
          <a:p>
            <a:pPr>
              <a:spcBef>
                <a:spcPts val="600"/>
              </a:spcBef>
              <a:spcAft>
                <a:spcPts val="700"/>
              </a:spcAft>
              <a:buFont typeface="Arial" panose="020B0604020202020204" pitchFamily="34" charset="0"/>
              <a:buChar char="•"/>
            </a:pP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If we can’t understand message of ‘pope Peter,’ what of present pope?</a:t>
            </a:r>
          </a:p>
          <a:p>
            <a:pPr>
              <a:spcBef>
                <a:spcPts val="600"/>
              </a:spcBef>
              <a:spcAft>
                <a:spcPts val="700"/>
              </a:spcAft>
              <a:buFont typeface="Arial" panose="020B0604020202020204" pitchFamily="34" charset="0"/>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Why didn’t Peter interpret rest of NT?</a:t>
            </a:r>
            <a:endPar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700"/>
              </a:spcAft>
              <a:buFont typeface="Arial" panose="020B0604020202020204" pitchFamily="34" charset="0"/>
              <a:buChar char="•"/>
            </a:pPr>
            <a:endPar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514350" indent="-514350">
              <a:spcBef>
                <a:spcPts val="600"/>
              </a:spcBef>
              <a:spcAft>
                <a:spcPts val="700"/>
              </a:spcAft>
              <a:buAutoNum type="arabicPeriod"/>
            </a:pPr>
            <a:endPar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lvl="1">
              <a:spcAft>
                <a:spcPts val="600"/>
              </a:spcAft>
            </a:pPr>
            <a:endParaRPr lang="en-US" sz="3300" dirty="0">
              <a:solidFill>
                <a:srgbClr val="FF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92210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CCFFCC"/>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CCFFCC"/>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CCFFCC"/>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CCFFCC"/>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636271" y="914400"/>
            <a:ext cx="5888182" cy="533400"/>
          </a:xfrm>
          <a:prstGeom prst="roundRect">
            <a:avLst/>
          </a:prstGeom>
          <a:solidFill>
            <a:schemeClr val="bg1"/>
          </a:solidFill>
          <a:ln w="19050">
            <a:solidFill>
              <a:srgbClr val="FFC000"/>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I. ‘Pope’ Claim Of Catholicism</a:t>
            </a:r>
            <a:endParaRPr lang="en-US" sz="2800"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4" name="Rectangle: Rounded Corners 3">
            <a:extLst>
              <a:ext uri="{FF2B5EF4-FFF2-40B4-BE49-F238E27FC236}">
                <a16:creationId xmlns:a16="http://schemas.microsoft.com/office/drawing/2014/main" id="{A839ADC8-2DBF-4293-9443-2626CBF7C572}"/>
              </a:ext>
            </a:extLst>
          </p:cNvPr>
          <p:cNvSpPr/>
          <p:nvPr/>
        </p:nvSpPr>
        <p:spPr>
          <a:xfrm>
            <a:off x="656304" y="2133600"/>
            <a:ext cx="7837170" cy="1295400"/>
          </a:xfrm>
          <a:prstGeom prst="roundRect">
            <a:avLst/>
          </a:prstGeom>
          <a:blipFill>
            <a:blip r:embed="rId2"/>
            <a:tile tx="0" ty="0" sx="100000" sy="100000" flip="none" algn="tl"/>
          </a:blipFill>
          <a:ln w="19050">
            <a:solidFill>
              <a:srgbClr val="FFC000"/>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III. ‘Pope’ Claim</a:t>
            </a:r>
            <a:br>
              <a:rPr lang="en-US" sz="36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br>
            <a:r>
              <a:rPr lang="en-US" sz="36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Examined In NT</a:t>
            </a:r>
            <a:endParaRPr lang="en-US" sz="4000"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5" name="Rectangle: Rounded Corners 4">
            <a:extLst>
              <a:ext uri="{FF2B5EF4-FFF2-40B4-BE49-F238E27FC236}">
                <a16:creationId xmlns:a16="http://schemas.microsoft.com/office/drawing/2014/main" id="{177983C3-9434-41F2-9357-0B9F95BCF708}"/>
              </a:ext>
            </a:extLst>
          </p:cNvPr>
          <p:cNvSpPr/>
          <p:nvPr/>
        </p:nvSpPr>
        <p:spPr>
          <a:xfrm>
            <a:off x="1629696" y="1524000"/>
            <a:ext cx="5888182" cy="533400"/>
          </a:xfrm>
          <a:prstGeom prst="roundRect">
            <a:avLst/>
          </a:prstGeom>
          <a:solidFill>
            <a:schemeClr val="bg1"/>
          </a:solidFill>
          <a:ln w="19050">
            <a:solidFill>
              <a:srgbClr val="FFC000"/>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II. ‘Peter’ Position Of Catholicism</a:t>
            </a:r>
            <a:endParaRPr lang="en-US" sz="2800"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727153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76200"/>
            <a:ext cx="8229600" cy="1295400"/>
          </a:xfrm>
        </p:spPr>
        <p:txBody>
          <a:bodyPr/>
          <a:lstStyle/>
          <a:p>
            <a:r>
              <a:rPr lang="en-US" sz="3600" dirty="0">
                <a:solidFill>
                  <a:srgbClr val="CCFFFF"/>
                </a:solidFill>
                <a:latin typeface="+mn-lt"/>
                <a:ea typeface="Verdana" panose="020B0604030504040204" pitchFamily="34" charset="0"/>
                <a:cs typeface="Verdana" panose="020B0604030504040204" pitchFamily="34" charset="0"/>
              </a:rPr>
              <a:t>Not one pope, cardinal, archbishop… found in NT.    </a:t>
            </a:r>
            <a:r>
              <a:rPr lang="en-US" sz="3600" dirty="0">
                <a:solidFill>
                  <a:schemeClr val="bg1"/>
                </a:solidFill>
                <a:latin typeface="+mn-lt"/>
                <a:ea typeface="Verdana" panose="020B0604030504040204" pitchFamily="34" charset="0"/>
                <a:cs typeface="Verdana" panose="020B0604030504040204" pitchFamily="34" charset="0"/>
              </a:rPr>
              <a:t>Ph.1:1</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1447800"/>
            <a:ext cx="8534400" cy="4967748"/>
          </a:xfrm>
        </p:spPr>
        <p:txBody>
          <a:bodyPr/>
          <a:lstStyle/>
          <a:p>
            <a:pPr marL="398463" indent="-398463">
              <a:spcBef>
                <a:spcPts val="600"/>
              </a:spcBef>
              <a:spcAft>
                <a:spcPts val="300"/>
              </a:spcAft>
              <a:buNone/>
            </a:pPr>
            <a:r>
              <a:rPr lang="en-US" sz="2400" dirty="0">
                <a:solidFill>
                  <a:srgbClr val="FFC000"/>
                </a:solidFill>
                <a:latin typeface="Verdana" panose="020B0604030504040204" pitchFamily="34" charset="0"/>
                <a:ea typeface="Verdana" panose="020B0604030504040204" pitchFamily="34" charset="0"/>
                <a:cs typeface="Verdana" panose="020B0604030504040204" pitchFamily="34" charset="0"/>
              </a:rPr>
              <a:t>1. </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Most important part of body: head</a:t>
            </a:r>
          </a:p>
          <a:p>
            <a:pPr lvl="1">
              <a:spcBef>
                <a:spcPts val="600"/>
              </a:spcBef>
              <a:spcAft>
                <a:spcPts val="1200"/>
              </a:spcAft>
              <a:buFont typeface="Wingdings" panose="05000000000000000000" pitchFamily="2" charset="2"/>
              <a:buChar char="§"/>
            </a:pP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400 years without head</a:t>
            </a:r>
          </a:p>
          <a:p>
            <a:pPr marL="457200" lvl="1" indent="-457200">
              <a:spcBef>
                <a:spcPts val="600"/>
              </a:spcBef>
              <a:spcAft>
                <a:spcPts val="1200"/>
              </a:spcAft>
              <a:buNone/>
            </a:pPr>
            <a:r>
              <a:rPr lang="en-US" sz="2400" dirty="0">
                <a:solidFill>
                  <a:srgbClr val="FFC000"/>
                </a:solidFill>
                <a:latin typeface="Verdana" panose="020B0604030504040204" pitchFamily="34" charset="0"/>
                <a:ea typeface="Verdana" panose="020B0604030504040204" pitchFamily="34" charset="0"/>
                <a:cs typeface="Verdana" panose="020B0604030504040204" pitchFamily="34" charset="0"/>
              </a:rPr>
              <a:t>2. </a:t>
            </a: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If Peter = pope AD 41-67, who was pope from 30-41?</a:t>
            </a:r>
          </a:p>
          <a:p>
            <a:pPr marL="457200" lvl="1" indent="-457200">
              <a:spcBef>
                <a:spcPts val="600"/>
              </a:spcBef>
              <a:spcAft>
                <a:spcPts val="600"/>
              </a:spcAft>
              <a:buNone/>
            </a:pPr>
            <a:r>
              <a:rPr lang="en-US" sz="2400" dirty="0">
                <a:solidFill>
                  <a:srgbClr val="FFC000"/>
                </a:solidFill>
                <a:latin typeface="Verdana" panose="020B0604030504040204" pitchFamily="34" charset="0"/>
                <a:ea typeface="Verdana" panose="020B0604030504040204" pitchFamily="34" charset="0"/>
                <a:cs typeface="Verdana" panose="020B0604030504040204" pitchFamily="34" charset="0"/>
              </a:rPr>
              <a:t>3. </a:t>
            </a: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Great schism: 2-3 heads?   </a:t>
            </a:r>
          </a:p>
        </p:txBody>
      </p:sp>
    </p:spTree>
    <p:extLst>
      <p:ext uri="{BB962C8B-B14F-4D97-AF65-F5344CB8AC3E}">
        <p14:creationId xmlns:p14="http://schemas.microsoft.com/office/powerpoint/2010/main" val="2059764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76200"/>
            <a:ext cx="8229600" cy="1295400"/>
          </a:xfrm>
        </p:spPr>
        <p:txBody>
          <a:bodyPr/>
          <a:lstStyle/>
          <a:p>
            <a:r>
              <a:rPr lang="en-US" sz="3600" dirty="0">
                <a:solidFill>
                  <a:srgbClr val="CCFFFF"/>
                </a:solidFill>
                <a:latin typeface="+mn-lt"/>
                <a:ea typeface="Verdana" panose="020B0604030504040204" pitchFamily="34" charset="0"/>
                <a:cs typeface="Verdana" panose="020B0604030504040204" pitchFamily="34" charset="0"/>
              </a:rPr>
              <a:t>NT strongly teaches AGAINST</a:t>
            </a:r>
            <a:br>
              <a:rPr lang="en-US" sz="3600" dirty="0">
                <a:solidFill>
                  <a:srgbClr val="CCFFFF"/>
                </a:solidFill>
                <a:latin typeface="+mn-lt"/>
                <a:ea typeface="Verdana" panose="020B0604030504040204" pitchFamily="34" charset="0"/>
                <a:cs typeface="Verdana" panose="020B0604030504040204" pitchFamily="34" charset="0"/>
              </a:rPr>
            </a:br>
            <a:r>
              <a:rPr lang="en-US" sz="3600" dirty="0">
                <a:solidFill>
                  <a:srgbClr val="CCFFFF"/>
                </a:solidFill>
                <a:latin typeface="+mn-lt"/>
                <a:ea typeface="Verdana" panose="020B0604030504040204" pitchFamily="34" charset="0"/>
                <a:cs typeface="Verdana" panose="020B0604030504040204" pitchFamily="34" charset="0"/>
              </a:rPr>
              <a:t>anything like a pope</a:t>
            </a:r>
            <a:endParaRPr lang="en-US" sz="3600" dirty="0">
              <a:solidFill>
                <a:schemeClr val="bg1"/>
              </a:solidFill>
              <a:latin typeface="+mn-lt"/>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1447800"/>
            <a:ext cx="8534400" cy="4967748"/>
          </a:xfrm>
        </p:spPr>
        <p:txBody>
          <a:bodyPr/>
          <a:lstStyle/>
          <a:p>
            <a:pPr marL="398463" indent="-398463">
              <a:spcBef>
                <a:spcPts val="600"/>
              </a:spcBef>
              <a:spcAft>
                <a:spcPts val="900"/>
              </a:spcAft>
              <a:buNone/>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Mt.8:14, Peter was married (1 Co.9:5)</a:t>
            </a:r>
          </a:p>
          <a:p>
            <a:pPr marL="398463" indent="-398463">
              <a:spcBef>
                <a:spcPts val="600"/>
              </a:spcBef>
              <a:spcAft>
                <a:spcPts val="900"/>
              </a:spcAft>
              <a:buNone/>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Mt.20:25-26, </a:t>
            </a:r>
            <a:r>
              <a:rPr lang="en-US" i="1" dirty="0">
                <a:solidFill>
                  <a:schemeClr val="bg1"/>
                </a:solidFill>
                <a:latin typeface="Verdana" panose="020B0604030504040204" pitchFamily="34" charset="0"/>
                <a:ea typeface="Verdana" panose="020B0604030504040204" pitchFamily="34" charset="0"/>
                <a:cs typeface="Verdana" panose="020B0604030504040204" pitchFamily="34" charset="0"/>
              </a:rPr>
              <a:t>not so among you</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398463" indent="-398463">
              <a:spcBef>
                <a:spcPts val="600"/>
              </a:spcBef>
              <a:spcAft>
                <a:spcPts val="900"/>
              </a:spcAft>
              <a:buNone/>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Mt.23:8-9, </a:t>
            </a:r>
            <a:r>
              <a:rPr lang="en-US" i="1" dirty="0">
                <a:solidFill>
                  <a:schemeClr val="bg1"/>
                </a:solidFill>
                <a:latin typeface="Verdana" panose="020B0604030504040204" pitchFamily="34" charset="0"/>
                <a:ea typeface="Verdana" panose="020B0604030504040204" pitchFamily="34" charset="0"/>
                <a:cs typeface="Verdana" panose="020B0604030504040204" pitchFamily="34" charset="0"/>
              </a:rPr>
              <a:t>call no one father…</a:t>
            </a:r>
          </a:p>
          <a:p>
            <a:pPr marL="398463" indent="-398463">
              <a:spcBef>
                <a:spcPts val="600"/>
              </a:spcBef>
              <a:spcAft>
                <a:spcPts val="900"/>
              </a:spcAft>
              <a:buNone/>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Romans 16, </a:t>
            </a:r>
            <a:r>
              <a:rPr lang="en-US" i="1" dirty="0">
                <a:solidFill>
                  <a:schemeClr val="bg1"/>
                </a:solidFill>
                <a:latin typeface="Verdana" panose="020B0604030504040204" pitchFamily="34" charset="0"/>
                <a:ea typeface="Verdana" panose="020B0604030504040204" pitchFamily="34" charset="0"/>
                <a:cs typeface="Verdana" panose="020B0604030504040204" pitchFamily="34" charset="0"/>
              </a:rPr>
              <a:t>no mention of pope</a:t>
            </a:r>
          </a:p>
          <a:p>
            <a:pPr marL="398463" indent="-398463">
              <a:spcBef>
                <a:spcPts val="600"/>
              </a:spcBef>
              <a:spcAft>
                <a:spcPts val="900"/>
              </a:spcAft>
              <a:buNone/>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1 Co.12:28, ‘</a:t>
            </a:r>
            <a:r>
              <a:rPr lang="en-US" i="1" dirty="0">
                <a:solidFill>
                  <a:schemeClr val="bg1"/>
                </a:solidFill>
                <a:latin typeface="Verdana" panose="020B0604030504040204" pitchFamily="34" charset="0"/>
                <a:ea typeface="Verdana" panose="020B0604030504040204" pitchFamily="34" charset="0"/>
                <a:cs typeface="Verdana" panose="020B0604030504040204" pitchFamily="34" charset="0"/>
              </a:rPr>
              <a:t>first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are apostles; no pope</a:t>
            </a:r>
          </a:p>
          <a:p>
            <a:pPr marL="398463" indent="-398463">
              <a:spcBef>
                <a:spcPts val="600"/>
              </a:spcBef>
              <a:spcAft>
                <a:spcPts val="300"/>
              </a:spcAft>
              <a:buNone/>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Ep.4:11, sums up </a:t>
            </a:r>
            <a:r>
              <a:rPr lang="en-US" i="1" dirty="0">
                <a:solidFill>
                  <a:schemeClr val="bg1"/>
                </a:solidFill>
                <a:latin typeface="Verdana" panose="020B0604030504040204" pitchFamily="34" charset="0"/>
                <a:ea typeface="Verdana" panose="020B0604030504040204" pitchFamily="34" charset="0"/>
                <a:cs typeface="Verdana" panose="020B0604030504040204" pitchFamily="34" charset="0"/>
              </a:rPr>
              <a:t>gifts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Jesus gave church; no pope</a:t>
            </a:r>
          </a:p>
        </p:txBody>
      </p:sp>
    </p:spTree>
    <p:extLst>
      <p:ext uri="{BB962C8B-B14F-4D97-AF65-F5344CB8AC3E}">
        <p14:creationId xmlns:p14="http://schemas.microsoft.com/office/powerpoint/2010/main" val="1125026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B2B2B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B2B2B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B2B2B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B2B2B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B2B2B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152400"/>
            <a:ext cx="8229600" cy="609600"/>
          </a:xfrm>
        </p:spPr>
        <p:txBody>
          <a:bodyPr/>
          <a:lstStyle/>
          <a:p>
            <a:r>
              <a:rPr lang="en-US" sz="3600" dirty="0">
                <a:solidFill>
                  <a:srgbClr val="FFFF00"/>
                </a:solidFill>
                <a:latin typeface="+mn-lt"/>
                <a:ea typeface="Verdana" panose="020B0604030504040204" pitchFamily="34" charset="0"/>
                <a:cs typeface="Verdana" panose="020B0604030504040204" pitchFamily="34" charset="0"/>
              </a:rPr>
              <a:t>Roman Catholicism assumes that . . .</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914400"/>
            <a:ext cx="8534400" cy="5638800"/>
          </a:xfrm>
        </p:spPr>
        <p:txBody>
          <a:bodyPr/>
          <a:lstStyle/>
          <a:p>
            <a:pPr marL="398463" indent="-398463">
              <a:spcBef>
                <a:spcPts val="600"/>
              </a:spcBef>
              <a:spcAft>
                <a:spcPts val="1400"/>
              </a:spcAft>
              <a:buNone/>
            </a:pPr>
            <a:r>
              <a:rPr lang="en-US" sz="2400" dirty="0">
                <a:solidFill>
                  <a:srgbClr val="CCFFFF"/>
                </a:solidFill>
                <a:latin typeface="Verdana" panose="020B0604030504040204" pitchFamily="34" charset="0"/>
                <a:ea typeface="Verdana" panose="020B0604030504040204" pitchFamily="34" charset="0"/>
                <a:cs typeface="Verdana" panose="020B0604030504040204" pitchFamily="34" charset="0"/>
              </a:rPr>
              <a:t>1. </a:t>
            </a:r>
            <a:r>
              <a:rPr lang="en-US" dirty="0">
                <a:solidFill>
                  <a:srgbClr val="99FF33"/>
                </a:solidFill>
                <a:latin typeface="Verdana" panose="020B0604030504040204" pitchFamily="34" charset="0"/>
                <a:ea typeface="Verdana" panose="020B0604030504040204" pitchFamily="34" charset="0"/>
                <a:cs typeface="Verdana" panose="020B0604030504040204" pitchFamily="34" charset="0"/>
              </a:rPr>
              <a:t>Jesus established kingdom that includes pope; wields universal power</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1400"/>
              </a:spcAft>
              <a:buNone/>
            </a:pPr>
            <a:r>
              <a:rPr lang="en-US" sz="2400" dirty="0">
                <a:solidFill>
                  <a:srgbClr val="CCFFFF"/>
                </a:solidFill>
                <a:latin typeface="Verdana" panose="020B0604030504040204" pitchFamily="34" charset="0"/>
                <a:ea typeface="Verdana" panose="020B0604030504040204" pitchFamily="34" charset="0"/>
                <a:cs typeface="Verdana" panose="020B0604030504040204" pitchFamily="34" charset="0"/>
              </a:rPr>
              <a:t>2. </a:t>
            </a:r>
            <a:r>
              <a:rPr lang="en-US" dirty="0">
                <a:solidFill>
                  <a:srgbClr val="FFFFCC"/>
                </a:solidFill>
                <a:latin typeface="Verdana" panose="020B0604030504040204" pitchFamily="34" charset="0"/>
                <a:ea typeface="Verdana" panose="020B0604030504040204" pitchFamily="34" charset="0"/>
                <a:cs typeface="Verdana" panose="020B0604030504040204" pitchFamily="34" charset="0"/>
              </a:rPr>
              <a:t>He gave headship to Peter…</a:t>
            </a:r>
          </a:p>
          <a:p>
            <a:pPr marL="398463" indent="-398463">
              <a:spcBef>
                <a:spcPts val="600"/>
              </a:spcBef>
              <a:spcAft>
                <a:spcPts val="1400"/>
              </a:spcAft>
              <a:buNone/>
            </a:pPr>
            <a:r>
              <a:rPr lang="en-US" sz="2400" dirty="0">
                <a:solidFill>
                  <a:srgbClr val="CCFFFF"/>
                </a:solidFill>
                <a:latin typeface="Verdana" panose="020B0604030504040204" pitchFamily="34" charset="0"/>
                <a:ea typeface="Verdana" panose="020B0604030504040204" pitchFamily="34" charset="0"/>
                <a:cs typeface="Verdana" panose="020B0604030504040204" pitchFamily="34" charset="0"/>
              </a:rPr>
              <a:t>3. </a:t>
            </a:r>
            <a:r>
              <a:rPr lang="en-US" dirty="0">
                <a:solidFill>
                  <a:srgbClr val="99FF33"/>
                </a:solidFill>
                <a:latin typeface="Verdana" panose="020B0604030504040204" pitchFamily="34" charset="0"/>
                <a:ea typeface="Verdana" panose="020B0604030504040204" pitchFamily="34" charset="0"/>
                <a:cs typeface="Verdana" panose="020B0604030504040204" pitchFamily="34" charset="0"/>
              </a:rPr>
              <a:t>He established successorship to Peter throughout all ages</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398463" indent="-398463">
              <a:spcBef>
                <a:spcPts val="600"/>
              </a:spcBef>
              <a:spcAft>
                <a:spcPts val="1400"/>
              </a:spcAft>
              <a:buNone/>
            </a:pPr>
            <a:r>
              <a:rPr lang="en-US" sz="2400" dirty="0">
                <a:solidFill>
                  <a:srgbClr val="CCFFFF"/>
                </a:solidFill>
                <a:latin typeface="Verdana" panose="020B0604030504040204" pitchFamily="34" charset="0"/>
                <a:ea typeface="Verdana" panose="020B0604030504040204" pitchFamily="34" charset="0"/>
                <a:cs typeface="Verdana" panose="020B0604030504040204" pitchFamily="34" charset="0"/>
              </a:rPr>
              <a:t>4.</a:t>
            </a:r>
            <a:r>
              <a:rPr lang="en-US" dirty="0">
                <a:solidFill>
                  <a:srgbClr val="CCFFFF"/>
                </a:solidFill>
                <a:latin typeface="Verdana" panose="020B0604030504040204" pitchFamily="34" charset="0"/>
                <a:ea typeface="Verdana" panose="020B0604030504040204" pitchFamily="34" charset="0"/>
                <a:cs typeface="Verdana" panose="020B0604030504040204" pitchFamily="34" charset="0"/>
              </a:rPr>
              <a:t> </a:t>
            </a:r>
            <a:r>
              <a:rPr lang="en-US" dirty="0">
                <a:solidFill>
                  <a:srgbClr val="FFFFCC"/>
                </a:solidFill>
                <a:latin typeface="Verdana" panose="020B0604030504040204" pitchFamily="34" charset="0"/>
                <a:ea typeface="Verdana" panose="020B0604030504040204" pitchFamily="34" charset="0"/>
                <a:cs typeface="Verdana" panose="020B0604030504040204" pitchFamily="34" charset="0"/>
              </a:rPr>
              <a:t>Pope is rightful heir to this succession</a:t>
            </a:r>
          </a:p>
        </p:txBody>
      </p:sp>
    </p:spTree>
    <p:extLst>
      <p:ext uri="{BB962C8B-B14F-4D97-AF65-F5344CB8AC3E}">
        <p14:creationId xmlns:p14="http://schemas.microsoft.com/office/powerpoint/2010/main" val="2208987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661777" y="914400"/>
            <a:ext cx="7837170" cy="1295400"/>
          </a:xfrm>
          <a:prstGeom prst="roundRect">
            <a:avLst/>
          </a:prstGeom>
          <a:blipFill>
            <a:blip r:embed="rId2"/>
            <a:tile tx="0" ty="0" sx="100000" sy="100000" flip="none" algn="tl"/>
          </a:blipFill>
          <a:ln w="19050">
            <a:solidFill>
              <a:srgbClr val="FFC000"/>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 ‘Pope’ Claim Of Catholicism</a:t>
            </a:r>
            <a:endParaRPr lang="en-US" sz="4000"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59408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457200" y="381000"/>
            <a:ext cx="8229600" cy="6248400"/>
          </a:xfrm>
        </p:spPr>
        <p:txBody>
          <a:bodyPr/>
          <a:lstStyle/>
          <a:p>
            <a:pPr marL="0" indent="0">
              <a:buNone/>
            </a:pPr>
            <a:r>
              <a:rPr lang="en-US" dirty="0">
                <a:solidFill>
                  <a:schemeClr val="bg1"/>
                </a:solidFill>
              </a:rPr>
              <a:t>‘The Catholic Church teaches, also, that our Lord conferred on St. Peter the first place of honor and jurisdiction in the government of His whole Church, and that the same </a:t>
            </a:r>
            <a:r>
              <a:rPr lang="en-US" dirty="0" err="1">
                <a:solidFill>
                  <a:schemeClr val="bg1"/>
                </a:solidFill>
              </a:rPr>
              <a:t>spir-itual</a:t>
            </a:r>
            <a:r>
              <a:rPr lang="en-US" dirty="0">
                <a:solidFill>
                  <a:schemeClr val="bg1"/>
                </a:solidFill>
              </a:rPr>
              <a:t> supremacy has always resided in the Popes, or Bishops of Rome, as being the successors of St. Peter.  Consequently, to be true followers of Christ, all Christians, both among the clergy and the laity, must be in communion w. the See of Rome, where Peter rules in the person of his successors’ </a:t>
            </a:r>
            <a:br>
              <a:rPr lang="en-US" dirty="0">
                <a:solidFill>
                  <a:schemeClr val="bg1"/>
                </a:solidFill>
              </a:rPr>
            </a:br>
            <a:r>
              <a:rPr lang="en-US" sz="2400" dirty="0">
                <a:solidFill>
                  <a:schemeClr val="bg1"/>
                </a:solidFill>
              </a:rPr>
              <a:t>– James Cardinal Gibbons, Archbishop of Baltimore</a:t>
            </a:r>
            <a:endParaRPr lang="en-US" dirty="0">
              <a:solidFill>
                <a:schemeClr val="bg1"/>
              </a:solidFill>
            </a:endParaRPr>
          </a:p>
        </p:txBody>
      </p:sp>
    </p:spTree>
    <p:extLst>
      <p:ext uri="{BB962C8B-B14F-4D97-AF65-F5344CB8AC3E}">
        <p14:creationId xmlns:p14="http://schemas.microsoft.com/office/powerpoint/2010/main" val="1472864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457200" y="381000"/>
            <a:ext cx="8229600" cy="5791200"/>
          </a:xfrm>
        </p:spPr>
        <p:txBody>
          <a:bodyPr/>
          <a:lstStyle/>
          <a:p>
            <a:pPr marL="0" indent="0">
              <a:buNone/>
            </a:pPr>
            <a:r>
              <a:rPr lang="en-US" dirty="0">
                <a:solidFill>
                  <a:schemeClr val="bg1"/>
                </a:solidFill>
              </a:rPr>
              <a:t>‘The Catholic Church teaches, also, that our Lord conferred on St. </a:t>
            </a:r>
            <a:r>
              <a:rPr lang="en-US" u="sng" dirty="0">
                <a:solidFill>
                  <a:srgbClr val="FFFFCC"/>
                </a:solidFill>
              </a:rPr>
              <a:t>Peter</a:t>
            </a:r>
            <a:r>
              <a:rPr lang="en-US" dirty="0">
                <a:solidFill>
                  <a:schemeClr val="bg1"/>
                </a:solidFill>
              </a:rPr>
              <a:t> the first place of honor and jurisdiction in the government of His whole Church, </a:t>
            </a:r>
            <a:r>
              <a:rPr lang="en-US" dirty="0">
                <a:solidFill>
                  <a:srgbClr val="FFFFCC"/>
                </a:solidFill>
              </a:rPr>
              <a:t>and</a:t>
            </a:r>
            <a:r>
              <a:rPr lang="en-US" dirty="0">
                <a:solidFill>
                  <a:schemeClr val="bg1"/>
                </a:solidFill>
              </a:rPr>
              <a:t> that </a:t>
            </a:r>
            <a:r>
              <a:rPr lang="en-US" u="sng" dirty="0">
                <a:solidFill>
                  <a:srgbClr val="FFFFCC"/>
                </a:solidFill>
              </a:rPr>
              <a:t>the same </a:t>
            </a:r>
            <a:r>
              <a:rPr lang="en-US" u="sng" dirty="0" err="1">
                <a:solidFill>
                  <a:srgbClr val="FFFFCC"/>
                </a:solidFill>
              </a:rPr>
              <a:t>spir-itual</a:t>
            </a:r>
            <a:r>
              <a:rPr lang="en-US" u="sng" dirty="0">
                <a:solidFill>
                  <a:srgbClr val="FFFFCC"/>
                </a:solidFill>
              </a:rPr>
              <a:t> supremacy has always resided in the Popes</a:t>
            </a:r>
            <a:r>
              <a:rPr lang="en-US" dirty="0">
                <a:solidFill>
                  <a:schemeClr val="bg1"/>
                </a:solidFill>
              </a:rPr>
              <a:t>, or Bishops of Rome, as being the </a:t>
            </a:r>
            <a:r>
              <a:rPr lang="en-US" u="sng" dirty="0">
                <a:solidFill>
                  <a:srgbClr val="FFFFCC"/>
                </a:solidFill>
              </a:rPr>
              <a:t>successors</a:t>
            </a:r>
            <a:r>
              <a:rPr lang="en-US" dirty="0">
                <a:solidFill>
                  <a:schemeClr val="bg1"/>
                </a:solidFill>
              </a:rPr>
              <a:t> of St. Peter.  Consequently, to be true followers of Christ, all Christians, both among the clergy and the laity, must be in communion w. the See of Rome, where </a:t>
            </a:r>
            <a:r>
              <a:rPr lang="en-US" u="sng" dirty="0">
                <a:solidFill>
                  <a:srgbClr val="FFFFCC"/>
                </a:solidFill>
              </a:rPr>
              <a:t>Peter rules in the person of his successors</a:t>
            </a:r>
            <a:r>
              <a:rPr lang="en-US" dirty="0">
                <a:solidFill>
                  <a:schemeClr val="bg1"/>
                </a:solidFill>
              </a:rPr>
              <a:t>’</a:t>
            </a:r>
          </a:p>
        </p:txBody>
      </p:sp>
    </p:spTree>
    <p:extLst>
      <p:ext uri="{BB962C8B-B14F-4D97-AF65-F5344CB8AC3E}">
        <p14:creationId xmlns:p14="http://schemas.microsoft.com/office/powerpoint/2010/main" val="3841843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81000" y="304800"/>
            <a:ext cx="8382000" cy="6248400"/>
          </a:xfrm>
        </p:spPr>
        <p:txBody>
          <a:bodyPr/>
          <a:lstStyle/>
          <a:p>
            <a:pPr marL="0" indent="0">
              <a:buNone/>
            </a:pPr>
            <a:r>
              <a:rPr lang="en-US" sz="3000" dirty="0">
                <a:solidFill>
                  <a:schemeClr val="bg1"/>
                </a:solidFill>
              </a:rPr>
              <a:t>‘The infallibility of the Popes does not signify that they are inspired.  The Apostles were endowed w. the gift of inspiration, and we accept their writings as the revealed word of God’ ...  ‘What, then, is the real doctrine of infallibility?  It simply means that the Pope, as successor of St. Peter, Prince of the Apostles, by virtue of the promises of Jesus Christ, </a:t>
            </a:r>
            <a:r>
              <a:rPr lang="en-US" sz="3000" u="sng" dirty="0">
                <a:solidFill>
                  <a:schemeClr val="bg1"/>
                </a:solidFill>
              </a:rPr>
              <a:t>is preserved from error of judgment</a:t>
            </a:r>
            <a:r>
              <a:rPr lang="en-US" sz="3000" dirty="0">
                <a:solidFill>
                  <a:schemeClr val="bg1"/>
                </a:solidFill>
              </a:rPr>
              <a:t> when he promulgates to the Church a decision on faith or morals.  The Pope, therefore, be it known, is not the maker of the divine law; he is only its expounder. He is not the author of rev. but only its interpreter.  . . . </a:t>
            </a:r>
          </a:p>
        </p:txBody>
      </p:sp>
    </p:spTree>
    <p:extLst>
      <p:ext uri="{BB962C8B-B14F-4D97-AF65-F5344CB8AC3E}">
        <p14:creationId xmlns:p14="http://schemas.microsoft.com/office/powerpoint/2010/main" val="2984881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51504" y="304800"/>
            <a:ext cx="8458200" cy="6248400"/>
          </a:xfrm>
        </p:spPr>
        <p:txBody>
          <a:bodyPr/>
          <a:lstStyle/>
          <a:p>
            <a:pPr marL="0" indent="0">
              <a:spcAft>
                <a:spcPts val="600"/>
              </a:spcAft>
              <a:buNone/>
            </a:pPr>
            <a:r>
              <a:rPr lang="en-US" sz="3000" dirty="0">
                <a:solidFill>
                  <a:schemeClr val="bg1"/>
                </a:solidFill>
              </a:rPr>
              <a:t>‘All revelation came from God alone through His inspired ministers, and it was complete in the beginning of the Church. The Holy Father has no more authority than you or I to break one iota of the Scripture, </a:t>
            </a:r>
            <a:r>
              <a:rPr lang="en-US" sz="2800" dirty="0">
                <a:solidFill>
                  <a:schemeClr val="bg1"/>
                </a:solidFill>
              </a:rPr>
              <a:t>and he is equally w. us the servants of the divine law’ </a:t>
            </a:r>
            <a:r>
              <a:rPr lang="en-US" sz="2000" dirty="0">
                <a:solidFill>
                  <a:schemeClr val="bg1"/>
                </a:solidFill>
              </a:rPr>
              <a:t>– Gibbons</a:t>
            </a:r>
            <a:endParaRPr lang="en-US" sz="2800" dirty="0">
              <a:solidFill>
                <a:schemeClr val="bg1"/>
              </a:solidFill>
            </a:endParaRPr>
          </a:p>
          <a:p>
            <a:pPr marL="339725" indent="-339725">
              <a:spcBef>
                <a:spcPts val="300"/>
              </a:spcBef>
              <a:spcAft>
                <a:spcPts val="600"/>
              </a:spcAft>
              <a:buNone/>
            </a:pPr>
            <a:r>
              <a:rPr lang="en-US" sz="2400" dirty="0">
                <a:solidFill>
                  <a:srgbClr val="99FF33"/>
                </a:solidFill>
              </a:rPr>
              <a:t>1. </a:t>
            </a:r>
            <a:r>
              <a:rPr lang="en-US" dirty="0">
                <a:solidFill>
                  <a:schemeClr val="bg1"/>
                </a:solidFill>
              </a:rPr>
              <a:t>Why are pope’s interpretations in less danger of misrepresentation than writings of apostles?</a:t>
            </a:r>
          </a:p>
          <a:p>
            <a:pPr marL="339725" indent="-339725">
              <a:spcBef>
                <a:spcPts val="600"/>
              </a:spcBef>
              <a:spcAft>
                <a:spcPts val="600"/>
              </a:spcAft>
              <a:buNone/>
            </a:pPr>
            <a:r>
              <a:rPr lang="en-US" sz="2400" dirty="0">
                <a:solidFill>
                  <a:srgbClr val="99FF33"/>
                </a:solidFill>
              </a:rPr>
              <a:t>2. </a:t>
            </a:r>
            <a:r>
              <a:rPr lang="en-US" dirty="0">
                <a:solidFill>
                  <a:schemeClr val="bg1"/>
                </a:solidFill>
              </a:rPr>
              <a:t>If pope is the infallible interpreter of Bible, is it not his duty to state what </a:t>
            </a:r>
            <a:r>
              <a:rPr lang="en-US" u="sng" dirty="0">
                <a:solidFill>
                  <a:schemeClr val="bg1"/>
                </a:solidFill>
              </a:rPr>
              <a:t>Bible</a:t>
            </a:r>
            <a:r>
              <a:rPr lang="en-US" dirty="0">
                <a:solidFill>
                  <a:schemeClr val="bg1"/>
                </a:solidFill>
              </a:rPr>
              <a:t> </a:t>
            </a:r>
            <a:r>
              <a:rPr lang="en-US" u="sng" dirty="0">
                <a:solidFill>
                  <a:schemeClr val="bg1"/>
                </a:solidFill>
              </a:rPr>
              <a:t>teaches</a:t>
            </a:r>
            <a:r>
              <a:rPr lang="en-US" dirty="0">
                <a:solidFill>
                  <a:schemeClr val="bg1"/>
                </a:solidFill>
              </a:rPr>
              <a:t>?</a:t>
            </a:r>
          </a:p>
          <a:p>
            <a:pPr marL="0" indent="0">
              <a:spcBef>
                <a:spcPts val="600"/>
              </a:spcBef>
              <a:buNone/>
            </a:pPr>
            <a:r>
              <a:rPr lang="en-US" sz="2400" dirty="0">
                <a:solidFill>
                  <a:srgbClr val="99FF33"/>
                </a:solidFill>
              </a:rPr>
              <a:t>3. </a:t>
            </a:r>
            <a:r>
              <a:rPr lang="en-US" dirty="0">
                <a:solidFill>
                  <a:schemeClr val="bg1"/>
                </a:solidFill>
              </a:rPr>
              <a:t>If he </a:t>
            </a:r>
            <a:r>
              <a:rPr lang="en-US" u="sng" dirty="0">
                <a:solidFill>
                  <a:schemeClr val="bg1"/>
                </a:solidFill>
              </a:rPr>
              <a:t>changes</a:t>
            </a:r>
            <a:r>
              <a:rPr lang="en-US" dirty="0">
                <a:solidFill>
                  <a:schemeClr val="bg1"/>
                </a:solidFill>
              </a:rPr>
              <a:t> what Bible teaches…</a:t>
            </a:r>
          </a:p>
        </p:txBody>
      </p:sp>
    </p:spTree>
    <p:extLst>
      <p:ext uri="{BB962C8B-B14F-4D97-AF65-F5344CB8AC3E}">
        <p14:creationId xmlns:p14="http://schemas.microsoft.com/office/powerpoint/2010/main" val="1534371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636271" y="914400"/>
            <a:ext cx="5888182" cy="533400"/>
          </a:xfrm>
          <a:prstGeom prst="roundRect">
            <a:avLst/>
          </a:prstGeom>
          <a:solidFill>
            <a:schemeClr val="bg1"/>
          </a:solidFill>
          <a:ln w="19050">
            <a:solidFill>
              <a:srgbClr val="FFC000"/>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I. ‘Pope’ Claim Of Catholicism</a:t>
            </a:r>
            <a:endParaRPr lang="en-US" sz="2800"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4" name="Rectangle: Rounded Corners 3">
            <a:extLst>
              <a:ext uri="{FF2B5EF4-FFF2-40B4-BE49-F238E27FC236}">
                <a16:creationId xmlns:a16="http://schemas.microsoft.com/office/drawing/2014/main" id="{A839ADC8-2DBF-4293-9443-2626CBF7C572}"/>
              </a:ext>
            </a:extLst>
          </p:cNvPr>
          <p:cNvSpPr/>
          <p:nvPr/>
        </p:nvSpPr>
        <p:spPr>
          <a:xfrm>
            <a:off x="656304" y="1600200"/>
            <a:ext cx="7837170" cy="1295400"/>
          </a:xfrm>
          <a:prstGeom prst="roundRect">
            <a:avLst/>
          </a:prstGeom>
          <a:blipFill>
            <a:blip r:embed="rId2"/>
            <a:tile tx="0" ty="0" sx="100000" sy="100000" flip="none" algn="tl"/>
          </a:blipFill>
          <a:ln w="19050">
            <a:solidFill>
              <a:srgbClr val="FFC000"/>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II. ‘Peter’ Position</a:t>
            </a:r>
            <a:br>
              <a:rPr lang="en-US" sz="36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br>
            <a:r>
              <a:rPr lang="en-US" sz="36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Of Catholicism</a:t>
            </a:r>
            <a:endParaRPr lang="en-US" sz="4000"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41928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1219200"/>
          </a:xfrm>
        </p:spPr>
        <p:txBody>
          <a:bodyPr/>
          <a:lstStyle/>
          <a:p>
            <a:r>
              <a:rPr lang="en-US" sz="3600" dirty="0">
                <a:solidFill>
                  <a:srgbClr val="FFFF00"/>
                </a:solidFill>
                <a:latin typeface="+mn-lt"/>
                <a:ea typeface="Verdana" panose="020B0604030504040204" pitchFamily="34" charset="0"/>
                <a:cs typeface="Verdana" panose="020B0604030504040204" pitchFamily="34" charset="0"/>
              </a:rPr>
              <a:t>Mt.10:2, ‘in every list,</a:t>
            </a:r>
            <a:br>
              <a:rPr lang="en-US" sz="3600" dirty="0">
                <a:solidFill>
                  <a:srgbClr val="FFFF00"/>
                </a:solidFill>
                <a:latin typeface="+mn-lt"/>
                <a:ea typeface="Verdana" panose="020B0604030504040204" pitchFamily="34" charset="0"/>
                <a:cs typeface="Verdana" panose="020B0604030504040204" pitchFamily="34" charset="0"/>
              </a:rPr>
            </a:br>
            <a:r>
              <a:rPr lang="en-US" sz="3600" dirty="0">
                <a:solidFill>
                  <a:srgbClr val="FFFF00"/>
                </a:solidFill>
                <a:latin typeface="+mn-lt"/>
                <a:ea typeface="Verdana" panose="020B0604030504040204" pitchFamily="34" charset="0"/>
                <a:cs typeface="Verdana" panose="020B0604030504040204" pitchFamily="34" charset="0"/>
              </a:rPr>
              <a:t>Peter is named first</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1233948"/>
            <a:ext cx="8534400" cy="4648200"/>
          </a:xfrm>
        </p:spPr>
        <p:txBody>
          <a:bodyPr/>
          <a:lstStyle/>
          <a:p>
            <a:pPr>
              <a:spcBef>
                <a:spcPts val="600"/>
              </a:spcBef>
              <a:spcAft>
                <a:spcPts val="700"/>
              </a:spcAft>
              <a:buFont typeface="Arial" panose="020B0604020202020204" pitchFamily="34" charset="0"/>
              <a:buChar char="•"/>
            </a:pPr>
            <a:r>
              <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rPr>
              <a:t>First in line does not necessarily equal superior rank.</a:t>
            </a:r>
          </a:p>
          <a:p>
            <a:pPr marL="514350" indent="-514350">
              <a:spcBef>
                <a:spcPts val="600"/>
              </a:spcBef>
              <a:spcAft>
                <a:spcPts val="700"/>
              </a:spcAft>
              <a:buAutoNum type="arabicPeriod"/>
            </a:pPr>
            <a:endPar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lvl="1">
              <a:spcAft>
                <a:spcPts val="600"/>
              </a:spcAft>
            </a:pPr>
            <a:endParaRPr lang="en-US" sz="3300" dirty="0">
              <a:solidFill>
                <a:srgbClr val="FFFFCC"/>
              </a:solidFill>
              <a:ea typeface="Verdana" panose="020B0604030504040204" pitchFamily="34" charset="0"/>
              <a:cs typeface="Verdana" panose="020B0604030504040204" pitchFamily="34" charset="0"/>
            </a:endParaRPr>
          </a:p>
        </p:txBody>
      </p:sp>
      <p:sp>
        <p:nvSpPr>
          <p:cNvPr id="4" name="Rectangle 3">
            <a:extLst>
              <a:ext uri="{FF2B5EF4-FFF2-40B4-BE49-F238E27FC236}">
                <a16:creationId xmlns:a16="http://schemas.microsoft.com/office/drawing/2014/main" id="{DB5110BD-C6DE-4970-8802-61F147FADD29}"/>
              </a:ext>
            </a:extLst>
          </p:cNvPr>
          <p:cNvSpPr/>
          <p:nvPr/>
        </p:nvSpPr>
        <p:spPr>
          <a:xfrm>
            <a:off x="685800" y="2514600"/>
            <a:ext cx="2514600" cy="1066800"/>
          </a:xfrm>
          <a:prstGeom prst="rect">
            <a:avLst/>
          </a:prstGeom>
          <a:solidFill>
            <a:schemeClr val="accent2">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Reuben,</a:t>
            </a:r>
          </a:p>
          <a:p>
            <a:pPr algn="ctr"/>
            <a:r>
              <a:rPr lang="en-US" sz="3200" dirty="0"/>
              <a:t>Gn.49:3</a:t>
            </a:r>
            <a:endParaRPr lang="en-US" dirty="0"/>
          </a:p>
        </p:txBody>
      </p:sp>
      <p:sp>
        <p:nvSpPr>
          <p:cNvPr id="5" name="Rectangle 4">
            <a:extLst>
              <a:ext uri="{FF2B5EF4-FFF2-40B4-BE49-F238E27FC236}">
                <a16:creationId xmlns:a16="http://schemas.microsoft.com/office/drawing/2014/main" id="{F9E5F892-18CC-47E1-9707-5C812750D09F}"/>
              </a:ext>
            </a:extLst>
          </p:cNvPr>
          <p:cNvSpPr/>
          <p:nvPr/>
        </p:nvSpPr>
        <p:spPr>
          <a:xfrm>
            <a:off x="3261852" y="2514600"/>
            <a:ext cx="2635044" cy="1066800"/>
          </a:xfrm>
          <a:prstGeom prst="rect">
            <a:avLst/>
          </a:prstGeom>
          <a:solidFill>
            <a:schemeClr val="accent2">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Adam,</a:t>
            </a:r>
          </a:p>
          <a:p>
            <a:pPr algn="ctr"/>
            <a:r>
              <a:rPr lang="en-US" sz="3200" dirty="0"/>
              <a:t>1 Co.15:45ff.</a:t>
            </a:r>
            <a:endParaRPr lang="en-US" dirty="0"/>
          </a:p>
        </p:txBody>
      </p:sp>
      <p:sp>
        <p:nvSpPr>
          <p:cNvPr id="6" name="Rectangle 5">
            <a:extLst>
              <a:ext uri="{FF2B5EF4-FFF2-40B4-BE49-F238E27FC236}">
                <a16:creationId xmlns:a16="http://schemas.microsoft.com/office/drawing/2014/main" id="{C85CE0F1-664D-4AFB-9785-4F3CE0BA7C79}"/>
              </a:ext>
            </a:extLst>
          </p:cNvPr>
          <p:cNvSpPr/>
          <p:nvPr/>
        </p:nvSpPr>
        <p:spPr>
          <a:xfrm>
            <a:off x="5958348" y="2514600"/>
            <a:ext cx="2514600" cy="1066800"/>
          </a:xfrm>
          <a:prstGeom prst="rect">
            <a:avLst/>
          </a:prstGeom>
          <a:solidFill>
            <a:schemeClr val="accent2">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Peter,</a:t>
            </a:r>
          </a:p>
          <a:p>
            <a:pPr algn="ctr"/>
            <a:r>
              <a:rPr lang="en-US" sz="3200" dirty="0"/>
              <a:t>Gal.2:9</a:t>
            </a:r>
            <a:endParaRPr lang="en-US" dirty="0"/>
          </a:p>
        </p:txBody>
      </p:sp>
    </p:spTree>
    <p:extLst>
      <p:ext uri="{BB962C8B-B14F-4D97-AF65-F5344CB8AC3E}">
        <p14:creationId xmlns:p14="http://schemas.microsoft.com/office/powerpoint/2010/main" val="2691682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1219200"/>
          </a:xfrm>
        </p:spPr>
        <p:txBody>
          <a:bodyPr/>
          <a:lstStyle/>
          <a:p>
            <a:r>
              <a:rPr lang="en-US" sz="3600" dirty="0">
                <a:solidFill>
                  <a:srgbClr val="FFFF00"/>
                </a:solidFill>
                <a:latin typeface="+mn-lt"/>
                <a:ea typeface="Verdana" panose="020B0604030504040204" pitchFamily="34" charset="0"/>
                <a:cs typeface="Verdana" panose="020B0604030504040204" pitchFamily="34" charset="0"/>
              </a:rPr>
              <a:t>Mt.18:18, ‘Peter is rock on</a:t>
            </a:r>
            <a:br>
              <a:rPr lang="en-US" sz="3600" dirty="0">
                <a:solidFill>
                  <a:srgbClr val="FFFF00"/>
                </a:solidFill>
                <a:latin typeface="+mn-lt"/>
                <a:ea typeface="Verdana" panose="020B0604030504040204" pitchFamily="34" charset="0"/>
                <a:cs typeface="Verdana" panose="020B0604030504040204" pitchFamily="34" charset="0"/>
              </a:rPr>
            </a:br>
            <a:r>
              <a:rPr lang="en-US" sz="3600" dirty="0">
                <a:solidFill>
                  <a:srgbClr val="FFFF00"/>
                </a:solidFill>
                <a:latin typeface="+mn-lt"/>
                <a:ea typeface="Verdana" panose="020B0604030504040204" pitchFamily="34" charset="0"/>
                <a:cs typeface="Verdana" panose="020B0604030504040204" pitchFamily="34" charset="0"/>
              </a:rPr>
              <a:t>which church is built’</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1233948"/>
            <a:ext cx="8534400" cy="5243052"/>
          </a:xfrm>
        </p:spPr>
        <p:txBody>
          <a:bodyPr/>
          <a:lstStyle/>
          <a:p>
            <a:pPr>
              <a:spcBef>
                <a:spcPts val="600"/>
              </a:spcBef>
              <a:spcAft>
                <a:spcPts val="1200"/>
              </a:spcAft>
              <a:buFont typeface="Arial" panose="020B0604020202020204" pitchFamily="34" charset="0"/>
              <a:buChar char="•"/>
            </a:pPr>
            <a:r>
              <a:rPr lang="en-US" u="sng" dirty="0">
                <a:solidFill>
                  <a:srgbClr val="FFFFCC"/>
                </a:solidFill>
                <a:latin typeface="Verdana" panose="020B0604030504040204" pitchFamily="34" charset="0"/>
                <a:ea typeface="Verdana" panose="020B0604030504040204" pitchFamily="34" charset="0"/>
                <a:cs typeface="Verdana" panose="020B0604030504040204" pitchFamily="34" charset="0"/>
              </a:rPr>
              <a:t>OT evidence</a:t>
            </a:r>
            <a:r>
              <a:rPr lang="en-US" dirty="0">
                <a:solidFill>
                  <a:srgbClr val="FFFFCC"/>
                </a:solidFill>
                <a:latin typeface="Verdana" panose="020B0604030504040204" pitchFamily="34" charset="0"/>
                <a:ea typeface="Verdana" panose="020B0604030504040204" pitchFamily="34" charset="0"/>
                <a:cs typeface="Verdana" panose="020B0604030504040204" pitchFamily="34" charset="0"/>
              </a:rPr>
              <a:t>: </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Ps.118:22 [Mt.21:41; Is.28:16]</a:t>
            </a:r>
          </a:p>
          <a:p>
            <a:pPr>
              <a:spcBef>
                <a:spcPts val="600"/>
              </a:spcBef>
              <a:spcAft>
                <a:spcPts val="1200"/>
              </a:spcAft>
              <a:buFont typeface="Arial" panose="020B0604020202020204" pitchFamily="34" charset="0"/>
              <a:buChar char="•"/>
            </a:pPr>
            <a:r>
              <a:rPr lang="en-US" u="sng" dirty="0">
                <a:solidFill>
                  <a:srgbClr val="FFFFCC"/>
                </a:solidFill>
                <a:latin typeface="Verdana" panose="020B0604030504040204" pitchFamily="34" charset="0"/>
                <a:ea typeface="Verdana" panose="020B0604030504040204" pitchFamily="34" charset="0"/>
                <a:cs typeface="Verdana" panose="020B0604030504040204" pitchFamily="34" charset="0"/>
              </a:rPr>
              <a:t>Language</a:t>
            </a:r>
            <a:r>
              <a:rPr lang="en-US" dirty="0">
                <a:solidFill>
                  <a:srgbClr val="FFFFCC"/>
                </a:solidFill>
                <a:latin typeface="Verdana" panose="020B0604030504040204" pitchFamily="34" charset="0"/>
                <a:ea typeface="Verdana" panose="020B0604030504040204" pitchFamily="34" charset="0"/>
                <a:cs typeface="Verdana" panose="020B0604030504040204" pitchFamily="34" charset="0"/>
              </a:rPr>
              <a: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3000" i="1" dirty="0" err="1">
                <a:solidFill>
                  <a:srgbClr val="FFC000"/>
                </a:solidFill>
                <a:latin typeface="Verdana" panose="020B0604030504040204" pitchFamily="34" charset="0"/>
                <a:ea typeface="Verdana" panose="020B0604030504040204" pitchFamily="34" charset="0"/>
                <a:cs typeface="Verdana" panose="020B0604030504040204" pitchFamily="34" charset="0"/>
              </a:rPr>
              <a:t>petros</a:t>
            </a:r>
            <a:r>
              <a:rPr lang="en-US" sz="3000" dirty="0">
                <a:solidFill>
                  <a:schemeClr val="bg1"/>
                </a:solidFill>
                <a:latin typeface="Verdana" panose="020B0604030504040204" pitchFamily="34" charset="0"/>
                <a:ea typeface="Verdana" panose="020B0604030504040204" pitchFamily="34" charset="0"/>
                <a:cs typeface="Verdana" panose="020B0604030504040204" pitchFamily="34" charset="0"/>
              </a:rPr>
              <a: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‘little Rock, pebble’;   </a:t>
            </a:r>
            <a:r>
              <a:rPr lang="en-US" sz="3000" i="1" dirty="0" err="1">
                <a:solidFill>
                  <a:srgbClr val="FFC000"/>
                </a:solidFill>
                <a:latin typeface="Verdana" panose="020B0604030504040204" pitchFamily="34" charset="0"/>
                <a:ea typeface="Verdana" panose="020B0604030504040204" pitchFamily="34" charset="0"/>
                <a:cs typeface="Verdana" panose="020B0604030504040204" pitchFamily="34" charset="0"/>
              </a:rPr>
              <a:t>petra</a:t>
            </a:r>
            <a:r>
              <a:rPr lang="en-US" sz="3000" dirty="0">
                <a:solidFill>
                  <a:schemeClr val="bg1"/>
                </a:solidFill>
                <a:latin typeface="Verdana" panose="020B0604030504040204" pitchFamily="34" charset="0"/>
                <a:ea typeface="Verdana" panose="020B0604030504040204" pitchFamily="34" charset="0"/>
                <a:cs typeface="Verdana" panose="020B0604030504040204" pitchFamily="34" charset="0"/>
              </a:rPr>
              <a: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massive stone; (16x of Christ)…</a:t>
            </a:r>
          </a:p>
          <a:p>
            <a:pPr>
              <a:spcBef>
                <a:spcPts val="600"/>
              </a:spcBef>
              <a:spcAft>
                <a:spcPts val="1200"/>
              </a:spcAft>
              <a:buFont typeface="Arial" panose="020B0604020202020204" pitchFamily="34" charset="0"/>
              <a:buChar char="•"/>
            </a:pPr>
            <a:r>
              <a:rPr lang="en-US" u="sng" dirty="0">
                <a:solidFill>
                  <a:srgbClr val="FFFFCC"/>
                </a:solidFill>
                <a:latin typeface="Verdana" panose="020B0604030504040204" pitchFamily="34" charset="0"/>
                <a:ea typeface="Verdana" panose="020B0604030504040204" pitchFamily="34" charset="0"/>
                <a:cs typeface="Verdana" panose="020B0604030504040204" pitchFamily="34" charset="0"/>
              </a:rPr>
              <a:t>Context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(Mt.16): views of Jesus…</a:t>
            </a:r>
          </a:p>
          <a:p>
            <a:pPr>
              <a:spcBef>
                <a:spcPts val="600"/>
              </a:spcBef>
              <a:spcAft>
                <a:spcPts val="700"/>
              </a:spcAft>
              <a:buFont typeface="Arial" panose="020B0604020202020204" pitchFamily="34" charset="0"/>
              <a:buChar char="•"/>
            </a:pPr>
            <a:r>
              <a:rPr lang="en-US" u="sng" dirty="0">
                <a:solidFill>
                  <a:srgbClr val="FFFFCC"/>
                </a:solidFill>
                <a:latin typeface="Verdana" panose="020B0604030504040204" pitchFamily="34" charset="0"/>
                <a:ea typeface="Verdana" panose="020B0604030504040204" pitchFamily="34" charset="0"/>
                <a:cs typeface="Verdana" panose="020B0604030504040204" pitchFamily="34" charset="0"/>
              </a:rPr>
              <a:t>Geography</a:t>
            </a:r>
            <a:r>
              <a:rPr lang="en-US" dirty="0">
                <a:solidFill>
                  <a:srgbClr val="FFFFCC"/>
                </a:solidFill>
                <a:latin typeface="Verdana" panose="020B0604030504040204" pitchFamily="34" charset="0"/>
                <a:ea typeface="Verdana" panose="020B0604030504040204" pitchFamily="34" charset="0"/>
                <a:cs typeface="Verdana" panose="020B0604030504040204" pitchFamily="34" charset="0"/>
              </a:rPr>
              <a: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something greater than Peter (receives keys to lock / unlock); built on Christ, as city on ledge…</a:t>
            </a:r>
          </a:p>
          <a:p>
            <a:pPr>
              <a:spcBef>
                <a:spcPts val="600"/>
              </a:spcBef>
              <a:spcAft>
                <a:spcPts val="700"/>
              </a:spcAft>
              <a:buFont typeface="Arial" panose="020B0604020202020204" pitchFamily="34" charset="0"/>
              <a:buChar char="•"/>
            </a:pPr>
            <a:endPar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514350" indent="-514350">
              <a:spcBef>
                <a:spcPts val="600"/>
              </a:spcBef>
              <a:spcAft>
                <a:spcPts val="700"/>
              </a:spcAft>
              <a:buAutoNum type="arabicPeriod"/>
            </a:pPr>
            <a:endPar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lvl="1">
              <a:spcAft>
                <a:spcPts val="600"/>
              </a:spcAft>
            </a:pPr>
            <a:endParaRPr lang="en-US" sz="3300" dirty="0">
              <a:solidFill>
                <a:srgbClr val="FF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15328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5492</TotalTime>
  <Words>1120</Words>
  <Application>Microsoft Office PowerPoint</Application>
  <PresentationFormat>On-screen Show (4:3)</PresentationFormat>
  <Paragraphs>83</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Verdana</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Mt.10:2, ‘in every list, Peter is named first</vt:lpstr>
      <vt:lpstr>Mt.18:18, ‘Peter is rock on which church is built’</vt:lpstr>
      <vt:lpstr>Mt.18:18, ‘Peter is rock on which church is built’</vt:lpstr>
      <vt:lpstr>Caesarea Philippi</vt:lpstr>
      <vt:lpstr>Mt.18:18, ‘Peter is rock on which church is built’</vt:lpstr>
      <vt:lpstr>Mt.18:18, ‘Peter is rock on which church is built’</vt:lpstr>
      <vt:lpstr>Lk.22:32, ‘Because Peter was foundation-stone of Church, Jesus prayed particularly for him’</vt:lpstr>
      <vt:lpstr>Jn.21:15-17 – Gibbons</vt:lpstr>
      <vt:lpstr>PowerPoint Presentation</vt:lpstr>
      <vt:lpstr>Not one pope, cardinal, archbishop… found in NT.    Ph.1:1</vt:lpstr>
      <vt:lpstr>NT strongly teaches AGAINST anything like a pope</vt:lpstr>
      <vt:lpstr>Roman Catholicism assumes that .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Duggin</dc:creator>
  <cp:lastModifiedBy>Ty Johnson</cp:lastModifiedBy>
  <cp:revision>592</cp:revision>
  <dcterms:created xsi:type="dcterms:W3CDTF">2004-01-08T21:08:14Z</dcterms:created>
  <dcterms:modified xsi:type="dcterms:W3CDTF">2018-04-24T04:49:42Z</dcterms:modified>
</cp:coreProperties>
</file>