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66" r:id="rId2"/>
    <p:sldId id="506" r:id="rId3"/>
    <p:sldId id="545" r:id="rId4"/>
    <p:sldId id="546" r:id="rId5"/>
    <p:sldId id="547" r:id="rId6"/>
    <p:sldId id="548" r:id="rId7"/>
    <p:sldId id="305" r:id="rId8"/>
    <p:sldId id="504" r:id="rId9"/>
    <p:sldId id="551" r:id="rId10"/>
    <p:sldId id="552" r:id="rId11"/>
    <p:sldId id="553" r:id="rId12"/>
    <p:sldId id="554" r:id="rId13"/>
    <p:sldId id="555" r:id="rId14"/>
    <p:sldId id="556" r:id="rId15"/>
    <p:sldId id="557" r:id="rId16"/>
    <p:sldId id="549" r:id="rId17"/>
    <p:sldId id="559" r:id="rId18"/>
    <p:sldId id="560" r:id="rId19"/>
    <p:sldId id="561" r:id="rId20"/>
    <p:sldId id="562" r:id="rId21"/>
    <p:sldId id="563" r:id="rId22"/>
    <p:sldId id="564" r:id="rId23"/>
    <p:sldId id="565" r:id="rId24"/>
    <p:sldId id="535" r:id="rId25"/>
    <p:sldId id="566" r:id="rId26"/>
    <p:sldId id="567"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33"/>
    <a:srgbClr val="99FF33"/>
    <a:srgbClr val="CCFFFF"/>
    <a:srgbClr val="FF00FF"/>
    <a:srgbClr val="FFCC00"/>
    <a:srgbClr val="FFFFFF"/>
    <a:srgbClr val="B2B2B2"/>
    <a:srgbClr val="C0C0C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4" d="100"/>
          <a:sy n="64" d="100"/>
        </p:scale>
        <p:origin x="1566" y="48"/>
      </p:cViewPr>
      <p:guideLst>
        <p:guide orient="horz" pos="2112"/>
        <p:guide pos="2880"/>
      </p:guideLst>
    </p:cSldViewPr>
  </p:slideViewPr>
  <p:notesTextViewPr>
    <p:cViewPr>
      <p:scale>
        <a:sx n="3" d="2"/>
        <a:sy n="3" d="2"/>
      </p:scale>
      <p:origin x="0" y="0"/>
    </p:cViewPr>
  </p:notesTextViewPr>
  <p:sorterViewPr>
    <p:cViewPr>
      <p:scale>
        <a:sx n="100" d="100"/>
        <a:sy n="100" d="100"/>
      </p:scale>
      <p:origin x="0" y="-68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4/24/2018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8515A22-972B-4A70-A3B6-C8010A6DEDD5}"/>
              </a:ext>
            </a:extLst>
          </p:cNvPr>
          <p:cNvSpPr/>
          <p:nvPr/>
        </p:nvSpPr>
        <p:spPr>
          <a:xfrm>
            <a:off x="1905000" y="838200"/>
            <a:ext cx="5334000" cy="1600200"/>
          </a:xfrm>
          <a:prstGeom prst="roundRect">
            <a:avLst/>
          </a:prstGeom>
          <a:solidFill>
            <a:schemeClr val="accent2">
              <a:lumMod val="75000"/>
            </a:schemeClr>
          </a:solid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Verdana" panose="020B0604030504040204" pitchFamily="34" charset="0"/>
                <a:ea typeface="Verdana" panose="020B0604030504040204" pitchFamily="34" charset="0"/>
                <a:cs typeface="Verdana" panose="020B0604030504040204" pitchFamily="34" charset="0"/>
              </a:rPr>
              <a:t>Roman</a:t>
            </a:r>
          </a:p>
          <a:p>
            <a:pPr algn="ctr"/>
            <a:r>
              <a:rPr lang="en-US" sz="4400" dirty="0">
                <a:solidFill>
                  <a:schemeClr val="bg1"/>
                </a:solidFill>
                <a:latin typeface="Verdana" panose="020B0604030504040204" pitchFamily="34" charset="0"/>
                <a:ea typeface="Verdana" panose="020B0604030504040204" pitchFamily="34" charset="0"/>
                <a:cs typeface="Verdana" panose="020B0604030504040204" pitchFamily="34" charset="0"/>
              </a:rPr>
              <a:t>Catholicism </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a:t>
            </a:r>
            <a:endParaRPr lang="en-US" sz="4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46704"/>
            <a:ext cx="8229600" cy="1219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Distinction made between</a:t>
            </a:r>
            <a:br>
              <a:rPr lang="en-US" sz="3600" dirty="0">
                <a:solidFill>
                  <a:srgbClr val="FFFFCC"/>
                </a:solidFill>
                <a:latin typeface="+mn-lt"/>
                <a:ea typeface="Verdana" panose="020B0604030504040204" pitchFamily="34" charset="0"/>
                <a:cs typeface="Verdana" panose="020B0604030504040204" pitchFamily="34" charset="0"/>
              </a:rPr>
            </a:br>
            <a:r>
              <a:rPr lang="en-US" sz="3600" dirty="0">
                <a:solidFill>
                  <a:srgbClr val="FFFFCC"/>
                </a:solidFill>
                <a:latin typeface="+mn-lt"/>
                <a:ea typeface="Verdana" panose="020B0604030504040204" pitchFamily="34" charset="0"/>
                <a:cs typeface="Verdana" panose="020B0604030504040204" pitchFamily="34" charset="0"/>
              </a:rPr>
              <a:t>Episcopate and Presbyterate </a:t>
            </a:r>
            <a:r>
              <a:rPr lang="en-US" sz="2400" dirty="0">
                <a:solidFill>
                  <a:schemeClr val="bg1"/>
                </a:solidFill>
                <a:latin typeface="+mn-lt"/>
                <a:ea typeface="Verdana" panose="020B0604030504040204" pitchFamily="34" charset="0"/>
                <a:cs typeface="Verdana" panose="020B0604030504040204" pitchFamily="34" charset="0"/>
              </a:rPr>
              <a:t>(1)</a:t>
            </a:r>
            <a:endParaRPr lang="en-US" sz="3600" dirty="0">
              <a:solidFill>
                <a:schemeClr val="bg1"/>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75304" y="1371600"/>
            <a:ext cx="8610600" cy="5486400"/>
          </a:xfrm>
        </p:spPr>
        <p:txBody>
          <a:bodyPr/>
          <a:lstStyle/>
          <a:p>
            <a:pPr marL="236538" indent="-236538">
              <a:spcBef>
                <a:spcPts val="600"/>
              </a:spcBef>
              <a:spcAft>
                <a:spcPts val="3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“The </a:t>
            </a:r>
            <a:r>
              <a:rPr lang="en-US" dirty="0">
                <a:solidFill>
                  <a:schemeClr val="bg1"/>
                </a:solidFill>
              </a:rPr>
              <a:t>episcopate was formed, not out of the apostolic order by localization, but out of the </a:t>
            </a:r>
            <a:r>
              <a:rPr lang="en-US" dirty="0" err="1">
                <a:solidFill>
                  <a:schemeClr val="bg1"/>
                </a:solidFill>
              </a:rPr>
              <a:t>presbyterial</a:t>
            </a:r>
            <a:r>
              <a:rPr lang="en-US" dirty="0">
                <a:solidFill>
                  <a:schemeClr val="bg1"/>
                </a:solidFill>
              </a:rPr>
              <a:t> by elevation; and the title, which originally was common to all, came at length to be appropriated to the chief among them” </a:t>
            </a:r>
            <a:br>
              <a:rPr lang="en-US" dirty="0">
                <a:solidFill>
                  <a:schemeClr val="bg1"/>
                </a:solidFill>
              </a:rPr>
            </a:br>
            <a:r>
              <a:rPr lang="en-US" sz="2400" dirty="0">
                <a:solidFill>
                  <a:schemeClr val="bg1"/>
                </a:solidFill>
              </a:rPr>
              <a:t>– Lightfoot </a:t>
            </a:r>
          </a:p>
          <a:p>
            <a:pPr>
              <a:spcBef>
                <a:spcPts val="600"/>
              </a:spcBef>
              <a:spcAft>
                <a:spcPts val="700"/>
              </a:spcAft>
              <a:buFont typeface="Arial" panose="020B0604020202020204" pitchFamily="34" charset="0"/>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3850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46704"/>
            <a:ext cx="8229600" cy="1219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Distinction made between</a:t>
            </a:r>
            <a:br>
              <a:rPr lang="en-US" sz="3600" dirty="0">
                <a:solidFill>
                  <a:srgbClr val="FFFFCC"/>
                </a:solidFill>
                <a:latin typeface="+mn-lt"/>
                <a:ea typeface="Verdana" panose="020B0604030504040204" pitchFamily="34" charset="0"/>
                <a:cs typeface="Verdana" panose="020B0604030504040204" pitchFamily="34" charset="0"/>
              </a:rPr>
            </a:br>
            <a:r>
              <a:rPr lang="en-US" sz="3600" dirty="0">
                <a:solidFill>
                  <a:srgbClr val="FFFFCC"/>
                </a:solidFill>
                <a:latin typeface="+mn-lt"/>
                <a:ea typeface="Verdana" panose="020B0604030504040204" pitchFamily="34" charset="0"/>
                <a:cs typeface="Verdana" panose="020B0604030504040204" pitchFamily="34" charset="0"/>
              </a:rPr>
              <a:t>Episcopate and Presbyterate </a:t>
            </a:r>
            <a:r>
              <a:rPr lang="en-US" sz="2400" dirty="0">
                <a:solidFill>
                  <a:schemeClr val="bg1"/>
                </a:solidFill>
                <a:latin typeface="+mn-lt"/>
                <a:ea typeface="Verdana" panose="020B0604030504040204" pitchFamily="34" charset="0"/>
                <a:cs typeface="Verdana" panose="020B0604030504040204" pitchFamily="34" charset="0"/>
              </a:rPr>
              <a:t>(2)</a:t>
            </a:r>
            <a:endParaRPr lang="en-US" sz="3600" dirty="0">
              <a:solidFill>
                <a:schemeClr val="bg1"/>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75304" y="1371600"/>
            <a:ext cx="8610600" cy="5486400"/>
          </a:xfrm>
        </p:spPr>
        <p:txBody>
          <a:bodyPr/>
          <a:lstStyle/>
          <a:p>
            <a:pPr marL="236538" indent="-236538">
              <a:spcBef>
                <a:spcPts val="600"/>
              </a:spcBef>
              <a:spcAft>
                <a:spcPts val="3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Jerome on Tit.1:7 – churches originally…  ‘</a:t>
            </a:r>
            <a:r>
              <a:rPr lang="en-US" dirty="0">
                <a:solidFill>
                  <a:schemeClr val="bg1"/>
                </a:solidFill>
              </a:rPr>
              <a:t>were governed by the common council of the presbyters, and not till a later period was one of the presbyters placed at the head, to watch over the church and suppress schisms’</a:t>
            </a:r>
          </a:p>
          <a:p>
            <a:pPr marL="236538" indent="-236538">
              <a:spcBef>
                <a:spcPts val="600"/>
              </a:spcBef>
              <a:spcAft>
                <a:spcPts val="300"/>
              </a:spcAft>
              <a:buFont typeface="Arial" panose="020B0604020202020204" pitchFamily="34" charset="0"/>
              <a:buChar char="•"/>
            </a:pPr>
            <a:r>
              <a:rPr lang="en-US" dirty="0">
                <a:solidFill>
                  <a:schemeClr val="bg1"/>
                </a:solidFill>
              </a:rPr>
              <a:t>Ac.14:23; cf. 1 Co.4:17.  </a:t>
            </a:r>
          </a:p>
          <a:p>
            <a:pPr marL="236538" indent="-236538">
              <a:spcBef>
                <a:spcPts val="600"/>
              </a:spcBef>
              <a:spcAft>
                <a:spcPts val="300"/>
              </a:spcAft>
              <a:buFont typeface="Arial" panose="020B0604020202020204" pitchFamily="34" charset="0"/>
              <a:buChar char="•"/>
            </a:pPr>
            <a:r>
              <a:rPr lang="en-US" dirty="0">
                <a:solidFill>
                  <a:schemeClr val="bg1"/>
                </a:solidFill>
              </a:rPr>
              <a:t>Also Ac.20:17, 28;  Ph.1:1;  Tit.1:5,7. </a:t>
            </a:r>
            <a:endParaRPr lang="en-US" sz="2400" dirty="0">
              <a:solidFill>
                <a:schemeClr val="bg1"/>
              </a:solidFill>
            </a:endParaRPr>
          </a:p>
          <a:p>
            <a:pPr>
              <a:spcBef>
                <a:spcPts val="600"/>
              </a:spcBef>
              <a:spcAft>
                <a:spcPts val="700"/>
              </a:spcAft>
              <a:buFont typeface="Arial" panose="020B0604020202020204" pitchFamily="34" charset="0"/>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6824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46704"/>
            <a:ext cx="8229600" cy="1219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Distinction made between</a:t>
            </a:r>
            <a:br>
              <a:rPr lang="en-US" sz="3600" dirty="0">
                <a:solidFill>
                  <a:srgbClr val="FFFFCC"/>
                </a:solidFill>
                <a:latin typeface="+mn-lt"/>
                <a:ea typeface="Verdana" panose="020B0604030504040204" pitchFamily="34" charset="0"/>
                <a:cs typeface="Verdana" panose="020B0604030504040204" pitchFamily="34" charset="0"/>
              </a:rPr>
            </a:br>
            <a:r>
              <a:rPr lang="en-US" sz="3600" dirty="0">
                <a:solidFill>
                  <a:srgbClr val="FFFFCC"/>
                </a:solidFill>
                <a:latin typeface="+mn-lt"/>
                <a:ea typeface="Verdana" panose="020B0604030504040204" pitchFamily="34" charset="0"/>
                <a:cs typeface="Verdana" panose="020B0604030504040204" pitchFamily="34" charset="0"/>
              </a:rPr>
              <a:t>Episcopate and Presbyterate </a:t>
            </a:r>
            <a:r>
              <a:rPr lang="en-US" sz="2400" dirty="0">
                <a:solidFill>
                  <a:schemeClr val="bg1"/>
                </a:solidFill>
                <a:latin typeface="+mn-lt"/>
                <a:ea typeface="Verdana" panose="020B0604030504040204" pitchFamily="34" charset="0"/>
                <a:cs typeface="Verdana" panose="020B0604030504040204" pitchFamily="34" charset="0"/>
              </a:rPr>
              <a:t>(3)</a:t>
            </a:r>
            <a:endParaRPr lang="en-US" sz="3600" dirty="0">
              <a:solidFill>
                <a:schemeClr val="bg1"/>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75304" y="1219200"/>
            <a:ext cx="8610600" cy="5486400"/>
          </a:xfrm>
        </p:spPr>
        <p:txBody>
          <a:bodyPr/>
          <a:lstStyle/>
          <a:p>
            <a:pPr marL="514350" indent="-514350">
              <a:spcBef>
                <a:spcPts val="600"/>
              </a:spcBef>
              <a:spcAft>
                <a:spcPts val="200"/>
              </a:spcAft>
              <a:buAutoNum type="alphaLcPeriod"/>
            </a:pPr>
            <a:r>
              <a:rPr lang="en-US" sz="3000" dirty="0">
                <a:solidFill>
                  <a:schemeClr val="bg1"/>
                </a:solidFill>
                <a:ea typeface="Verdana" panose="020B0604030504040204" pitchFamily="34" charset="0"/>
                <a:cs typeface="Verdana" panose="020B0604030504040204" pitchFamily="34" charset="0"/>
              </a:rPr>
              <a:t>They appear always as a plurality in one / same congregation.</a:t>
            </a:r>
          </a:p>
          <a:p>
            <a:pPr marL="514350" indent="-514350">
              <a:spcBef>
                <a:spcPts val="600"/>
              </a:spcBef>
              <a:spcAft>
                <a:spcPts val="200"/>
              </a:spcAft>
              <a:buAutoNum type="alphaLcPeriod"/>
            </a:pPr>
            <a:r>
              <a:rPr lang="en-US" sz="3000" dirty="0">
                <a:solidFill>
                  <a:schemeClr val="bg1"/>
                </a:solidFill>
                <a:ea typeface="Verdana" panose="020B0604030504040204" pitchFamily="34" charset="0"/>
                <a:cs typeface="Verdana" panose="020B0604030504040204" pitchFamily="34" charset="0"/>
              </a:rPr>
              <a:t>Same officers of church in Ephesus are alternately called presbyters and bishops.</a:t>
            </a:r>
          </a:p>
          <a:p>
            <a:pPr marL="514350" indent="-514350">
              <a:spcBef>
                <a:spcPts val="600"/>
              </a:spcBef>
              <a:spcAft>
                <a:spcPts val="200"/>
              </a:spcAft>
              <a:buAutoNum type="alphaLcPeriod"/>
            </a:pPr>
            <a:r>
              <a:rPr lang="en-US" sz="3000" dirty="0">
                <a:solidFill>
                  <a:schemeClr val="bg1"/>
                </a:solidFill>
                <a:ea typeface="Verdana" panose="020B0604030504040204" pitchFamily="34" charset="0"/>
                <a:cs typeface="Verdana" panose="020B0604030504040204" pitchFamily="34" charset="0"/>
              </a:rPr>
              <a:t>Paul sends greetings to bishops and deacons of Philippi but omits presbyters because they are included in first term.</a:t>
            </a:r>
          </a:p>
          <a:p>
            <a:pPr marL="514350" indent="-514350">
              <a:spcBef>
                <a:spcPts val="600"/>
              </a:spcBef>
              <a:spcAft>
                <a:spcPts val="300"/>
              </a:spcAft>
              <a:buAutoNum type="alphaLcPeriod"/>
            </a:pPr>
            <a:r>
              <a:rPr lang="en-US" sz="3000" dirty="0">
                <a:solidFill>
                  <a:schemeClr val="bg1"/>
                </a:solidFill>
                <a:ea typeface="Verdana" panose="020B0604030504040204" pitchFamily="34" charset="0"/>
                <a:cs typeface="Verdana" panose="020B0604030504040204" pitchFamily="34" charset="0"/>
              </a:rPr>
              <a:t>Pastoral Epistles: qualifications for all church ‘officers’; mention only two: bishops and deacons; uses ‘presbyter’ afterwards for bishop</a:t>
            </a:r>
            <a:r>
              <a:rPr lang="en-US" sz="3100" dirty="0">
                <a:solidFill>
                  <a:schemeClr val="bg1"/>
                </a:solidFill>
                <a:ea typeface="Verdana" panose="020B0604030504040204" pitchFamily="34" charset="0"/>
                <a:cs typeface="Verdana" panose="020B0604030504040204" pitchFamily="34" charset="0"/>
              </a:rPr>
              <a:t> </a:t>
            </a:r>
            <a:r>
              <a:rPr lang="en-US" sz="1800" dirty="0">
                <a:solidFill>
                  <a:schemeClr val="bg1"/>
                </a:solidFill>
                <a:ea typeface="Verdana" panose="020B0604030504040204" pitchFamily="34" charset="0"/>
                <a:cs typeface="Verdana" panose="020B0604030504040204" pitchFamily="34" charset="0"/>
              </a:rPr>
              <a:t>(I, 493ff).</a:t>
            </a:r>
            <a:endParaRPr lang="en-US" sz="2800" dirty="0">
              <a:solidFill>
                <a:schemeClr val="bg1"/>
              </a:solidFill>
              <a:ea typeface="Verdana" panose="020B0604030504040204" pitchFamily="34" charset="0"/>
              <a:cs typeface="Verdana" panose="020B0604030504040204" pitchFamily="34" charset="0"/>
            </a:endParaRPr>
          </a:p>
          <a:p>
            <a:pPr marL="236538" indent="-236538">
              <a:spcBef>
                <a:spcPts val="600"/>
              </a:spcBef>
              <a:spcAft>
                <a:spcPts val="3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 </a:t>
            </a:r>
            <a:endParaRPr lang="en-US" dirty="0">
              <a:solidFill>
                <a:schemeClr val="bg1"/>
              </a:solidFill>
            </a:endParaRPr>
          </a:p>
          <a:p>
            <a:pPr>
              <a:spcBef>
                <a:spcPts val="600"/>
              </a:spcBef>
              <a:spcAft>
                <a:spcPts val="700"/>
              </a:spcAft>
              <a:buFont typeface="Arial" panose="020B0604020202020204" pitchFamily="34" charset="0"/>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493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46704"/>
            <a:ext cx="8229600" cy="1219200"/>
          </a:xfrm>
        </p:spPr>
        <p:txBody>
          <a:bodyPr/>
          <a:lstStyle/>
          <a:p>
            <a:r>
              <a:rPr lang="en-US" sz="3500" dirty="0">
                <a:solidFill>
                  <a:srgbClr val="FFFFCC"/>
                </a:solidFill>
                <a:latin typeface="+mn-lt"/>
                <a:ea typeface="Verdana" panose="020B0604030504040204" pitchFamily="34" charset="0"/>
                <a:cs typeface="Verdana" panose="020B0604030504040204" pitchFamily="34" charset="0"/>
              </a:rPr>
              <a:t>Beginning of Roman Primacy </a:t>
            </a:r>
            <a:r>
              <a:rPr lang="en-US" sz="2400" dirty="0">
                <a:solidFill>
                  <a:schemeClr val="bg1"/>
                </a:solidFill>
                <a:latin typeface="+mn-lt"/>
                <a:ea typeface="Verdana" panose="020B0604030504040204" pitchFamily="34" charset="0"/>
                <a:cs typeface="Verdana" panose="020B0604030504040204" pitchFamily="34" charset="0"/>
              </a:rPr>
              <a:t>(1)</a:t>
            </a:r>
            <a:endParaRPr lang="en-US" sz="3600" dirty="0">
              <a:solidFill>
                <a:schemeClr val="bg1"/>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75304" y="1219200"/>
            <a:ext cx="8610600" cy="5486400"/>
          </a:xfrm>
        </p:spPr>
        <p:txBody>
          <a:bodyPr/>
          <a:lstStyle/>
          <a:p>
            <a:pPr marL="514350" indent="-514350">
              <a:spcBef>
                <a:spcPts val="600"/>
              </a:spcBef>
              <a:spcAft>
                <a:spcPts val="200"/>
              </a:spcAft>
              <a:buAutoNum type="arabicPeriod"/>
            </a:pPr>
            <a:r>
              <a:rPr lang="en-US" dirty="0">
                <a:solidFill>
                  <a:schemeClr val="bg1"/>
                </a:solidFill>
                <a:ea typeface="Verdana" panose="020B0604030504040204" pitchFamily="34" charset="0"/>
                <a:cs typeface="Verdana" panose="020B0604030504040204" pitchFamily="34" charset="0"/>
              </a:rPr>
              <a:t>Human bishop is center of unity for the single congregation</a:t>
            </a:r>
          </a:p>
          <a:p>
            <a:pPr marL="514350" indent="-514350">
              <a:spcBef>
                <a:spcPts val="600"/>
              </a:spcBef>
              <a:spcAft>
                <a:spcPts val="200"/>
              </a:spcAft>
              <a:buAutoNum type="arabicPeriod"/>
            </a:pPr>
            <a:r>
              <a:rPr lang="en-US" dirty="0">
                <a:solidFill>
                  <a:schemeClr val="bg1"/>
                </a:solidFill>
                <a:ea typeface="Verdana" panose="020B0604030504040204" pitchFamily="34" charset="0"/>
                <a:cs typeface="Verdana" panose="020B0604030504040204" pitchFamily="34" charset="0"/>
              </a:rPr>
              <a:t>He stands in it as vicar of Christ and even of God</a:t>
            </a:r>
          </a:p>
          <a:p>
            <a:pPr marL="514350" indent="-514350">
              <a:spcBef>
                <a:spcPts val="600"/>
              </a:spcBef>
              <a:spcAft>
                <a:spcPts val="200"/>
              </a:spcAft>
              <a:buAutoNum type="arabicPeriod"/>
            </a:pPr>
            <a:r>
              <a:rPr lang="en-US" dirty="0">
                <a:solidFill>
                  <a:schemeClr val="bg1"/>
                </a:solidFill>
                <a:ea typeface="Verdana" panose="020B0604030504040204" pitchFamily="34" charset="0"/>
                <a:cs typeface="Verdana" panose="020B0604030504040204" pitchFamily="34" charset="0"/>
              </a:rPr>
              <a:t>Apostasy from bishop is apostasy from Christ </a:t>
            </a:r>
            <a:r>
              <a:rPr lang="en-US" sz="2400" dirty="0">
                <a:solidFill>
                  <a:schemeClr val="bg1"/>
                </a:solidFill>
                <a:ea typeface="Verdana" panose="020B0604030504040204" pitchFamily="34" charset="0"/>
                <a:cs typeface="Verdana" panose="020B0604030504040204" pitchFamily="34" charset="0"/>
              </a:rPr>
              <a:t>(Ignatius).</a:t>
            </a:r>
          </a:p>
          <a:p>
            <a:pPr marL="514350" indent="-514350">
              <a:spcBef>
                <a:spcPts val="600"/>
              </a:spcBef>
              <a:spcAft>
                <a:spcPts val="200"/>
              </a:spcAft>
              <a:buAutoNum type="alphaLcPeriod"/>
            </a:pPr>
            <a:endParaRPr lang="en-US" dirty="0">
              <a:solidFill>
                <a:schemeClr val="bg1"/>
              </a:solidFill>
              <a:ea typeface="Verdana" panose="020B0604030504040204" pitchFamily="34" charset="0"/>
              <a:cs typeface="Verdana" panose="020B0604030504040204" pitchFamily="34" charset="0"/>
            </a:endParaRPr>
          </a:p>
          <a:p>
            <a:pPr marL="0" indent="0">
              <a:spcBef>
                <a:spcPts val="600"/>
              </a:spcBef>
              <a:spcAft>
                <a:spcPts val="300"/>
              </a:spcAft>
              <a:buNone/>
            </a:pPr>
            <a:endParaRPr lang="en-US" dirty="0">
              <a:solidFill>
                <a:schemeClr val="bg1"/>
              </a:solidFill>
            </a:endParaRPr>
          </a:p>
          <a:p>
            <a:pPr>
              <a:spcBef>
                <a:spcPts val="600"/>
              </a:spcBef>
              <a:spcAft>
                <a:spcPts val="700"/>
              </a:spcAft>
              <a:buFont typeface="Arial" panose="020B0604020202020204" pitchFamily="34" charset="0"/>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5993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46704"/>
            <a:ext cx="8229600" cy="1219200"/>
          </a:xfrm>
        </p:spPr>
        <p:txBody>
          <a:bodyPr/>
          <a:lstStyle/>
          <a:p>
            <a:r>
              <a:rPr lang="en-US" sz="3500" dirty="0">
                <a:solidFill>
                  <a:srgbClr val="FFFFCC"/>
                </a:solidFill>
                <a:latin typeface="+mn-lt"/>
                <a:ea typeface="Verdana" panose="020B0604030504040204" pitchFamily="34" charset="0"/>
                <a:cs typeface="Verdana" panose="020B0604030504040204" pitchFamily="34" charset="0"/>
              </a:rPr>
              <a:t>Beginning of Roman Primacy </a:t>
            </a:r>
            <a:r>
              <a:rPr lang="en-US" sz="2400" dirty="0">
                <a:solidFill>
                  <a:schemeClr val="bg1"/>
                </a:solidFill>
                <a:latin typeface="+mn-lt"/>
                <a:ea typeface="Verdana" panose="020B0604030504040204" pitchFamily="34" charset="0"/>
                <a:cs typeface="Verdana" panose="020B0604030504040204" pitchFamily="34" charset="0"/>
              </a:rPr>
              <a:t>(2)</a:t>
            </a:r>
            <a:endParaRPr lang="en-US" sz="3600" dirty="0">
              <a:solidFill>
                <a:schemeClr val="bg1"/>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75304" y="1219200"/>
            <a:ext cx="8610600" cy="5486400"/>
          </a:xfrm>
        </p:spPr>
        <p:txBody>
          <a:bodyPr/>
          <a:lstStyle/>
          <a:p>
            <a:pPr marL="514350" indent="-514350">
              <a:spcBef>
                <a:spcPts val="600"/>
              </a:spcBef>
              <a:spcAft>
                <a:spcPts val="200"/>
              </a:spcAft>
              <a:buAutoNum type="alphaLcPeriod"/>
            </a:pPr>
            <a:r>
              <a:rPr lang="en-US" dirty="0">
                <a:solidFill>
                  <a:schemeClr val="bg1"/>
                </a:solidFill>
                <a:ea typeface="Verdana" panose="020B0604030504040204" pitchFamily="34" charset="0"/>
                <a:cs typeface="Verdana" panose="020B0604030504040204" pitchFamily="34" charset="0"/>
              </a:rPr>
              <a:t>Ordination of bishop was performed by neighboring bishops, requiring at least three in number.</a:t>
            </a:r>
          </a:p>
          <a:p>
            <a:pPr marL="514350" indent="-514350">
              <a:spcBef>
                <a:spcPts val="600"/>
              </a:spcBef>
              <a:spcAft>
                <a:spcPts val="200"/>
              </a:spcAft>
              <a:buAutoNum type="alphaLcPeriod"/>
            </a:pPr>
            <a:r>
              <a:rPr lang="en-US" sz="3200" dirty="0">
                <a:solidFill>
                  <a:schemeClr val="bg1"/>
                </a:solidFill>
                <a:ea typeface="Verdana" panose="020B0604030504040204" pitchFamily="34" charset="0"/>
                <a:cs typeface="Verdana" panose="020B0604030504040204" pitchFamily="34" charset="0"/>
              </a:rPr>
              <a:t>On lowest level </a:t>
            </a:r>
            <a:r>
              <a:rPr lang="en-US" sz="3200" dirty="0">
                <a:solidFill>
                  <a:schemeClr val="bg1"/>
                </a:solidFill>
              </a:rPr>
              <a:t>stood bishops of the country churches; among city bishops the metropolitans rose above the rest; the apostolic mother-churches are yet more important.</a:t>
            </a:r>
          </a:p>
          <a:p>
            <a:pPr marL="514350" indent="-514350">
              <a:spcBef>
                <a:spcPts val="600"/>
              </a:spcBef>
              <a:spcAft>
                <a:spcPts val="200"/>
              </a:spcAft>
              <a:buAutoNum type="alphaLcPeriod"/>
            </a:pPr>
            <a:r>
              <a:rPr lang="en-US" sz="3200" dirty="0">
                <a:solidFill>
                  <a:schemeClr val="bg1"/>
                </a:solidFill>
              </a:rPr>
              <a:t>Primacy and episcopacy grew together.</a:t>
            </a:r>
          </a:p>
          <a:p>
            <a:pPr marL="514350" indent="-514350">
              <a:spcBef>
                <a:spcPts val="600"/>
              </a:spcBef>
              <a:spcAft>
                <a:spcPts val="200"/>
              </a:spcAft>
              <a:buAutoNum type="alphaLcPeriod"/>
            </a:pPr>
            <a:endParaRPr lang="en-US" dirty="0">
              <a:solidFill>
                <a:schemeClr val="bg1"/>
              </a:solidFill>
              <a:ea typeface="Verdana" panose="020B0604030504040204" pitchFamily="34" charset="0"/>
              <a:cs typeface="Verdana" panose="020B0604030504040204" pitchFamily="34" charset="0"/>
            </a:endParaRPr>
          </a:p>
          <a:p>
            <a:pPr marL="457200" indent="-457200">
              <a:spcBef>
                <a:spcPts val="600"/>
              </a:spcBef>
              <a:spcAft>
                <a:spcPts val="200"/>
              </a:spcAft>
              <a:buAutoNum type="arabicPeriod"/>
            </a:pPr>
            <a:endParaRPr lang="en-US" sz="2400" dirty="0">
              <a:solidFill>
                <a:schemeClr val="bg1"/>
              </a:solidFill>
              <a:ea typeface="Verdana" panose="020B0604030504040204" pitchFamily="34" charset="0"/>
              <a:cs typeface="Verdana" panose="020B0604030504040204" pitchFamily="34" charset="0"/>
            </a:endParaRPr>
          </a:p>
          <a:p>
            <a:pPr marL="514350" indent="-514350">
              <a:spcBef>
                <a:spcPts val="600"/>
              </a:spcBef>
              <a:spcAft>
                <a:spcPts val="200"/>
              </a:spcAft>
              <a:buAutoNum type="alphaLcPeriod"/>
            </a:pPr>
            <a:endParaRPr lang="en-US" dirty="0">
              <a:solidFill>
                <a:schemeClr val="bg1"/>
              </a:solidFill>
              <a:ea typeface="Verdana" panose="020B0604030504040204" pitchFamily="34" charset="0"/>
              <a:cs typeface="Verdana" panose="020B0604030504040204" pitchFamily="34" charset="0"/>
            </a:endParaRPr>
          </a:p>
          <a:p>
            <a:pPr marL="236538" indent="-236538">
              <a:spcBef>
                <a:spcPts val="600"/>
              </a:spcBef>
              <a:spcAft>
                <a:spcPts val="3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 </a:t>
            </a:r>
            <a:endParaRPr lang="en-US" dirty="0">
              <a:solidFill>
                <a:schemeClr val="bg1"/>
              </a:solidFill>
            </a:endParaRPr>
          </a:p>
          <a:p>
            <a:pPr>
              <a:spcBef>
                <a:spcPts val="600"/>
              </a:spcBef>
              <a:spcAft>
                <a:spcPts val="700"/>
              </a:spcAft>
              <a:buFont typeface="Arial" panose="020B0604020202020204" pitchFamily="34" charset="0"/>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7676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903916" y="457200"/>
            <a:ext cx="5352893" cy="914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Beginning of Apostasy:</a:t>
            </a:r>
            <a:b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Change in Church Organization</a:t>
            </a:r>
            <a:endParaRPr lang="en-US" sz="24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a:extLst>
              <a:ext uri="{FF2B5EF4-FFF2-40B4-BE49-F238E27FC236}">
                <a16:creationId xmlns:a16="http://schemas.microsoft.com/office/drawing/2014/main" id="{F76A84D4-6285-46C4-9D20-A35EE997DF9B}"/>
              </a:ext>
            </a:extLst>
          </p:cNvPr>
          <p:cNvSpPr/>
          <p:nvPr/>
        </p:nvSpPr>
        <p:spPr>
          <a:xfrm>
            <a:off x="1012539" y="1524000"/>
            <a:ext cx="7124700" cy="1295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II. Councils</a:t>
            </a:r>
            <a:endParaRPr lang="en-US" sz="40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95941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Councils or Synods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990600"/>
            <a:ext cx="8534400" cy="4648200"/>
          </a:xfrm>
        </p:spPr>
        <p:txBody>
          <a:bodyPr/>
          <a:lstStyle/>
          <a:p>
            <a:pPr>
              <a:spcBef>
                <a:spcPts val="600"/>
              </a:spcBef>
              <a:spcAft>
                <a:spcPts val="4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Maintained ecclesiastical unity and decided questions of faith and discipline</a:t>
            </a:r>
          </a:p>
          <a:p>
            <a:pPr lvl="1">
              <a:spcBef>
                <a:spcPts val="600"/>
              </a:spcBef>
              <a:spcAft>
                <a:spcPts val="7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No trace of councils before middle of 2</a:t>
            </a:r>
            <a:r>
              <a:rPr lang="en-US" sz="3200" baseline="30000" dirty="0">
                <a:solidFill>
                  <a:schemeClr val="bg1"/>
                </a:solidFill>
                <a:ea typeface="Verdana" panose="020B0604030504040204" pitchFamily="34" charset="0"/>
                <a:cs typeface="Verdana" panose="020B0604030504040204" pitchFamily="34" charset="0"/>
              </a:rPr>
              <a:t>nd</a:t>
            </a:r>
            <a:r>
              <a:rPr lang="en-US" sz="3200" dirty="0">
                <a:solidFill>
                  <a:schemeClr val="bg1"/>
                </a:solidFill>
                <a:ea typeface="Verdana" panose="020B0604030504040204" pitchFamily="34" charset="0"/>
                <a:cs typeface="Verdana" panose="020B0604030504040204" pitchFamily="34" charset="0"/>
              </a:rPr>
              <a:t> Century</a:t>
            </a:r>
          </a:p>
          <a:p>
            <a:pPr>
              <a:spcBef>
                <a:spcPts val="600"/>
              </a:spcBef>
              <a:spcAft>
                <a:spcPts val="700"/>
              </a:spcAft>
              <a:buFont typeface="Arial" panose="020B0604020202020204" pitchFamily="34" charset="0"/>
              <a:buChar char="•"/>
              <a:tabLst>
                <a:tab pos="738188" algn="l"/>
              </a:tabLst>
            </a:pPr>
            <a:r>
              <a:rPr lang="en-US" sz="2800" dirty="0">
                <a:solidFill>
                  <a:srgbClr val="FFFF00"/>
                </a:solidFill>
                <a:ea typeface="Verdana" panose="020B0604030504040204" pitchFamily="34" charset="0"/>
                <a:cs typeface="Verdana" panose="020B0604030504040204" pitchFamily="34" charset="0"/>
              </a:rPr>
              <a:t>1. </a:t>
            </a:r>
            <a:r>
              <a:rPr lang="en-US" dirty="0">
                <a:solidFill>
                  <a:srgbClr val="CCFF33"/>
                </a:solidFill>
                <a:ea typeface="Verdana" panose="020B0604030504040204" pitchFamily="34" charset="0"/>
                <a:cs typeface="Verdana" panose="020B0604030504040204" pitchFamily="34" charset="0"/>
              </a:rPr>
              <a:t>AD 451: Council of Chalcedon </a:t>
            </a:r>
            <a:r>
              <a:rPr lang="en-US" dirty="0">
                <a:solidFill>
                  <a:schemeClr val="bg1"/>
                </a:solidFill>
                <a:ea typeface="Verdana" panose="020B0604030504040204" pitchFamily="34" charset="0"/>
                <a:cs typeface="Verdana" panose="020B0604030504040204" pitchFamily="34" charset="0"/>
              </a:rPr>
              <a:t>reduced   	age of widows to be 	enrolled from 60 to 	40 (1 Tim.5:9).</a:t>
            </a:r>
          </a:p>
          <a:p>
            <a:pPr>
              <a:spcBef>
                <a:spcPts val="600"/>
              </a:spcBef>
              <a:spcAft>
                <a:spcPts val="700"/>
              </a:spcAft>
              <a:buFont typeface="Arial" panose="020B0604020202020204" pitchFamily="34" charset="0"/>
              <a:buChar char="•"/>
            </a:pPr>
            <a:endParaRPr lang="en-US" sz="3300" dirty="0">
              <a:solidFill>
                <a:schemeClr val="bg1"/>
              </a:solidFill>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8861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Councils or Synods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990600"/>
            <a:ext cx="8534400" cy="4648200"/>
          </a:xfrm>
        </p:spPr>
        <p:txBody>
          <a:bodyPr/>
          <a:lstStyle/>
          <a:p>
            <a:pPr>
              <a:spcBef>
                <a:spcPts val="600"/>
              </a:spcBef>
              <a:spcAft>
                <a:spcPts val="4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Maintained ecclesiastical unity and decided questions of faith and discipline</a:t>
            </a:r>
          </a:p>
          <a:p>
            <a:pPr lvl="1">
              <a:spcBef>
                <a:spcPts val="600"/>
              </a:spcBef>
              <a:spcAft>
                <a:spcPts val="7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No trace of councils before middle of 2</a:t>
            </a:r>
            <a:r>
              <a:rPr lang="en-US" sz="3200" baseline="30000" dirty="0">
                <a:solidFill>
                  <a:schemeClr val="bg1"/>
                </a:solidFill>
                <a:ea typeface="Verdana" panose="020B0604030504040204" pitchFamily="34" charset="0"/>
                <a:cs typeface="Verdana" panose="020B0604030504040204" pitchFamily="34" charset="0"/>
              </a:rPr>
              <a:t>nd</a:t>
            </a:r>
            <a:r>
              <a:rPr lang="en-US" sz="3200" dirty="0">
                <a:solidFill>
                  <a:schemeClr val="bg1"/>
                </a:solidFill>
                <a:ea typeface="Verdana" panose="020B0604030504040204" pitchFamily="34" charset="0"/>
                <a:cs typeface="Verdana" panose="020B0604030504040204" pitchFamily="34" charset="0"/>
              </a:rPr>
              <a:t> Century</a:t>
            </a:r>
          </a:p>
          <a:p>
            <a:pPr>
              <a:spcBef>
                <a:spcPts val="600"/>
              </a:spcBef>
              <a:spcAft>
                <a:spcPts val="700"/>
              </a:spcAft>
              <a:buFont typeface="Arial" panose="020B0604020202020204" pitchFamily="34" charset="0"/>
              <a:buChar char="•"/>
              <a:tabLst>
                <a:tab pos="738188" algn="l"/>
              </a:tabLst>
            </a:pPr>
            <a:r>
              <a:rPr lang="en-US" sz="2800" dirty="0">
                <a:solidFill>
                  <a:srgbClr val="FFFF00"/>
                </a:solidFill>
                <a:ea typeface="Verdana" panose="020B0604030504040204" pitchFamily="34" charset="0"/>
                <a:cs typeface="Verdana" panose="020B0604030504040204" pitchFamily="34" charset="0"/>
              </a:rPr>
              <a:t>2. </a:t>
            </a:r>
            <a:r>
              <a:rPr lang="en-US" dirty="0">
                <a:solidFill>
                  <a:srgbClr val="CCFF33"/>
                </a:solidFill>
                <a:ea typeface="Verdana" panose="020B0604030504040204" pitchFamily="34" charset="0"/>
                <a:cs typeface="Verdana" panose="020B0604030504040204" pitchFamily="34" charset="0"/>
              </a:rPr>
              <a:t>AD 787: second Council of Nice 	</a:t>
            </a:r>
            <a:r>
              <a:rPr lang="en-US" dirty="0">
                <a:solidFill>
                  <a:schemeClr val="bg1"/>
                </a:solidFill>
                <a:ea typeface="Verdana" panose="020B0604030504040204" pitchFamily="34" charset="0"/>
                <a:cs typeface="Verdana" panose="020B0604030504040204" pitchFamily="34" charset="0"/>
              </a:rPr>
              <a:t>sanctioned use of images in the church</a:t>
            </a:r>
          </a:p>
          <a:p>
            <a:pPr>
              <a:spcBef>
                <a:spcPts val="600"/>
              </a:spcBef>
              <a:spcAft>
                <a:spcPts val="700"/>
              </a:spcAft>
              <a:buFont typeface="Arial" panose="020B0604020202020204" pitchFamily="34" charset="0"/>
              <a:buChar char="•"/>
            </a:pPr>
            <a:endParaRPr lang="en-US" sz="3300" dirty="0">
              <a:solidFill>
                <a:schemeClr val="bg1"/>
              </a:solidFill>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88871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Councils or Synods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990600"/>
            <a:ext cx="8534400" cy="4648200"/>
          </a:xfrm>
        </p:spPr>
        <p:txBody>
          <a:bodyPr/>
          <a:lstStyle/>
          <a:p>
            <a:pPr>
              <a:spcBef>
                <a:spcPts val="600"/>
              </a:spcBef>
              <a:spcAft>
                <a:spcPts val="4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Maintained ecclesiastical unity and decided questions of faith and discipline</a:t>
            </a:r>
          </a:p>
          <a:p>
            <a:pPr lvl="1">
              <a:spcBef>
                <a:spcPts val="600"/>
              </a:spcBef>
              <a:spcAft>
                <a:spcPts val="7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No trace of councils before middle of 2</a:t>
            </a:r>
            <a:r>
              <a:rPr lang="en-US" sz="3200" baseline="30000" dirty="0">
                <a:solidFill>
                  <a:schemeClr val="bg1"/>
                </a:solidFill>
                <a:ea typeface="Verdana" panose="020B0604030504040204" pitchFamily="34" charset="0"/>
                <a:cs typeface="Verdana" panose="020B0604030504040204" pitchFamily="34" charset="0"/>
              </a:rPr>
              <a:t>nd</a:t>
            </a:r>
            <a:r>
              <a:rPr lang="en-US" sz="3200" dirty="0">
                <a:solidFill>
                  <a:schemeClr val="bg1"/>
                </a:solidFill>
                <a:ea typeface="Verdana" panose="020B0604030504040204" pitchFamily="34" charset="0"/>
                <a:cs typeface="Verdana" panose="020B0604030504040204" pitchFamily="34" charset="0"/>
              </a:rPr>
              <a:t> Century</a:t>
            </a:r>
          </a:p>
          <a:p>
            <a:pPr>
              <a:spcBef>
                <a:spcPts val="600"/>
              </a:spcBef>
              <a:spcAft>
                <a:spcPts val="700"/>
              </a:spcAft>
              <a:buFont typeface="Arial" panose="020B0604020202020204" pitchFamily="34" charset="0"/>
              <a:buChar char="•"/>
              <a:tabLst>
                <a:tab pos="738188" algn="l"/>
              </a:tabLst>
            </a:pPr>
            <a:r>
              <a:rPr lang="en-US" sz="2800" dirty="0">
                <a:solidFill>
                  <a:srgbClr val="FFFF00"/>
                </a:solidFill>
                <a:ea typeface="Verdana" panose="020B0604030504040204" pitchFamily="34" charset="0"/>
                <a:cs typeface="Verdana" panose="020B0604030504040204" pitchFamily="34" charset="0"/>
              </a:rPr>
              <a:t>3. </a:t>
            </a:r>
            <a:r>
              <a:rPr lang="en-US" dirty="0">
                <a:solidFill>
                  <a:srgbClr val="CCFF33"/>
                </a:solidFill>
                <a:ea typeface="Verdana" panose="020B0604030504040204" pitchFamily="34" charset="0"/>
                <a:cs typeface="Verdana" panose="020B0604030504040204" pitchFamily="34" charset="0"/>
              </a:rPr>
              <a:t>AD 1215: Council of Constance </a:t>
            </a:r>
            <a:r>
              <a:rPr lang="en-US" dirty="0">
                <a:solidFill>
                  <a:schemeClr val="bg1"/>
                </a:solidFill>
                <a:ea typeface="Verdana" panose="020B0604030504040204" pitchFamily="34" charset="0"/>
                <a:cs typeface="Verdana" panose="020B0604030504040204" pitchFamily="34" charset="0"/>
              </a:rPr>
              <a:t>took the 	cup from the laity.  [Ct. Mt.26; 1 Co.11:28]</a:t>
            </a:r>
          </a:p>
          <a:p>
            <a:pPr>
              <a:spcBef>
                <a:spcPts val="600"/>
              </a:spcBef>
              <a:spcAft>
                <a:spcPts val="700"/>
              </a:spcAft>
              <a:buFont typeface="Arial" panose="020B0604020202020204" pitchFamily="34" charset="0"/>
              <a:buChar char="•"/>
            </a:pPr>
            <a:endParaRPr lang="en-US" sz="3300" dirty="0">
              <a:solidFill>
                <a:schemeClr val="bg1"/>
              </a:solidFill>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11608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Councils or Synods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990600"/>
            <a:ext cx="8534400" cy="4648200"/>
          </a:xfrm>
        </p:spPr>
        <p:txBody>
          <a:bodyPr/>
          <a:lstStyle/>
          <a:p>
            <a:pPr>
              <a:spcBef>
                <a:spcPts val="600"/>
              </a:spcBef>
              <a:spcAft>
                <a:spcPts val="4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Maintained ecclesiastical unity and decided questions of faith and discipline</a:t>
            </a:r>
          </a:p>
          <a:p>
            <a:pPr lvl="1">
              <a:spcBef>
                <a:spcPts val="600"/>
              </a:spcBef>
              <a:spcAft>
                <a:spcPts val="7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No trace of councils before middle of 2</a:t>
            </a:r>
            <a:r>
              <a:rPr lang="en-US" sz="3200" baseline="30000" dirty="0">
                <a:solidFill>
                  <a:schemeClr val="bg1"/>
                </a:solidFill>
                <a:ea typeface="Verdana" panose="020B0604030504040204" pitchFamily="34" charset="0"/>
                <a:cs typeface="Verdana" panose="020B0604030504040204" pitchFamily="34" charset="0"/>
              </a:rPr>
              <a:t>nd</a:t>
            </a:r>
            <a:r>
              <a:rPr lang="en-US" sz="3200" dirty="0">
                <a:solidFill>
                  <a:schemeClr val="bg1"/>
                </a:solidFill>
                <a:ea typeface="Verdana" panose="020B0604030504040204" pitchFamily="34" charset="0"/>
                <a:cs typeface="Verdana" panose="020B0604030504040204" pitchFamily="34" charset="0"/>
              </a:rPr>
              <a:t> Century</a:t>
            </a:r>
          </a:p>
          <a:p>
            <a:pPr>
              <a:spcBef>
                <a:spcPts val="600"/>
              </a:spcBef>
              <a:spcAft>
                <a:spcPts val="700"/>
              </a:spcAft>
              <a:buFont typeface="Arial" panose="020B0604020202020204" pitchFamily="34" charset="0"/>
              <a:buChar char="•"/>
              <a:tabLst>
                <a:tab pos="738188" algn="l"/>
              </a:tabLst>
            </a:pPr>
            <a:r>
              <a:rPr lang="en-US" sz="2800" dirty="0">
                <a:solidFill>
                  <a:srgbClr val="FFFF00"/>
                </a:solidFill>
                <a:ea typeface="Verdana" panose="020B0604030504040204" pitchFamily="34" charset="0"/>
                <a:cs typeface="Verdana" panose="020B0604030504040204" pitchFamily="34" charset="0"/>
              </a:rPr>
              <a:t>4. </a:t>
            </a:r>
            <a:r>
              <a:rPr lang="en-US" dirty="0">
                <a:solidFill>
                  <a:srgbClr val="CCFF33"/>
                </a:solidFill>
                <a:ea typeface="Verdana" panose="020B0604030504040204" pitchFamily="34" charset="0"/>
                <a:cs typeface="Verdana" panose="020B0604030504040204" pitchFamily="34" charset="0"/>
              </a:rPr>
              <a:t>AD 1545: Council of Trent </a:t>
            </a:r>
            <a:r>
              <a:rPr lang="en-US" dirty="0">
                <a:solidFill>
                  <a:schemeClr val="bg1"/>
                </a:solidFill>
                <a:ea typeface="Verdana" panose="020B0604030504040204" pitchFamily="34" charset="0"/>
                <a:cs typeface="Verdana" panose="020B0604030504040204" pitchFamily="34" charset="0"/>
              </a:rPr>
              <a:t>refused </a:t>
            </a:r>
            <a:r>
              <a:rPr lang="en-US" dirty="0" err="1">
                <a:solidFill>
                  <a:schemeClr val="bg1"/>
                </a:solidFill>
                <a:ea typeface="Verdana" panose="020B0604030504040204" pitchFamily="34" charset="0"/>
                <a:cs typeface="Verdana" panose="020B0604030504040204" pitchFamily="34" charset="0"/>
              </a:rPr>
              <a:t>inno</a:t>
            </a:r>
            <a:r>
              <a:rPr lang="en-US" dirty="0">
                <a:solidFill>
                  <a:schemeClr val="bg1"/>
                </a:solidFill>
                <a:ea typeface="Verdana" panose="020B0604030504040204" pitchFamily="34" charset="0"/>
                <a:cs typeface="Verdana" panose="020B0604030504040204" pitchFamily="34" charset="0"/>
              </a:rPr>
              <a:t>-cent party right to remarry.</a:t>
            </a:r>
          </a:p>
          <a:p>
            <a:pPr>
              <a:spcBef>
                <a:spcPts val="600"/>
              </a:spcBef>
              <a:spcAft>
                <a:spcPts val="700"/>
              </a:spcAft>
              <a:buFont typeface="Arial" panose="020B0604020202020204" pitchFamily="34" charset="0"/>
              <a:buChar char="•"/>
            </a:pPr>
            <a:endParaRPr lang="en-US" sz="3300" dirty="0">
              <a:solidFill>
                <a:schemeClr val="bg1"/>
              </a:solidFill>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9934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457200" y="381000"/>
            <a:ext cx="8229600" cy="6248400"/>
          </a:xfrm>
        </p:spPr>
        <p:txBody>
          <a:bodyPr/>
          <a:lstStyle/>
          <a:p>
            <a:pPr marL="0" indent="0">
              <a:buNone/>
            </a:pPr>
            <a:r>
              <a:rPr lang="en-US" dirty="0">
                <a:solidFill>
                  <a:schemeClr val="bg1"/>
                </a:solidFill>
              </a:rPr>
              <a:t>To understand present ‘church’ situation, must trace development of R. C. Church.</a:t>
            </a:r>
          </a:p>
          <a:p>
            <a:pPr marL="0" indent="0">
              <a:buNone/>
            </a:pPr>
            <a:r>
              <a:rPr lang="en-US" dirty="0">
                <a:solidFill>
                  <a:schemeClr val="bg1"/>
                </a:solidFill>
              </a:rPr>
              <a:t>Two benefits – increases our . . .</a:t>
            </a:r>
          </a:p>
          <a:p>
            <a:pPr marL="0" indent="0">
              <a:buNone/>
              <a:tabLst>
                <a:tab pos="339725" algn="l"/>
              </a:tabLst>
            </a:pPr>
            <a:r>
              <a:rPr lang="en-US" dirty="0">
                <a:solidFill>
                  <a:schemeClr val="bg1"/>
                </a:solidFill>
              </a:rPr>
              <a:t>	 1. understanding of how denomination-		</a:t>
            </a:r>
            <a:r>
              <a:rPr lang="en-US" dirty="0" err="1">
                <a:solidFill>
                  <a:schemeClr val="bg1"/>
                </a:solidFill>
              </a:rPr>
              <a:t>alism</a:t>
            </a:r>
            <a:r>
              <a:rPr lang="en-US" dirty="0">
                <a:solidFill>
                  <a:schemeClr val="bg1"/>
                </a:solidFill>
              </a:rPr>
              <a:t> developed.</a:t>
            </a:r>
          </a:p>
          <a:p>
            <a:pPr marL="0" indent="0">
              <a:buNone/>
              <a:tabLst>
                <a:tab pos="339725" algn="l"/>
              </a:tabLst>
            </a:pPr>
            <a:r>
              <a:rPr lang="en-US" dirty="0">
                <a:solidFill>
                  <a:schemeClr val="bg1"/>
                </a:solidFill>
              </a:rPr>
              <a:t>	 2. ability to teach / defend gospel.</a:t>
            </a:r>
          </a:p>
          <a:p>
            <a:pPr marL="0" indent="0">
              <a:buNone/>
            </a:pPr>
            <a:endParaRPr lang="en-US" dirty="0">
              <a:solidFill>
                <a:schemeClr val="bg1"/>
              </a:solidFill>
            </a:endParaRPr>
          </a:p>
        </p:txBody>
      </p:sp>
    </p:spTree>
    <p:extLst>
      <p:ext uri="{BB962C8B-B14F-4D97-AF65-F5344CB8AC3E}">
        <p14:creationId xmlns:p14="http://schemas.microsoft.com/office/powerpoint/2010/main" val="147286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1219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Councils or Synods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990600"/>
            <a:ext cx="8534400" cy="4648200"/>
          </a:xfrm>
        </p:spPr>
        <p:txBody>
          <a:bodyPr/>
          <a:lstStyle/>
          <a:p>
            <a:pPr>
              <a:spcBef>
                <a:spcPts val="600"/>
              </a:spcBef>
              <a:spcAft>
                <a:spcPts val="4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Maintained ecclesiastical unity and decided questions of faith and discipline</a:t>
            </a:r>
          </a:p>
          <a:p>
            <a:pPr marL="0" indent="0" algn="ctr">
              <a:spcBef>
                <a:spcPts val="600"/>
              </a:spcBef>
              <a:spcAft>
                <a:spcPts val="400"/>
              </a:spcAft>
              <a:buNone/>
            </a:pPr>
            <a:r>
              <a:rPr lang="en-US" sz="3200" u="sng" dirty="0">
                <a:solidFill>
                  <a:schemeClr val="bg1"/>
                </a:solidFill>
                <a:ea typeface="Verdana" panose="020B0604030504040204" pitchFamily="34" charset="0"/>
                <a:cs typeface="Verdana" panose="020B0604030504040204" pitchFamily="34" charset="0"/>
              </a:rPr>
              <a:t>Summary</a:t>
            </a:r>
            <a:r>
              <a:rPr lang="en-US" sz="3200" dirty="0">
                <a:solidFill>
                  <a:schemeClr val="bg1"/>
                </a:solidFill>
                <a:ea typeface="Verdana" panose="020B0604030504040204" pitchFamily="34" charset="0"/>
                <a:cs typeface="Verdana" panose="020B0604030504040204" pitchFamily="34" charset="0"/>
              </a:rPr>
              <a:t>:</a:t>
            </a:r>
          </a:p>
          <a:p>
            <a:pPr lvl="1">
              <a:spcBef>
                <a:spcPts val="600"/>
              </a:spcBef>
              <a:spcAft>
                <a:spcPts val="700"/>
              </a:spcAft>
              <a:buFont typeface="Wingdings" panose="05000000000000000000" pitchFamily="2" charset="2"/>
              <a:buChar char="§"/>
            </a:pPr>
            <a:r>
              <a:rPr lang="en-US" sz="3200" dirty="0">
                <a:solidFill>
                  <a:schemeClr val="bg1"/>
                </a:solidFill>
                <a:ea typeface="Verdana" panose="020B0604030504040204" pitchFamily="34" charset="0"/>
                <a:cs typeface="Verdana" panose="020B0604030504040204" pitchFamily="34" charset="0"/>
              </a:rPr>
              <a:t>In matters of </a:t>
            </a:r>
            <a:r>
              <a:rPr lang="en-US" sz="3200" dirty="0">
                <a:solidFill>
                  <a:srgbClr val="FFFFCC"/>
                </a:solidFill>
                <a:ea typeface="Verdana" panose="020B0604030504040204" pitchFamily="34" charset="0"/>
                <a:cs typeface="Verdana" panose="020B0604030504040204" pitchFamily="34" charset="0"/>
              </a:rPr>
              <a:t>discipline</a:t>
            </a:r>
            <a:r>
              <a:rPr lang="en-US" sz="3200" dirty="0">
                <a:solidFill>
                  <a:schemeClr val="bg1"/>
                </a:solidFill>
                <a:ea typeface="Verdana" panose="020B0604030504040204" pitchFamily="34" charset="0"/>
                <a:cs typeface="Verdana" panose="020B0604030504040204" pitchFamily="34" charset="0"/>
              </a:rPr>
              <a:t>, </a:t>
            </a:r>
            <a:r>
              <a:rPr lang="en-US" sz="3200" dirty="0">
                <a:solidFill>
                  <a:schemeClr val="bg1"/>
                </a:solidFill>
              </a:rPr>
              <a:t>majority decided; in matters of </a:t>
            </a:r>
            <a:r>
              <a:rPr lang="en-US" sz="3200" dirty="0">
                <a:solidFill>
                  <a:srgbClr val="FFFFCC"/>
                </a:solidFill>
              </a:rPr>
              <a:t>faith</a:t>
            </a:r>
            <a:r>
              <a:rPr lang="en-US" sz="3200" dirty="0">
                <a:solidFill>
                  <a:schemeClr val="bg1"/>
                </a:solidFill>
              </a:rPr>
              <a:t>, unanimity was required, though, if necessary, it was forced by the excision of the dissentient minority </a:t>
            </a:r>
            <a:r>
              <a:rPr lang="en-US" sz="1800" dirty="0">
                <a:solidFill>
                  <a:schemeClr val="bg1"/>
                </a:solidFill>
              </a:rPr>
              <a:t>(III, 340).</a:t>
            </a:r>
            <a:endParaRPr lang="en-US" sz="3200" dirty="0">
              <a:solidFill>
                <a:schemeClr val="bg1"/>
              </a:solidFill>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132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96644"/>
            <a:ext cx="8229600" cy="838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Councils or Synods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990600"/>
            <a:ext cx="8534400" cy="4648200"/>
          </a:xfrm>
        </p:spPr>
        <p:txBody>
          <a:bodyPr/>
          <a:lstStyle/>
          <a:p>
            <a:pPr>
              <a:spcBef>
                <a:spcPts val="600"/>
              </a:spcBef>
              <a:spcAft>
                <a:spcPts val="4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Maintained ecclesiastical unity and decided questions of faith and discipline</a:t>
            </a:r>
          </a:p>
          <a:p>
            <a:pPr marL="0" indent="0" algn="ctr">
              <a:spcBef>
                <a:spcPts val="600"/>
              </a:spcBef>
              <a:spcAft>
                <a:spcPts val="400"/>
              </a:spcAft>
              <a:buNone/>
            </a:pPr>
            <a:r>
              <a:rPr lang="en-US" sz="3200" u="sng" dirty="0">
                <a:solidFill>
                  <a:schemeClr val="bg1"/>
                </a:solidFill>
                <a:ea typeface="Verdana" panose="020B0604030504040204" pitchFamily="34" charset="0"/>
                <a:cs typeface="Verdana" panose="020B0604030504040204" pitchFamily="34" charset="0"/>
              </a:rPr>
              <a:t>Summary</a:t>
            </a:r>
            <a:r>
              <a:rPr lang="en-US" sz="3200" dirty="0">
                <a:solidFill>
                  <a:schemeClr val="bg1"/>
                </a:solidFill>
                <a:ea typeface="Verdana" panose="020B0604030504040204" pitchFamily="34" charset="0"/>
                <a:cs typeface="Verdana" panose="020B0604030504040204" pitchFamily="34" charset="0"/>
              </a:rPr>
              <a:t>:</a:t>
            </a:r>
          </a:p>
          <a:p>
            <a:pPr lvl="1">
              <a:spcBef>
                <a:spcPts val="600"/>
              </a:spcBef>
              <a:spcAft>
                <a:spcPts val="700"/>
              </a:spcAft>
              <a:buFont typeface="Wingdings" panose="05000000000000000000" pitchFamily="2" charset="2"/>
              <a:buChar char="§"/>
            </a:pPr>
            <a:r>
              <a:rPr lang="en-US" sz="3200" dirty="0">
                <a:solidFill>
                  <a:schemeClr val="bg1"/>
                </a:solidFill>
                <a:ea typeface="Verdana" panose="020B0604030504040204" pitchFamily="34" charset="0"/>
                <a:cs typeface="Verdana" panose="020B0604030504040204" pitchFamily="34" charset="0"/>
              </a:rPr>
              <a:t>Gregory later placed </a:t>
            </a:r>
            <a:r>
              <a:rPr lang="en-US" sz="3200" dirty="0">
                <a:solidFill>
                  <a:schemeClr val="bg1"/>
                </a:solidFill>
              </a:rPr>
              <a:t>the first four councils…on level with the four canonical gospels! </a:t>
            </a:r>
            <a:r>
              <a:rPr lang="en-US" sz="1800" dirty="0">
                <a:solidFill>
                  <a:schemeClr val="bg1"/>
                </a:solidFill>
              </a:rPr>
              <a:t>(III, 341).   </a:t>
            </a:r>
          </a:p>
          <a:p>
            <a:pPr lvl="1">
              <a:spcBef>
                <a:spcPts val="600"/>
              </a:spcBef>
              <a:spcAft>
                <a:spcPts val="700"/>
              </a:spcAft>
              <a:buFont typeface="Wingdings" panose="05000000000000000000" pitchFamily="2" charset="2"/>
              <a:buChar char="§"/>
            </a:pPr>
            <a:r>
              <a:rPr lang="en-US" sz="3200" dirty="0">
                <a:solidFill>
                  <a:schemeClr val="bg1"/>
                </a:solidFill>
              </a:rPr>
              <a:t>Synods still determine what is ‘right or wrong.’</a:t>
            </a:r>
          </a:p>
          <a:p>
            <a:pPr lvl="1">
              <a:spcBef>
                <a:spcPts val="600"/>
              </a:spcBef>
              <a:spcAft>
                <a:spcPts val="700"/>
              </a:spcAft>
              <a:buFont typeface="Wingdings" panose="05000000000000000000" pitchFamily="2" charset="2"/>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0783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8382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Councils or Synods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838200"/>
            <a:ext cx="8534400" cy="5562600"/>
          </a:xfrm>
        </p:spPr>
        <p:txBody>
          <a:bodyPr/>
          <a:lstStyle/>
          <a:p>
            <a:pPr>
              <a:spcBef>
                <a:spcPts val="600"/>
              </a:spcBef>
              <a:spcAft>
                <a:spcPts val="4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Their defense: </a:t>
            </a:r>
            <a:r>
              <a:rPr lang="en-US" u="sng" dirty="0">
                <a:solidFill>
                  <a:schemeClr val="bg1"/>
                </a:solidFill>
                <a:ea typeface="Verdana" panose="020B0604030504040204" pitchFamily="34" charset="0"/>
                <a:cs typeface="Verdana" panose="020B0604030504040204" pitchFamily="34" charset="0"/>
              </a:rPr>
              <a:t>Ac.15 </a:t>
            </a:r>
            <a:r>
              <a:rPr lang="en-US" dirty="0">
                <a:solidFill>
                  <a:schemeClr val="bg1"/>
                </a:solidFill>
                <a:ea typeface="Verdana" panose="020B0604030504040204" pitchFamily="34" charset="0"/>
                <a:cs typeface="Verdana" panose="020B0604030504040204" pitchFamily="34" charset="0"/>
              </a:rPr>
              <a:t>and </a:t>
            </a:r>
            <a:r>
              <a:rPr lang="en-US" u="sng" dirty="0">
                <a:solidFill>
                  <a:schemeClr val="bg1"/>
                </a:solidFill>
                <a:ea typeface="Verdana" panose="020B0604030504040204" pitchFamily="34" charset="0"/>
                <a:cs typeface="Verdana" panose="020B0604030504040204" pitchFamily="34" charset="0"/>
              </a:rPr>
              <a:t>Mt.18:19-20</a:t>
            </a:r>
          </a:p>
          <a:p>
            <a:pPr>
              <a:spcBef>
                <a:spcPts val="600"/>
              </a:spcBef>
              <a:spcAft>
                <a:spcPts val="300"/>
              </a:spcAft>
              <a:buFont typeface="Wingdings" panose="05000000000000000000" pitchFamily="2" charset="2"/>
              <a:buChar char="§"/>
            </a:pPr>
            <a:r>
              <a:rPr lang="en-US" u="sng" dirty="0">
                <a:solidFill>
                  <a:schemeClr val="bg1"/>
                </a:solidFill>
                <a:ea typeface="Verdana" panose="020B0604030504040204" pitchFamily="34" charset="0"/>
                <a:cs typeface="Verdana" panose="020B0604030504040204" pitchFamily="34" charset="0"/>
              </a:rPr>
              <a:t>Mt.18</a:t>
            </a:r>
            <a:r>
              <a:rPr lang="en-US" dirty="0">
                <a:solidFill>
                  <a:schemeClr val="bg1"/>
                </a:solidFill>
                <a:ea typeface="Verdana" panose="020B0604030504040204" pitchFamily="34" charset="0"/>
                <a:cs typeface="Verdana" panose="020B0604030504040204" pitchFamily="34" charset="0"/>
              </a:rPr>
              <a:t>: true, Lord is with us (cf. 28:20)</a:t>
            </a:r>
          </a:p>
          <a:p>
            <a:pPr lvl="1">
              <a:spcBef>
                <a:spcPts val="600"/>
              </a:spcBef>
              <a:spcAft>
                <a:spcPts val="700"/>
              </a:spcAft>
              <a:buFont typeface="Wingdings" panose="05000000000000000000" pitchFamily="2" charset="2"/>
              <a:buChar char="§"/>
            </a:pPr>
            <a:r>
              <a:rPr lang="en-US" sz="3200" dirty="0">
                <a:solidFill>
                  <a:srgbClr val="FFFFCC"/>
                </a:solidFill>
                <a:ea typeface="Verdana" panose="020B0604030504040204" pitchFamily="34" charset="0"/>
                <a:cs typeface="Verdana" panose="020B0604030504040204" pitchFamily="34" charset="0"/>
              </a:rPr>
              <a:t>But He does not give us permission to add to His word.  </a:t>
            </a:r>
            <a:r>
              <a:rPr lang="en-US" sz="3200" dirty="0">
                <a:solidFill>
                  <a:schemeClr val="bg1"/>
                </a:solidFill>
                <a:ea typeface="Verdana" panose="020B0604030504040204" pitchFamily="34" charset="0"/>
                <a:cs typeface="Verdana" panose="020B0604030504040204" pitchFamily="34" charset="0"/>
              </a:rPr>
              <a:t>Rv.22:18-19; 2 Jn.9</a:t>
            </a:r>
          </a:p>
          <a:p>
            <a:pPr>
              <a:spcBef>
                <a:spcPts val="600"/>
              </a:spcBef>
              <a:spcAft>
                <a:spcPts val="300"/>
              </a:spcAft>
              <a:buFont typeface="Wingdings" panose="05000000000000000000" pitchFamily="2" charset="2"/>
              <a:buChar char="§"/>
            </a:pPr>
            <a:r>
              <a:rPr lang="en-US" u="sng" dirty="0">
                <a:solidFill>
                  <a:schemeClr val="bg1"/>
                </a:solidFill>
                <a:ea typeface="Verdana" panose="020B0604030504040204" pitchFamily="34" charset="0"/>
                <a:cs typeface="Verdana" panose="020B0604030504040204" pitchFamily="34" charset="0"/>
              </a:rPr>
              <a:t>Ac.15</a:t>
            </a:r>
            <a:r>
              <a:rPr lang="en-US" dirty="0">
                <a:solidFill>
                  <a:schemeClr val="bg1"/>
                </a:solidFill>
                <a:ea typeface="Verdana" panose="020B0604030504040204" pitchFamily="34" charset="0"/>
                <a:cs typeface="Verdana" panose="020B0604030504040204" pitchFamily="34" charset="0"/>
              </a:rPr>
              <a:t>: great embarrassment to Catholicism</a:t>
            </a:r>
          </a:p>
          <a:p>
            <a:pPr lvl="1">
              <a:spcBef>
                <a:spcPts val="600"/>
              </a:spcBef>
              <a:spcAft>
                <a:spcPts val="700"/>
              </a:spcAft>
              <a:buFont typeface="Wingdings" panose="05000000000000000000" pitchFamily="2" charset="2"/>
              <a:buChar char="§"/>
            </a:pPr>
            <a:r>
              <a:rPr lang="en-US" sz="3200" dirty="0">
                <a:solidFill>
                  <a:schemeClr val="bg1"/>
                </a:solidFill>
                <a:ea typeface="Verdana" panose="020B0604030504040204" pitchFamily="34" charset="0"/>
                <a:cs typeface="Verdana" panose="020B0604030504040204" pitchFamily="34" charset="0"/>
              </a:rPr>
              <a:t>If Peter is first pope, whole issue should be submitted to him, not various ones</a:t>
            </a:r>
          </a:p>
          <a:p>
            <a:pPr lvl="1">
              <a:spcBef>
                <a:spcPts val="600"/>
              </a:spcBef>
              <a:spcAft>
                <a:spcPts val="700"/>
              </a:spcAft>
              <a:buFont typeface="Wingdings" panose="05000000000000000000" pitchFamily="2" charset="2"/>
              <a:buChar char="§"/>
            </a:pPr>
            <a:r>
              <a:rPr lang="en-US" sz="3200" dirty="0">
                <a:solidFill>
                  <a:srgbClr val="FFFFCC"/>
                </a:solidFill>
                <a:ea typeface="Verdana" panose="020B0604030504040204" pitchFamily="34" charset="0"/>
                <a:cs typeface="Verdana" panose="020B0604030504040204" pitchFamily="34" charset="0"/>
              </a:rPr>
              <a:t>If there were a pope in Ac.15, it would not be Peter.   </a:t>
            </a:r>
            <a:r>
              <a:rPr lang="en-US" sz="3200" dirty="0">
                <a:solidFill>
                  <a:schemeClr val="bg1"/>
                </a:solidFill>
                <a:ea typeface="Verdana" panose="020B0604030504040204" pitchFamily="34" charset="0"/>
                <a:cs typeface="Verdana" panose="020B0604030504040204" pitchFamily="34" charset="0"/>
              </a:rPr>
              <a:t>V.3, 19-20, 22; Ga.2:9</a:t>
            </a:r>
            <a:endParaRPr lang="en-US" dirty="0">
              <a:solidFill>
                <a:schemeClr val="bg1"/>
              </a:solidFill>
            </a:endParaRPr>
          </a:p>
          <a:p>
            <a:pPr lvl="1">
              <a:spcBef>
                <a:spcPts val="600"/>
              </a:spcBef>
              <a:spcAft>
                <a:spcPts val="700"/>
              </a:spcAft>
              <a:buFont typeface="Wingdings" panose="05000000000000000000" pitchFamily="2" charset="2"/>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3940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903916" y="457200"/>
            <a:ext cx="5352893" cy="914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Beginning of Apostasy:</a:t>
            </a:r>
            <a:b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Change in Church Organization</a:t>
            </a:r>
            <a:endParaRPr lang="en-US" sz="24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a:extLst>
              <a:ext uri="{FF2B5EF4-FFF2-40B4-BE49-F238E27FC236}">
                <a16:creationId xmlns:a16="http://schemas.microsoft.com/office/drawing/2014/main" id="{F76A84D4-6285-46C4-9D20-A35EE997DF9B}"/>
              </a:ext>
            </a:extLst>
          </p:cNvPr>
          <p:cNvSpPr/>
          <p:nvPr/>
        </p:nvSpPr>
        <p:spPr>
          <a:xfrm>
            <a:off x="1012539" y="2438400"/>
            <a:ext cx="7124700" cy="1295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III. Changes in Doctrine</a:t>
            </a:r>
            <a:endParaRPr lang="en-US" sz="40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Rounded Corners 4">
            <a:extLst>
              <a:ext uri="{FF2B5EF4-FFF2-40B4-BE49-F238E27FC236}">
                <a16:creationId xmlns:a16="http://schemas.microsoft.com/office/drawing/2014/main" id="{E28DBDEB-6066-45E8-A404-4AC81DDAE107}"/>
              </a:ext>
            </a:extLst>
          </p:cNvPr>
          <p:cNvSpPr/>
          <p:nvPr/>
        </p:nvSpPr>
        <p:spPr>
          <a:xfrm>
            <a:off x="1905000" y="1447800"/>
            <a:ext cx="5352893" cy="914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 Councils</a:t>
            </a:r>
            <a:endParaRPr lang="en-US" sz="24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89510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700548"/>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Images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685800"/>
            <a:ext cx="8534400" cy="5243052"/>
          </a:xfrm>
        </p:spPr>
        <p:txBody>
          <a:bodyPr/>
          <a:lstStyle/>
          <a:p>
            <a:pPr>
              <a:spcBef>
                <a:spcPts val="600"/>
              </a:spcBef>
              <a:spcAft>
                <a:spcPts val="600"/>
              </a:spcAft>
              <a:buFont typeface="Arial" panose="020B0604020202020204" pitchFamily="34" charset="0"/>
              <a:buChar char="•"/>
            </a:pPr>
            <a:r>
              <a:rPr lang="en-US" u="sng" dirty="0">
                <a:solidFill>
                  <a:schemeClr val="bg1"/>
                </a:solidFill>
                <a:latin typeface="Verdana" panose="020B0604030504040204" pitchFamily="34" charset="0"/>
                <a:ea typeface="Verdana" panose="020B0604030504040204" pitchFamily="34" charset="0"/>
                <a:cs typeface="Verdana" panose="020B0604030504040204" pitchFamily="34" charset="0"/>
              </a:rPr>
              <a:t>Epiphanius</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(church ‘father’)</a:t>
            </a:r>
          </a:p>
          <a:p>
            <a:pPr>
              <a:spcBef>
                <a:spcPts val="600"/>
              </a:spcBef>
              <a:spcAft>
                <a:spcPts val="600"/>
              </a:spcAft>
              <a:buFont typeface="Arial" panose="020B0604020202020204" pitchFamily="34" charset="0"/>
              <a:buChar char="•"/>
            </a:pP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Ex.20:4-5.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Thomas Aquinas</a:t>
            </a:r>
          </a:p>
          <a:p>
            <a:pPr>
              <a:spcBef>
                <a:spcPts val="600"/>
              </a:spcBef>
              <a:spcAft>
                <a:spcPts val="600"/>
              </a:spcAft>
              <a:buFont typeface="Arial" panose="020B0604020202020204" pitchFamily="34" charset="0"/>
              <a:buChar char="•"/>
            </a:pPr>
            <a:r>
              <a:rPr lang="en-US" dirty="0">
                <a:solidFill>
                  <a:srgbClr val="FFFFCC"/>
                </a:solidFill>
                <a:latin typeface="Verdana" panose="020B0604030504040204" pitchFamily="34" charset="0"/>
                <a:ea typeface="Verdana" panose="020B0604030504040204" pitchFamily="34" charset="0"/>
                <a:cs typeface="Verdana" panose="020B0604030504040204" pitchFamily="34" charset="0"/>
              </a:rPr>
              <a:t>Ex.32:5,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‘feast to L</a:t>
            </a: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ORD</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lvl="1">
              <a:spcBef>
                <a:spcPts val="600"/>
              </a:spcBef>
              <a:spcAft>
                <a:spcPts val="600"/>
              </a:spcAft>
              <a:buFont typeface="Arial" panose="020B0604020202020204" pitchFamily="34" charset="0"/>
              <a:buChar char="•"/>
            </a:pP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People knew a newly created golden calf did not lead them out of Egypt </a:t>
            </a: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(8)</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Bef>
                <a:spcPts val="600"/>
              </a:spcBef>
              <a:spcAft>
                <a:spcPts val="600"/>
              </a:spcAft>
              <a:buFont typeface="Arial" panose="020B0604020202020204" pitchFamily="34" charset="0"/>
              <a:buChar char="•"/>
            </a:pP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Thus, it merely symbolized deity.</a:t>
            </a:r>
          </a:p>
          <a:p>
            <a:pPr lvl="1">
              <a:spcBef>
                <a:spcPts val="600"/>
              </a:spcBef>
              <a:spcAft>
                <a:spcPts val="600"/>
              </a:spcAft>
              <a:buFont typeface="Arial" panose="020B0604020202020204" pitchFamily="34" charset="0"/>
              <a:buChar char="•"/>
            </a:pP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Paul calls it idolatry (1 Co.10:7).</a:t>
            </a:r>
          </a:p>
          <a:p>
            <a:pPr>
              <a:spcBef>
                <a:spcPts val="600"/>
              </a:spcBef>
              <a:spcAft>
                <a:spcPts val="70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Lord left no description of appearance</a:t>
            </a:r>
          </a:p>
          <a:p>
            <a:pPr>
              <a:spcBef>
                <a:spcPts val="600"/>
              </a:spcBef>
              <a:spcAft>
                <a:spcPts val="70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Oldest pictures of Christ… Gnostics</a:t>
            </a: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1532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700548"/>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Worship</a:t>
            </a:r>
            <a:r>
              <a:rPr lang="en-US" sz="2000" dirty="0">
                <a:solidFill>
                  <a:srgbClr val="FFFFCC"/>
                </a:solidFill>
                <a:latin typeface="+mn-lt"/>
                <a:ea typeface="Verdana" panose="020B0604030504040204" pitchFamily="34" charset="0"/>
                <a:cs typeface="Verdana" panose="020B0604030504040204" pitchFamily="34" charset="0"/>
              </a:rPr>
              <a:t> (1)</a:t>
            </a:r>
            <a:endParaRPr lang="en-US" sz="3600" dirty="0">
              <a:solidFill>
                <a:srgbClr val="FFFFCC"/>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685800"/>
            <a:ext cx="8534400" cy="5243052"/>
          </a:xfrm>
        </p:spPr>
        <p:txBody>
          <a:bodyPr/>
          <a:lstStyle/>
          <a:p>
            <a:pPr marL="280988" indent="-280988">
              <a:spcBef>
                <a:spcPts val="600"/>
              </a:spcBef>
              <a:spcAft>
                <a:spcPts val="400"/>
              </a:spcAft>
              <a:buFont typeface="Arial" panose="020B0604020202020204" pitchFamily="34" charset="0"/>
              <a:buChar char="•"/>
            </a:pPr>
            <a:r>
              <a:rPr lang="en-US" u="sng" dirty="0">
                <a:solidFill>
                  <a:schemeClr val="bg1"/>
                </a:solidFill>
                <a:ea typeface="Verdana" panose="020B0604030504040204" pitchFamily="34" charset="0"/>
                <a:cs typeface="Verdana" panose="020B0604030504040204" pitchFamily="34" charset="0"/>
              </a:rPr>
              <a:t>Universal</a:t>
            </a:r>
            <a:r>
              <a:rPr lang="en-US" dirty="0">
                <a:solidFill>
                  <a:schemeClr val="bg1"/>
                </a:solidFill>
                <a:ea typeface="Verdana" panose="020B0604030504040204" pitchFamily="34" charset="0"/>
                <a:cs typeface="Verdana" panose="020B0604030504040204" pitchFamily="34" charset="0"/>
              </a:rPr>
              <a:t> priesthood is closely connected with simple worship.</a:t>
            </a:r>
          </a:p>
          <a:p>
            <a:pPr marL="280988" indent="-280988">
              <a:spcBef>
                <a:spcPts val="600"/>
              </a:spcBef>
              <a:spcAft>
                <a:spcPts val="400"/>
              </a:spcAft>
              <a:buFont typeface="Arial" panose="020B0604020202020204" pitchFamily="34" charset="0"/>
              <a:buChar char="•"/>
            </a:pPr>
            <a:r>
              <a:rPr lang="en-US" u="sng" dirty="0">
                <a:solidFill>
                  <a:schemeClr val="bg1"/>
                </a:solidFill>
                <a:ea typeface="Verdana" panose="020B0604030504040204" pitchFamily="34" charset="0"/>
                <a:cs typeface="Verdana" panose="020B0604030504040204" pitchFamily="34" charset="0"/>
              </a:rPr>
              <a:t>Episcopal</a:t>
            </a:r>
            <a:r>
              <a:rPr lang="en-US" dirty="0">
                <a:solidFill>
                  <a:schemeClr val="bg1"/>
                </a:solidFill>
                <a:ea typeface="Verdana" panose="020B0604030504040204" pitchFamily="34" charset="0"/>
                <a:cs typeface="Verdana" panose="020B0604030504040204" pitchFamily="34" charset="0"/>
              </a:rPr>
              <a:t> hierarchy, with a rich, imposing ceremonial worship</a:t>
            </a:r>
          </a:p>
          <a:p>
            <a:pPr marL="280988" indent="-280988">
              <a:spcBef>
                <a:spcPts val="600"/>
              </a:spcBef>
              <a:spcAft>
                <a:spcPts val="4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Public worship assumed a dramatic, </a:t>
            </a:r>
            <a:r>
              <a:rPr lang="en-US" u="sng" dirty="0">
                <a:solidFill>
                  <a:schemeClr val="bg1"/>
                </a:solidFill>
                <a:ea typeface="Verdana" panose="020B0604030504040204" pitchFamily="34" charset="0"/>
                <a:cs typeface="Verdana" panose="020B0604030504040204" pitchFamily="34" charset="0"/>
              </a:rPr>
              <a:t>theatrical</a:t>
            </a:r>
            <a:r>
              <a:rPr lang="en-US" dirty="0">
                <a:solidFill>
                  <a:schemeClr val="bg1"/>
                </a:solidFill>
                <a:ea typeface="Verdana" panose="020B0604030504040204" pitchFamily="34" charset="0"/>
                <a:cs typeface="Verdana" panose="020B0604030504040204" pitchFamily="34" charset="0"/>
              </a:rPr>
              <a:t> character…made it attractive to mass of people…</a:t>
            </a:r>
          </a:p>
          <a:p>
            <a:pPr marL="280988" indent="-280988">
              <a:spcBef>
                <a:spcPts val="600"/>
              </a:spcBef>
              <a:spcAft>
                <a:spcPts val="600"/>
              </a:spcAft>
              <a:buFont typeface="Arial" panose="020B0604020202020204" pitchFamily="34" charset="0"/>
              <a:buChar char="•"/>
            </a:pPr>
            <a:r>
              <a:rPr lang="en-US" u="sng" dirty="0">
                <a:solidFill>
                  <a:schemeClr val="bg1"/>
                </a:solidFill>
                <a:ea typeface="Verdana" panose="020B0604030504040204" pitchFamily="34" charset="0"/>
                <a:cs typeface="Verdana" panose="020B0604030504040204" pitchFamily="34" charset="0"/>
              </a:rPr>
              <a:t>Chrysostom</a:t>
            </a:r>
            <a:r>
              <a:rPr lang="en-US" dirty="0">
                <a:solidFill>
                  <a:schemeClr val="bg1"/>
                </a:solidFill>
                <a:ea typeface="Verdana" panose="020B0604030504040204" pitchFamily="34" charset="0"/>
                <a:cs typeface="Verdana" panose="020B0604030504040204" pitchFamily="34" charset="0"/>
              </a:rPr>
              <a:t> mourns over theatrical customs, such as loud clapping in applause, which Christians at Antioch and Constantinople brought with them into the church.</a:t>
            </a: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8366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700548"/>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Worship</a:t>
            </a:r>
            <a:r>
              <a:rPr lang="en-US" sz="2000" dirty="0">
                <a:solidFill>
                  <a:srgbClr val="FFFFCC"/>
                </a:solidFill>
                <a:latin typeface="+mn-lt"/>
                <a:ea typeface="Verdana" panose="020B0604030504040204" pitchFamily="34" charset="0"/>
                <a:cs typeface="Verdana" panose="020B0604030504040204" pitchFamily="34" charset="0"/>
              </a:rPr>
              <a:t> (2)</a:t>
            </a:r>
            <a:endParaRPr lang="en-US" sz="3600" dirty="0">
              <a:solidFill>
                <a:srgbClr val="FFFFCC"/>
              </a:solidFill>
              <a:latin typeface="+mn-lt"/>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685800"/>
            <a:ext cx="8534400" cy="5243052"/>
          </a:xfrm>
        </p:spPr>
        <p:txBody>
          <a:bodyPr/>
          <a:lstStyle/>
          <a:p>
            <a:pPr marL="280988" indent="-280988">
              <a:spcBef>
                <a:spcPts val="600"/>
              </a:spcBef>
              <a:spcAft>
                <a:spcPts val="4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AD 324: 12,000 baptized in Rome because emperor promised each a white garment and 20 pieces of gold.</a:t>
            </a:r>
          </a:p>
          <a:p>
            <a:pPr marL="280988" indent="-280988">
              <a:spcBef>
                <a:spcPts val="600"/>
              </a:spcBef>
              <a:spcAft>
                <a:spcPts val="400"/>
              </a:spcAft>
              <a:buFont typeface="Arial" panose="020B0604020202020204" pitchFamily="34" charset="0"/>
              <a:buChar char="•"/>
            </a:pPr>
            <a:r>
              <a:rPr lang="en-US" sz="3300" dirty="0">
                <a:solidFill>
                  <a:schemeClr val="bg1"/>
                </a:solidFill>
                <a:ea typeface="Verdana" panose="020B0604030504040204" pitchFamily="34" charset="0"/>
                <a:cs typeface="Verdana" panose="020B0604030504040204" pitchFamily="34" charset="0"/>
              </a:rPr>
              <a:t>Union of church and state (Constantine) made Christianity a matter of fashion… Hypocrites and formal professors rapidly increased.</a:t>
            </a:r>
          </a:p>
          <a:p>
            <a:pPr marL="280988" indent="-280988">
              <a:spcBef>
                <a:spcPts val="600"/>
              </a:spcBef>
              <a:spcAft>
                <a:spcPts val="400"/>
              </a:spcAft>
              <a:buFont typeface="Arial" panose="020B0604020202020204" pitchFamily="34" charset="0"/>
              <a:buChar char="•"/>
            </a:pPr>
            <a:r>
              <a:rPr lang="en-US" sz="3300" dirty="0">
                <a:solidFill>
                  <a:schemeClr val="bg1"/>
                </a:solidFill>
                <a:ea typeface="Verdana" panose="020B0604030504040204" pitchFamily="34" charset="0"/>
                <a:cs typeface="Verdana" panose="020B0604030504040204" pitchFamily="34" charset="0"/>
              </a:rPr>
              <a:t>Clergy dress code.     Mt.23:5</a:t>
            </a:r>
          </a:p>
          <a:p>
            <a:pPr marL="280988" indent="-280988">
              <a:spcBef>
                <a:spcPts val="600"/>
              </a:spcBef>
              <a:spcAft>
                <a:spcPts val="400"/>
              </a:spcAft>
              <a:buFont typeface="Arial" panose="020B0604020202020204" pitchFamily="34" charset="0"/>
              <a:buChar char="•"/>
            </a:pPr>
            <a:r>
              <a:rPr lang="en-US" sz="3300" dirty="0">
                <a:solidFill>
                  <a:schemeClr val="bg1"/>
                </a:solidFill>
                <a:ea typeface="Verdana" panose="020B0604030504040204" pitchFamily="34" charset="0"/>
                <a:cs typeface="Verdana" panose="020B0604030504040204" pitchFamily="34" charset="0"/>
              </a:rPr>
              <a:t>Institution and observance of Easter . . .</a:t>
            </a:r>
          </a:p>
          <a:p>
            <a:pPr marL="280988" indent="-280988">
              <a:spcBef>
                <a:spcPts val="600"/>
              </a:spcBef>
              <a:spcAft>
                <a:spcPts val="400"/>
              </a:spcAft>
              <a:buFont typeface="Arial" panose="020B0604020202020204" pitchFamily="34" charset="0"/>
              <a:buChar char="•"/>
            </a:pPr>
            <a:r>
              <a:rPr lang="en-US" sz="3300" dirty="0">
                <a:solidFill>
                  <a:schemeClr val="bg1"/>
                </a:solidFill>
                <a:ea typeface="Verdana" panose="020B0604030504040204" pitchFamily="34" charset="0"/>
                <a:cs typeface="Verdana" panose="020B0604030504040204" pitchFamily="34" charset="0"/>
              </a:rPr>
              <a:t>Sign of the cross… 2</a:t>
            </a:r>
            <a:r>
              <a:rPr lang="en-US" sz="3300" baseline="30000" dirty="0">
                <a:solidFill>
                  <a:schemeClr val="bg1"/>
                </a:solidFill>
                <a:ea typeface="Verdana" panose="020B0604030504040204" pitchFamily="34" charset="0"/>
                <a:cs typeface="Verdana" panose="020B0604030504040204" pitchFamily="34" charset="0"/>
              </a:rPr>
              <a:t>nd</a:t>
            </a:r>
            <a:r>
              <a:rPr lang="en-US" sz="3300" dirty="0">
                <a:solidFill>
                  <a:schemeClr val="bg1"/>
                </a:solidFill>
                <a:ea typeface="Verdana" panose="020B0604030504040204" pitchFamily="34" charset="0"/>
                <a:cs typeface="Verdana" panose="020B0604030504040204" pitchFamily="34" charset="0"/>
              </a:rPr>
              <a:t> Century</a:t>
            </a: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3860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221226"/>
            <a:ext cx="8534399" cy="6179574"/>
          </a:xfrm>
        </p:spPr>
        <p:txBody>
          <a:bodyPr/>
          <a:lstStyle/>
          <a:p>
            <a:pPr marL="0" indent="0">
              <a:buNone/>
            </a:pPr>
            <a:r>
              <a:rPr lang="en-US" dirty="0">
                <a:solidFill>
                  <a:schemeClr val="bg1"/>
                </a:solidFill>
              </a:rPr>
              <a:t>NT period – gospel divided people, Mt.10:34</a:t>
            </a:r>
          </a:p>
          <a:p>
            <a:pPr lvl="1" defTabSz="515938">
              <a:buFont typeface="Arial" panose="020B0604020202020204" pitchFamily="34" charset="0"/>
              <a:buChar char="•"/>
            </a:pPr>
            <a:r>
              <a:rPr lang="en-US" sz="3200" dirty="0">
                <a:solidFill>
                  <a:schemeClr val="bg1"/>
                </a:solidFill>
              </a:rPr>
              <a:t>Ac.8:4, persecution</a:t>
            </a:r>
          </a:p>
          <a:p>
            <a:pPr lvl="1" defTabSz="515938">
              <a:buFont typeface="Arial" panose="020B0604020202020204" pitchFamily="34" charset="0"/>
              <a:buChar char="•"/>
            </a:pPr>
            <a:r>
              <a:rPr lang="en-US" sz="3200" dirty="0">
                <a:solidFill>
                  <a:schemeClr val="bg1"/>
                </a:solidFill>
              </a:rPr>
              <a:t>Ac.11:19, actually spread gospel</a:t>
            </a:r>
            <a:r>
              <a:rPr lang="en-US" dirty="0">
                <a:solidFill>
                  <a:schemeClr val="bg1"/>
                </a:solidFill>
              </a:rPr>
              <a:t>	</a:t>
            </a:r>
          </a:p>
        </p:txBody>
      </p:sp>
      <p:sp>
        <p:nvSpPr>
          <p:cNvPr id="2" name="Rectangle 1">
            <a:extLst>
              <a:ext uri="{FF2B5EF4-FFF2-40B4-BE49-F238E27FC236}">
                <a16:creationId xmlns:a16="http://schemas.microsoft.com/office/drawing/2014/main" id="{5B190CEB-75A1-42A1-A76F-87EE8475D0DA}"/>
              </a:ext>
            </a:extLst>
          </p:cNvPr>
          <p:cNvSpPr/>
          <p:nvPr/>
        </p:nvSpPr>
        <p:spPr>
          <a:xfrm>
            <a:off x="304800" y="2209800"/>
            <a:ext cx="8534400" cy="4191000"/>
          </a:xfrm>
          <a:prstGeom prst="rect">
            <a:avLst/>
          </a:prstGeom>
          <a:solidFill>
            <a:schemeClr val="accent2">
              <a:lumMod val="50000"/>
            </a:schemeClr>
          </a:solidFill>
          <a:ln w="28575">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“No merely human religion could have stood such an ordeal of fire for 300 years.   The final victory of Christianity over Judaism and heathenism, and the mightiest empire of the ancient world, a </a:t>
            </a:r>
            <a:r>
              <a:rPr lang="en-US" sz="3000" dirty="0" err="1"/>
              <a:t>vic</a:t>
            </a:r>
            <a:r>
              <a:rPr lang="en-US" sz="3000" dirty="0"/>
              <a:t>-tory gained w/o physical force, but by the moral power of patience and perseverance of faith and love, is one of the </a:t>
            </a:r>
            <a:r>
              <a:rPr lang="en-US" sz="3000" dirty="0" err="1"/>
              <a:t>sublimest</a:t>
            </a:r>
            <a:r>
              <a:rPr lang="en-US" sz="3000" dirty="0"/>
              <a:t> spectacles in history, and of the strongest evidences of the divinity &amp; indestructible life of our religion.”</a:t>
            </a:r>
          </a:p>
        </p:txBody>
      </p:sp>
    </p:spTree>
    <p:extLst>
      <p:ext uri="{BB962C8B-B14F-4D97-AF65-F5344CB8AC3E}">
        <p14:creationId xmlns:p14="http://schemas.microsoft.com/office/powerpoint/2010/main" val="79760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221226"/>
            <a:ext cx="8534399" cy="6179574"/>
          </a:xfrm>
        </p:spPr>
        <p:txBody>
          <a:bodyPr/>
          <a:lstStyle/>
          <a:p>
            <a:pPr defTabSz="515938">
              <a:spcAft>
                <a:spcPts val="900"/>
              </a:spcAft>
              <a:buFont typeface="Arial" panose="020B0604020202020204" pitchFamily="34" charset="0"/>
              <a:buChar char="•"/>
            </a:pPr>
            <a:r>
              <a:rPr lang="en-US" dirty="0">
                <a:solidFill>
                  <a:srgbClr val="FFFFCC"/>
                </a:solidFill>
              </a:rPr>
              <a:t>Tertullian:</a:t>
            </a:r>
            <a:r>
              <a:rPr lang="en-US" dirty="0">
                <a:solidFill>
                  <a:schemeClr val="bg1"/>
                </a:solidFill>
              </a:rPr>
              <a:t> “Our number increases the more you destroy us. The blood of the Christians is their seed.”</a:t>
            </a:r>
          </a:p>
          <a:p>
            <a:pPr defTabSz="515938">
              <a:spcAft>
                <a:spcPts val="900"/>
              </a:spcAft>
              <a:buFont typeface="Arial" panose="020B0604020202020204" pitchFamily="34" charset="0"/>
              <a:buChar char="•"/>
            </a:pPr>
            <a:r>
              <a:rPr lang="en-US" dirty="0">
                <a:solidFill>
                  <a:schemeClr val="bg1"/>
                </a:solidFill>
              </a:rPr>
              <a:t>“From 5</a:t>
            </a:r>
            <a:r>
              <a:rPr lang="en-US" baseline="30000" dirty="0">
                <a:solidFill>
                  <a:schemeClr val="bg1"/>
                </a:solidFill>
              </a:rPr>
              <a:t>th</a:t>
            </a:r>
            <a:r>
              <a:rPr lang="en-US" dirty="0">
                <a:solidFill>
                  <a:schemeClr val="bg1"/>
                </a:solidFill>
              </a:rPr>
              <a:t> Century it has been customary to reckon 10 great persecutions…” </a:t>
            </a:r>
            <a:r>
              <a:rPr lang="en-US" sz="1600" dirty="0">
                <a:solidFill>
                  <a:schemeClr val="bg1"/>
                </a:solidFill>
              </a:rPr>
              <a:t>(</a:t>
            </a:r>
            <a:r>
              <a:rPr lang="en-US" sz="1600" dirty="0" err="1">
                <a:solidFill>
                  <a:schemeClr val="bg1"/>
                </a:solidFill>
              </a:rPr>
              <a:t>Sch.II</a:t>
            </a:r>
            <a:r>
              <a:rPr lang="en-US" sz="1600" dirty="0">
                <a:solidFill>
                  <a:schemeClr val="bg1"/>
                </a:solidFill>
              </a:rPr>
              <a:t>, 8, 15, 33, 34).</a:t>
            </a:r>
          </a:p>
          <a:p>
            <a:pPr defTabSz="515938">
              <a:spcAft>
                <a:spcPts val="900"/>
              </a:spcAft>
              <a:buFont typeface="Arial" panose="020B0604020202020204" pitchFamily="34" charset="0"/>
              <a:buChar char="•"/>
            </a:pPr>
            <a:r>
              <a:rPr lang="en-US" dirty="0">
                <a:solidFill>
                  <a:srgbClr val="FFFFCC"/>
                </a:solidFill>
              </a:rPr>
              <a:t>“In North Africa </a:t>
            </a:r>
            <a:r>
              <a:rPr lang="en-US" dirty="0">
                <a:solidFill>
                  <a:schemeClr val="bg1"/>
                </a:solidFill>
              </a:rPr>
              <a:t>arose the proverb: “If God does not send rain, lay it to the Christians” </a:t>
            </a:r>
            <a:r>
              <a:rPr lang="en-US" sz="1600" dirty="0">
                <a:solidFill>
                  <a:schemeClr val="bg1"/>
                </a:solidFill>
              </a:rPr>
              <a:t>(ib. 43).</a:t>
            </a:r>
            <a:endParaRPr lang="en-US" dirty="0">
              <a:solidFill>
                <a:schemeClr val="bg1"/>
              </a:solidFill>
            </a:endParaRPr>
          </a:p>
          <a:p>
            <a:pPr defTabSz="515938">
              <a:buFont typeface="Arial" panose="020B0604020202020204" pitchFamily="34" charset="0"/>
              <a:buChar char="•"/>
            </a:pPr>
            <a:r>
              <a:rPr lang="en-US" dirty="0">
                <a:solidFill>
                  <a:schemeClr val="bg1"/>
                </a:solidFill>
              </a:rPr>
              <a:t>Persecution raged longest and most fiercely in East under rule of Galerius and nephew Maximin </a:t>
            </a:r>
            <a:r>
              <a:rPr lang="en-US" dirty="0" err="1">
                <a:solidFill>
                  <a:schemeClr val="bg1"/>
                </a:solidFill>
              </a:rPr>
              <a:t>Daza</a:t>
            </a:r>
            <a:r>
              <a:rPr lang="en-US" dirty="0">
                <a:solidFill>
                  <a:schemeClr val="bg1"/>
                </a:solidFill>
              </a:rPr>
              <a:t>…</a:t>
            </a:r>
          </a:p>
          <a:p>
            <a:pPr defTabSz="515938">
              <a:buFont typeface="Arial" panose="020B0604020202020204" pitchFamily="34" charset="0"/>
              <a:buChar char="•"/>
            </a:pPr>
            <a:endParaRPr lang="en-US" dirty="0">
              <a:solidFill>
                <a:schemeClr val="bg1"/>
              </a:solidFill>
            </a:endParaRPr>
          </a:p>
          <a:p>
            <a:pPr lvl="1" defTabSz="515938">
              <a:buFont typeface="Arial" panose="020B0604020202020204" pitchFamily="34" charset="0"/>
              <a:buChar char="•"/>
            </a:pPr>
            <a:endParaRPr lang="en-US" dirty="0">
              <a:solidFill>
                <a:schemeClr val="bg1"/>
              </a:solidFill>
            </a:endParaRPr>
          </a:p>
          <a:p>
            <a:pPr lvl="1" defTabSz="515938">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166722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457200"/>
            <a:ext cx="8534399" cy="5943600"/>
          </a:xfrm>
        </p:spPr>
        <p:txBody>
          <a:bodyPr/>
          <a:lstStyle/>
          <a:p>
            <a:pPr defTabSz="515938">
              <a:spcAft>
                <a:spcPts val="600"/>
              </a:spcAft>
              <a:buFont typeface="Arial" panose="020B0604020202020204" pitchFamily="34" charset="0"/>
              <a:buChar char="•"/>
            </a:pPr>
            <a:r>
              <a:rPr lang="en-US" dirty="0">
                <a:solidFill>
                  <a:schemeClr val="bg1"/>
                </a:solidFill>
              </a:rPr>
              <a:t>During AD 260-303, a period of relief.  </a:t>
            </a:r>
          </a:p>
          <a:p>
            <a:pPr lvl="1" defTabSz="515938">
              <a:spcAft>
                <a:spcPts val="600"/>
              </a:spcAft>
              <a:buFont typeface="Arial" panose="020B0604020202020204" pitchFamily="34" charset="0"/>
              <a:buChar char="•"/>
            </a:pPr>
            <a:r>
              <a:rPr lang="en-US" sz="3200" u="sng" dirty="0">
                <a:solidFill>
                  <a:srgbClr val="FFFFCC"/>
                </a:solidFill>
              </a:rPr>
              <a:t>Results</a:t>
            </a:r>
            <a:r>
              <a:rPr lang="en-US" sz="3200" dirty="0">
                <a:solidFill>
                  <a:srgbClr val="FFFFCC"/>
                </a:solidFill>
              </a:rPr>
              <a:t>:  discipline relaxed; quarrels, intrigues, and factions increased, and worldliness poured in like a flood. </a:t>
            </a:r>
            <a:r>
              <a:rPr lang="en-US" dirty="0">
                <a:solidFill>
                  <a:srgbClr val="FFFFCC"/>
                </a:solidFill>
              </a:rPr>
              <a:t> </a:t>
            </a:r>
            <a:r>
              <a:rPr lang="en-US" sz="1200" dirty="0">
                <a:solidFill>
                  <a:schemeClr val="bg1"/>
                </a:solidFill>
              </a:rPr>
              <a:t>(ib. 63)</a:t>
            </a:r>
          </a:p>
          <a:p>
            <a:pPr defTabSz="515938">
              <a:spcAft>
                <a:spcPts val="600"/>
              </a:spcAft>
              <a:buFont typeface="Arial" panose="020B0604020202020204" pitchFamily="34" charset="0"/>
              <a:buChar char="•"/>
            </a:pPr>
            <a:r>
              <a:rPr lang="en-US" dirty="0">
                <a:solidFill>
                  <a:schemeClr val="bg1"/>
                </a:solidFill>
              </a:rPr>
              <a:t>Col.1:23</a:t>
            </a:r>
          </a:p>
          <a:p>
            <a:pPr lvl="1" defTabSz="515938">
              <a:spcAft>
                <a:spcPts val="600"/>
              </a:spcAft>
              <a:buFont typeface="Arial" panose="020B0604020202020204" pitchFamily="34" charset="0"/>
              <a:buChar char="•"/>
            </a:pPr>
            <a:r>
              <a:rPr lang="en-US" sz="3200" dirty="0">
                <a:solidFill>
                  <a:schemeClr val="bg1"/>
                </a:solidFill>
              </a:rPr>
              <a:t>Pliny laments that in Asia Minor, men of every rank go over to the Christians.</a:t>
            </a:r>
          </a:p>
          <a:p>
            <a:pPr lvl="2" defTabSz="515938">
              <a:spcAft>
                <a:spcPts val="600"/>
              </a:spcAft>
              <a:buFont typeface="Arial" panose="020B0604020202020204" pitchFamily="34" charset="0"/>
              <a:buChar char="•"/>
            </a:pPr>
            <a:r>
              <a:rPr lang="en-US" sz="3200" dirty="0">
                <a:solidFill>
                  <a:srgbClr val="FFFFCC"/>
                </a:solidFill>
              </a:rPr>
              <a:t>Organization:</a:t>
            </a:r>
            <a:r>
              <a:rPr lang="en-US" sz="3200" dirty="0">
                <a:solidFill>
                  <a:schemeClr val="bg1"/>
                </a:solidFill>
              </a:rPr>
              <a:t> primitive.  Ep.4:11</a:t>
            </a:r>
          </a:p>
          <a:p>
            <a:pPr lvl="2" defTabSz="515938">
              <a:buFont typeface="Arial" panose="020B0604020202020204" pitchFamily="34" charset="0"/>
              <a:buChar char="•"/>
            </a:pPr>
            <a:r>
              <a:rPr lang="en-US" sz="3200" dirty="0">
                <a:solidFill>
                  <a:srgbClr val="FFFFCC"/>
                </a:solidFill>
              </a:rPr>
              <a:t>Worship:</a:t>
            </a:r>
            <a:r>
              <a:rPr lang="en-US" sz="3200" dirty="0">
                <a:solidFill>
                  <a:schemeClr val="bg1"/>
                </a:solidFill>
              </a:rPr>
              <a:t> sincere, not showy.  Jn.4:24</a:t>
            </a:r>
          </a:p>
          <a:p>
            <a:pPr lvl="1" defTabSz="515938">
              <a:buFont typeface="Arial" panose="020B0604020202020204" pitchFamily="34" charset="0"/>
              <a:buChar char="•"/>
            </a:pPr>
            <a:endParaRPr lang="en-US" dirty="0">
              <a:solidFill>
                <a:schemeClr val="bg1"/>
              </a:solidFill>
            </a:endParaRPr>
          </a:p>
          <a:p>
            <a:pPr lvl="1" defTabSz="515938">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66663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533400"/>
            <a:ext cx="8534399" cy="5867400"/>
          </a:xfrm>
        </p:spPr>
        <p:txBody>
          <a:bodyPr/>
          <a:lstStyle/>
          <a:p>
            <a:pPr defTabSz="515938">
              <a:spcAft>
                <a:spcPts val="300"/>
              </a:spcAft>
              <a:buFont typeface="Arial" panose="020B0604020202020204" pitchFamily="34" charset="0"/>
              <a:buChar char="•"/>
            </a:pPr>
            <a:r>
              <a:rPr lang="en-US" dirty="0">
                <a:solidFill>
                  <a:schemeClr val="bg1"/>
                </a:solidFill>
              </a:rPr>
              <a:t>Gibbon: five causes of success – </a:t>
            </a:r>
          </a:p>
          <a:p>
            <a:pPr marL="0" indent="0" defTabSz="515938">
              <a:spcAft>
                <a:spcPts val="900"/>
              </a:spcAft>
              <a:buNone/>
            </a:pPr>
            <a:r>
              <a:rPr lang="en-US" sz="3200" dirty="0">
                <a:solidFill>
                  <a:schemeClr val="bg1"/>
                </a:solidFill>
              </a:rPr>
              <a:t>	</a:t>
            </a:r>
            <a:r>
              <a:rPr lang="en-US" sz="2400" b="1" dirty="0">
                <a:solidFill>
                  <a:srgbClr val="FFFF00"/>
                </a:solidFill>
              </a:rPr>
              <a:t>1. </a:t>
            </a:r>
            <a:r>
              <a:rPr lang="en-US" sz="3200" dirty="0">
                <a:solidFill>
                  <a:srgbClr val="CCFFFF"/>
                </a:solidFill>
              </a:rPr>
              <a:t>Zeal</a:t>
            </a:r>
            <a:r>
              <a:rPr lang="en-US" sz="3200" dirty="0">
                <a:solidFill>
                  <a:schemeClr val="bg1"/>
                </a:solidFill>
              </a:rPr>
              <a:t>  [Ac.2,3,8,11, etc.]</a:t>
            </a:r>
          </a:p>
          <a:p>
            <a:pPr marL="0" indent="0" defTabSz="428625">
              <a:spcAft>
                <a:spcPts val="900"/>
              </a:spcAft>
              <a:buNone/>
            </a:pPr>
            <a:r>
              <a:rPr lang="en-US" dirty="0">
                <a:solidFill>
                  <a:schemeClr val="bg1"/>
                </a:solidFill>
              </a:rPr>
              <a:t>	 </a:t>
            </a:r>
            <a:r>
              <a:rPr lang="en-US" sz="2400" dirty="0">
                <a:solidFill>
                  <a:srgbClr val="FFFF00"/>
                </a:solidFill>
              </a:rPr>
              <a:t>2. </a:t>
            </a:r>
            <a:r>
              <a:rPr lang="en-US" dirty="0">
                <a:solidFill>
                  <a:srgbClr val="CCFFFF"/>
                </a:solidFill>
              </a:rPr>
              <a:t>Belief in future rewards / punishments </a:t>
            </a:r>
            <a:r>
              <a:rPr lang="en-US" dirty="0">
                <a:solidFill>
                  <a:schemeClr val="bg1"/>
                </a:solidFill>
              </a:rPr>
              <a:t>			[Mk.16; 2 Co.5]</a:t>
            </a:r>
          </a:p>
          <a:p>
            <a:pPr marL="0" indent="0" defTabSz="515938">
              <a:spcAft>
                <a:spcPts val="900"/>
              </a:spcAft>
              <a:buNone/>
            </a:pPr>
            <a:r>
              <a:rPr lang="en-US" sz="3200" dirty="0">
                <a:solidFill>
                  <a:schemeClr val="bg1"/>
                </a:solidFill>
              </a:rPr>
              <a:t>	</a:t>
            </a:r>
            <a:r>
              <a:rPr lang="en-US" sz="2400" b="1" dirty="0">
                <a:solidFill>
                  <a:srgbClr val="FFFF00"/>
                </a:solidFill>
              </a:rPr>
              <a:t>3. </a:t>
            </a:r>
            <a:r>
              <a:rPr lang="en-US" sz="3200" dirty="0">
                <a:solidFill>
                  <a:srgbClr val="CCFFFF"/>
                </a:solidFill>
              </a:rPr>
              <a:t>Power of miracles  </a:t>
            </a:r>
            <a:r>
              <a:rPr lang="en-US" sz="3200" dirty="0">
                <a:solidFill>
                  <a:schemeClr val="bg1"/>
                </a:solidFill>
              </a:rPr>
              <a:t>[Ac.8]</a:t>
            </a:r>
          </a:p>
          <a:p>
            <a:pPr marL="0" indent="0" defTabSz="515938">
              <a:spcAft>
                <a:spcPts val="900"/>
              </a:spcAft>
              <a:buNone/>
            </a:pPr>
            <a:r>
              <a:rPr lang="en-US" dirty="0">
                <a:solidFill>
                  <a:schemeClr val="bg1"/>
                </a:solidFill>
              </a:rPr>
              <a:t>	</a:t>
            </a:r>
            <a:r>
              <a:rPr lang="en-US" sz="2400" b="1" dirty="0">
                <a:solidFill>
                  <a:srgbClr val="FFFF00"/>
                </a:solidFill>
              </a:rPr>
              <a:t>4. </a:t>
            </a:r>
            <a:r>
              <a:rPr lang="en-US" dirty="0">
                <a:solidFill>
                  <a:srgbClr val="CCFFFF"/>
                </a:solidFill>
              </a:rPr>
              <a:t>Pure morals of Christians </a:t>
            </a:r>
            <a:r>
              <a:rPr lang="en-US" dirty="0">
                <a:solidFill>
                  <a:schemeClr val="bg1"/>
                </a:solidFill>
              </a:rPr>
              <a:t>[Mt.5:16; </a:t>
            </a:r>
            <a:br>
              <a:rPr lang="en-US" dirty="0">
                <a:solidFill>
                  <a:schemeClr val="bg1"/>
                </a:solidFill>
              </a:rPr>
            </a:br>
            <a:r>
              <a:rPr lang="en-US" dirty="0">
                <a:solidFill>
                  <a:schemeClr val="bg1"/>
                </a:solidFill>
              </a:rPr>
              <a:t>	   2 Co.5:10]</a:t>
            </a:r>
          </a:p>
          <a:p>
            <a:pPr marL="0" indent="0" defTabSz="515938">
              <a:buNone/>
            </a:pPr>
            <a:r>
              <a:rPr lang="en-US" sz="3200" dirty="0">
                <a:solidFill>
                  <a:schemeClr val="bg1"/>
                </a:solidFill>
              </a:rPr>
              <a:t>	</a:t>
            </a:r>
            <a:r>
              <a:rPr lang="en-US" sz="2400" b="1" dirty="0">
                <a:solidFill>
                  <a:srgbClr val="FFFF00"/>
                </a:solidFill>
              </a:rPr>
              <a:t>5. </a:t>
            </a:r>
            <a:r>
              <a:rPr lang="en-US" sz="3200" dirty="0">
                <a:solidFill>
                  <a:srgbClr val="CCFFFF"/>
                </a:solidFill>
              </a:rPr>
              <a:t>Compact church organization  </a:t>
            </a:r>
            <a:r>
              <a:rPr lang="en-US" sz="3200" dirty="0">
                <a:solidFill>
                  <a:schemeClr val="bg1"/>
                </a:solidFill>
              </a:rPr>
              <a:t>[Ac.14:23]</a:t>
            </a:r>
          </a:p>
          <a:p>
            <a:pPr lvl="1" defTabSz="515938">
              <a:buFont typeface="Arial" panose="020B0604020202020204" pitchFamily="34" charset="0"/>
              <a:buChar char="•"/>
            </a:pPr>
            <a:endParaRPr lang="en-US" dirty="0">
              <a:solidFill>
                <a:schemeClr val="bg1"/>
              </a:solidFill>
            </a:endParaRPr>
          </a:p>
          <a:p>
            <a:pPr lvl="1" defTabSz="515938">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259685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661777" y="914400"/>
            <a:ext cx="7837170" cy="1295400"/>
          </a:xfrm>
          <a:prstGeom prst="roundRect">
            <a:avLst/>
          </a:prstGeom>
          <a:blipFill>
            <a:blip r:embed="rId2"/>
            <a:tile tx="0" ty="0" sx="100000" sy="100000" flip="none" algn="tl"/>
          </a:blipFill>
          <a:ln w="19050">
            <a:solidFill>
              <a:srgbClr val="FFC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 Beginning of Apostasy: Change in Church Organization</a:t>
            </a:r>
            <a:endParaRPr lang="en-US" sz="40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5940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52400"/>
            <a:ext cx="8229600" cy="6858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Clergy-Laity distinction</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066800"/>
            <a:ext cx="8534400" cy="5334000"/>
          </a:xfrm>
        </p:spPr>
        <p:txBody>
          <a:bodyPr/>
          <a:lstStyle/>
          <a:p>
            <a:pPr>
              <a:spcBef>
                <a:spcPts val="600"/>
              </a:spcBef>
              <a:spcAft>
                <a:spcPts val="700"/>
              </a:spcAft>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Third Century: became customary to apply term ‘priest’ exclusively to ministers, especially bishops.  The whole ministry alone was called ‘clergy’ because of its presidency and peculiar relation to God; it was distinguished from other Christians, called ‘laity.’</a:t>
            </a: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9168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0"/>
            <a:ext cx="8229600" cy="685800"/>
          </a:xfrm>
        </p:spPr>
        <p:txBody>
          <a:bodyPr/>
          <a:lstStyle/>
          <a:p>
            <a:r>
              <a:rPr lang="en-US" sz="3600" dirty="0">
                <a:solidFill>
                  <a:srgbClr val="FFFFCC"/>
                </a:solidFill>
                <a:latin typeface="+mn-lt"/>
                <a:ea typeface="Verdana" panose="020B0604030504040204" pitchFamily="34" charset="0"/>
                <a:cs typeface="Verdana" panose="020B0604030504040204" pitchFamily="34" charset="0"/>
              </a:rPr>
              <a:t>Rise of the episcopate</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275304" y="685800"/>
            <a:ext cx="8610600" cy="5867400"/>
          </a:xfrm>
        </p:spPr>
        <p:txBody>
          <a:bodyPr/>
          <a:lstStyle/>
          <a:p>
            <a:pPr marL="0" indent="0" algn="ctr">
              <a:spcBef>
                <a:spcPts val="600"/>
              </a:spcBef>
              <a:spcAft>
                <a:spcPts val="100"/>
              </a:spcAft>
              <a:buNone/>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New church officers:</a:t>
            </a:r>
          </a:p>
          <a:p>
            <a:pPr marL="236538" indent="-236538">
              <a:spcBef>
                <a:spcPts val="600"/>
              </a:spcBef>
              <a:spcAft>
                <a:spcPts val="3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Sub-deacons</a:t>
            </a:r>
            <a:r>
              <a:rPr lang="en-US" dirty="0">
                <a:solidFill>
                  <a:schemeClr val="bg1"/>
                </a:solidFill>
              </a:rPr>
              <a:t> </a:t>
            </a:r>
            <a:r>
              <a:rPr lang="en-US" sz="2800" dirty="0">
                <a:solidFill>
                  <a:schemeClr val="bg1"/>
                </a:solidFill>
              </a:rPr>
              <a:t>[assistants / deputies of deacons]   </a:t>
            </a:r>
            <a:endParaRPr lang="en-US" sz="3000" dirty="0">
              <a:solidFill>
                <a:schemeClr val="bg1"/>
              </a:solidFill>
            </a:endParaRPr>
          </a:p>
          <a:p>
            <a:pPr marL="236538" indent="-236538">
              <a:spcBef>
                <a:spcPts val="600"/>
              </a:spcBef>
              <a:spcAft>
                <a:spcPts val="300"/>
              </a:spcAft>
              <a:buFont typeface="Arial" panose="020B0604020202020204" pitchFamily="34" charset="0"/>
              <a:buChar char="•"/>
            </a:pPr>
            <a:r>
              <a:rPr lang="en-US" dirty="0">
                <a:solidFill>
                  <a:schemeClr val="bg1"/>
                </a:solidFill>
              </a:rPr>
              <a:t>Readers </a:t>
            </a:r>
            <a:r>
              <a:rPr lang="en-US" sz="2800" dirty="0">
                <a:solidFill>
                  <a:schemeClr val="bg1"/>
                </a:solidFill>
              </a:rPr>
              <a:t>[read Scripture in assembly; had charge of church books]   </a:t>
            </a:r>
            <a:endParaRPr lang="en-US" dirty="0">
              <a:solidFill>
                <a:schemeClr val="bg1"/>
              </a:solidFill>
            </a:endParaRPr>
          </a:p>
          <a:p>
            <a:pPr marL="236538" indent="-236538">
              <a:spcBef>
                <a:spcPts val="600"/>
              </a:spcBef>
              <a:spcAft>
                <a:spcPts val="300"/>
              </a:spcAft>
              <a:buFont typeface="Arial" panose="020B0604020202020204" pitchFamily="34" charset="0"/>
              <a:buChar char="•"/>
            </a:pPr>
            <a:r>
              <a:rPr lang="en-US" dirty="0" err="1">
                <a:solidFill>
                  <a:schemeClr val="bg1"/>
                </a:solidFill>
              </a:rPr>
              <a:t>Acolyths</a:t>
            </a:r>
            <a:r>
              <a:rPr lang="en-US" dirty="0">
                <a:solidFill>
                  <a:schemeClr val="bg1"/>
                </a:solidFill>
              </a:rPr>
              <a:t> </a:t>
            </a:r>
            <a:r>
              <a:rPr lang="en-US" sz="2800" dirty="0">
                <a:solidFill>
                  <a:schemeClr val="bg1"/>
                </a:solidFill>
              </a:rPr>
              <a:t>[attendants of bishops in official duties and processions]   </a:t>
            </a:r>
            <a:endParaRPr lang="en-US" dirty="0">
              <a:solidFill>
                <a:schemeClr val="bg1"/>
              </a:solidFill>
            </a:endParaRPr>
          </a:p>
          <a:p>
            <a:pPr marL="236538" indent="-236538">
              <a:spcBef>
                <a:spcPts val="600"/>
              </a:spcBef>
              <a:spcAft>
                <a:spcPts val="300"/>
              </a:spcAft>
              <a:buFont typeface="Arial" panose="020B0604020202020204" pitchFamily="34" charset="0"/>
              <a:buChar char="•"/>
            </a:pPr>
            <a:r>
              <a:rPr lang="en-US" dirty="0">
                <a:solidFill>
                  <a:schemeClr val="bg1"/>
                </a:solidFill>
              </a:rPr>
              <a:t>Exorcists   </a:t>
            </a:r>
          </a:p>
          <a:p>
            <a:pPr marL="236538" indent="-236538">
              <a:spcBef>
                <a:spcPts val="600"/>
              </a:spcBef>
              <a:spcAft>
                <a:spcPts val="300"/>
              </a:spcAft>
              <a:buFont typeface="Arial" panose="020B0604020202020204" pitchFamily="34" charset="0"/>
              <a:buChar char="•"/>
            </a:pPr>
            <a:r>
              <a:rPr lang="en-US" dirty="0">
                <a:solidFill>
                  <a:schemeClr val="bg1"/>
                </a:solidFill>
              </a:rPr>
              <a:t>Precentors </a:t>
            </a:r>
            <a:r>
              <a:rPr lang="en-US" sz="2800" dirty="0">
                <a:solidFill>
                  <a:schemeClr val="bg1"/>
                </a:solidFill>
              </a:rPr>
              <a:t>[for musical parts of liturgy, psalms, benedictions, etc.];  </a:t>
            </a:r>
            <a:endParaRPr lang="en-US" dirty="0">
              <a:solidFill>
                <a:schemeClr val="bg1"/>
              </a:solidFill>
            </a:endParaRPr>
          </a:p>
          <a:p>
            <a:pPr marL="236538" indent="-236538">
              <a:spcBef>
                <a:spcPts val="600"/>
              </a:spcBef>
              <a:spcAft>
                <a:spcPts val="700"/>
              </a:spcAft>
              <a:buFont typeface="Arial" panose="020B0604020202020204" pitchFamily="34" charset="0"/>
              <a:buChar char="•"/>
            </a:pPr>
            <a:r>
              <a:rPr lang="en-US" dirty="0">
                <a:solidFill>
                  <a:schemeClr val="bg1"/>
                </a:solidFill>
              </a:rPr>
              <a:t>Janitors or sextons </a:t>
            </a:r>
            <a:r>
              <a:rPr lang="en-US" sz="2800" dirty="0">
                <a:solidFill>
                  <a:schemeClr val="bg1"/>
                </a:solidFill>
              </a:rPr>
              <a:t>[cared for meeting-rooms, church-yards…].</a:t>
            </a:r>
            <a:endParaRPr lang="en-US" dirty="0">
              <a:solidFill>
                <a:schemeClr val="bg1"/>
              </a:solidFill>
            </a:endParaRPr>
          </a:p>
          <a:p>
            <a:pPr>
              <a:spcBef>
                <a:spcPts val="600"/>
              </a:spcBef>
              <a:spcAft>
                <a:spcPts val="700"/>
              </a:spcAft>
              <a:buFont typeface="Arial" panose="020B0604020202020204" pitchFamily="34" charset="0"/>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700"/>
              </a:spcAft>
              <a:buFont typeface="Arial" panose="020B0604020202020204" pitchFamily="34" charset="0"/>
              <a:buChar char="•"/>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600"/>
              </a:spcBef>
              <a:spcAft>
                <a:spcPts val="700"/>
              </a:spcAft>
              <a:buAutoNum type="arabicPeriod"/>
            </a:pPr>
            <a:endParaRPr lang="en-US" sz="33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endParaRPr lang="en-US" sz="3300" dirty="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5673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5672</TotalTime>
  <Words>1286</Words>
  <Application>Microsoft Office PowerPoint</Application>
  <PresentationFormat>On-screen Show (4:3)</PresentationFormat>
  <Paragraphs>134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Clergy-Laity distinction</vt:lpstr>
      <vt:lpstr>Rise of the episcopate</vt:lpstr>
      <vt:lpstr>Distinction made between Episcopate and Presbyterate (1)</vt:lpstr>
      <vt:lpstr>Distinction made between Episcopate and Presbyterate (2)</vt:lpstr>
      <vt:lpstr>Distinction made between Episcopate and Presbyterate (3)</vt:lpstr>
      <vt:lpstr>Beginning of Roman Primacy (1)</vt:lpstr>
      <vt:lpstr>Beginning of Roman Primacy (2)</vt:lpstr>
      <vt:lpstr>PowerPoint Presentation</vt:lpstr>
      <vt:lpstr>Councils or Synods</vt:lpstr>
      <vt:lpstr>Councils or Synods</vt:lpstr>
      <vt:lpstr>Councils or Synods</vt:lpstr>
      <vt:lpstr>Councils or Synods</vt:lpstr>
      <vt:lpstr>Councils or Synods</vt:lpstr>
      <vt:lpstr>Councils or Synods</vt:lpstr>
      <vt:lpstr>Councils or Synods</vt:lpstr>
      <vt:lpstr>PowerPoint Presentation</vt:lpstr>
      <vt:lpstr>Images</vt:lpstr>
      <vt:lpstr>Worship (1)</vt:lpstr>
      <vt:lpstr>Worship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617</cp:revision>
  <dcterms:created xsi:type="dcterms:W3CDTF">2004-01-08T21:08:14Z</dcterms:created>
  <dcterms:modified xsi:type="dcterms:W3CDTF">2018-04-24T04:52:00Z</dcterms:modified>
</cp:coreProperties>
</file>