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66" r:id="rId2"/>
    <p:sldId id="506" r:id="rId3"/>
    <p:sldId id="305" r:id="rId4"/>
    <p:sldId id="549" r:id="rId5"/>
    <p:sldId id="557" r:id="rId6"/>
    <p:sldId id="574" r:id="rId7"/>
    <p:sldId id="565" r:id="rId8"/>
    <p:sldId id="535" r:id="rId9"/>
    <p:sldId id="567" r:id="rId10"/>
    <p:sldId id="568" r:id="rId11"/>
    <p:sldId id="569" r:id="rId12"/>
    <p:sldId id="570" r:id="rId13"/>
    <p:sldId id="571" r:id="rId14"/>
    <p:sldId id="572" r:id="rId15"/>
    <p:sldId id="57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FFFF"/>
    <a:srgbClr val="FFFFCC"/>
    <a:srgbClr val="FFFFFF"/>
    <a:srgbClr val="CCFF33"/>
    <a:srgbClr val="99FF33"/>
    <a:srgbClr val="FF00FF"/>
    <a:srgbClr val="FFCC00"/>
    <a:srgbClr val="B2B2B2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78"/>
      </p:cViewPr>
      <p:guideLst>
        <p:guide orient="horz" pos="2112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6/11/2018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8515A22-972B-4A70-A3B6-C8010A6DEDD5}"/>
              </a:ext>
            </a:extLst>
          </p:cNvPr>
          <p:cNvSpPr/>
          <p:nvPr/>
        </p:nvSpPr>
        <p:spPr>
          <a:xfrm>
            <a:off x="1905000" y="838200"/>
            <a:ext cx="5334000" cy="16002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Roman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Catholicism 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(IV)</a:t>
            </a:r>
            <a:endParaRPr lang="en-US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0548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Fables, false miracles</a:t>
            </a:r>
            <a:endParaRPr lang="en-US" sz="3600" dirty="0">
              <a:solidFill>
                <a:srgbClr val="FFFFCC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562600"/>
          </a:xfrm>
        </p:spPr>
        <p:txBody>
          <a:bodyPr/>
          <a:lstStyle/>
          <a:p>
            <a:pPr marL="514350" indent="-514350">
              <a:spcBef>
                <a:spcPts val="600"/>
              </a:spcBef>
              <a:spcAft>
                <a:spcPts val="400"/>
              </a:spcAft>
              <a:buAutoNum type="arabicPeriod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‘St. </a:t>
            </a:r>
            <a:r>
              <a:rPr lang="en-US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Ninian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’ of Scotland</a:t>
            </a:r>
          </a:p>
          <a:p>
            <a:pPr marL="514350" indent="-514350">
              <a:spcBef>
                <a:spcPts val="600"/>
              </a:spcBef>
              <a:spcAft>
                <a:spcPts val="400"/>
              </a:spcAft>
              <a:buAutoNum type="arabicPeriod"/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‘St. Kentigern’ of Glasgow</a:t>
            </a:r>
          </a:p>
          <a:p>
            <a:pPr marL="514350" indent="-514350">
              <a:spcBef>
                <a:spcPts val="600"/>
              </a:spcBef>
              <a:spcAft>
                <a:spcPts val="400"/>
              </a:spcAft>
              <a:buAutoNum type="arabicPeriod"/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‘St. Columba’</a:t>
            </a:r>
          </a:p>
          <a:p>
            <a:pPr marL="514350" indent="-514350">
              <a:spcBef>
                <a:spcPts val="600"/>
              </a:spcBef>
              <a:spcAft>
                <a:spcPts val="400"/>
              </a:spcAft>
              <a:buAutoNum type="arabicPeriod"/>
            </a:pPr>
            <a:r>
              <a:rPr lang="en-US" sz="3300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Bonifacius</a:t>
            </a:r>
            <a:endParaRPr lang="en-US" sz="33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spcBef>
                <a:spcPts val="600"/>
              </a:spcBef>
              <a:spcAft>
                <a:spcPts val="400"/>
              </a:spcAft>
              <a:buAutoNum type="arabicPeriod"/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Dionysius</a:t>
            </a:r>
          </a:p>
          <a:p>
            <a:pPr marL="514350" indent="-514350">
              <a:spcBef>
                <a:spcPts val="600"/>
              </a:spcBef>
              <a:spcAft>
                <a:spcPts val="400"/>
              </a:spcAft>
              <a:buAutoNum type="arabicPeriod"/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John of Damascus</a:t>
            </a:r>
          </a:p>
          <a:p>
            <a:pPr marL="514350" indent="-514350">
              <a:spcBef>
                <a:spcPts val="600"/>
              </a:spcBef>
              <a:spcAft>
                <a:spcPts val="400"/>
              </a:spcAft>
              <a:buAutoNum type="arabicPeriod"/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Thomas Becket</a:t>
            </a:r>
          </a:p>
          <a:p>
            <a:pPr marL="514350" indent="-514350">
              <a:spcBef>
                <a:spcPts val="600"/>
              </a:spcBef>
              <a:spcAft>
                <a:spcPts val="400"/>
              </a:spcAft>
              <a:buAutoNum type="arabicPeriod"/>
            </a:pPr>
            <a:r>
              <a:rPr lang="en-US" sz="3300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Coelestin</a:t>
            </a: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V</a:t>
            </a:r>
          </a:p>
          <a:p>
            <a:pPr marL="514350" indent="-514350">
              <a:spcBef>
                <a:spcPts val="600"/>
              </a:spcBef>
              <a:spcAft>
                <a:spcPts val="400"/>
              </a:spcAft>
              <a:buAutoNum type="arabicPeriod"/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St. Bernard</a:t>
            </a:r>
          </a:p>
        </p:txBody>
      </p:sp>
    </p:spTree>
    <p:extLst>
      <p:ext uri="{BB962C8B-B14F-4D97-AF65-F5344CB8AC3E}">
        <p14:creationId xmlns:p14="http://schemas.microsoft.com/office/powerpoint/2010/main" val="1539325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0548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Fables, false miracles</a:t>
            </a:r>
            <a:endParaRPr lang="en-US" sz="3600" dirty="0">
              <a:solidFill>
                <a:srgbClr val="FFFFCC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7912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10. Dedication of church in </a:t>
            </a:r>
            <a:r>
              <a:rPr lang="en-US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Foigny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600"/>
              </a:spcBef>
              <a:spcAft>
                <a:spcPts val="100"/>
              </a:spcAft>
              <a:buNone/>
            </a:pPr>
            <a:r>
              <a:rPr lang="en-US" sz="36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What about miracles?</a:t>
            </a:r>
          </a:p>
          <a:p>
            <a:pPr marL="0" indent="0" defTabSz="574675">
              <a:spcBef>
                <a:spcPts val="60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2800" b="1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Catholics are more consistent than 	Pentecostals – Mk.16:20; Hb.2:1-4; </a:t>
            </a:r>
            <a:r>
              <a:rPr lang="en-US" sz="330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Ac.2:1-4.</a:t>
            </a:r>
            <a:endParaRPr lang="en-US" sz="33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400"/>
              </a:spcAft>
              <a:buNone/>
              <a:tabLst>
                <a:tab pos="633413" algn="l"/>
              </a:tabLst>
            </a:pPr>
            <a:r>
              <a:rPr lang="en-US" sz="2800" b="1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BUT how can Catholics refute Pentecostal     claims of miracles?</a:t>
            </a:r>
          </a:p>
          <a:p>
            <a:pPr marL="457200" indent="-457200">
              <a:spcBef>
                <a:spcPts val="600"/>
              </a:spcBef>
              <a:spcAft>
                <a:spcPts val="400"/>
              </a:spcAft>
              <a:buNone/>
              <a:tabLst>
                <a:tab pos="398463" algn="l"/>
              </a:tabLst>
            </a:pPr>
            <a:r>
              <a:rPr lang="en-US" sz="2800" b="1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Matter of demonstration:  Ac.8;  1 Th.1; </a:t>
            </a:r>
            <a:b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 Co.12.</a:t>
            </a:r>
          </a:p>
          <a:p>
            <a:pPr marL="457200" indent="-457200">
              <a:spcBef>
                <a:spcPts val="600"/>
              </a:spcBef>
              <a:spcAft>
                <a:spcPts val="400"/>
              </a:spcAft>
              <a:buNone/>
              <a:tabLst>
                <a:tab pos="398463" algn="l"/>
              </a:tabLst>
            </a:pPr>
            <a:r>
              <a:rPr lang="en-US" sz="2800" b="1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4.</a:t>
            </a: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One baptism, Ep.4:5.  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endParaRPr lang="en-US" sz="33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72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452"/>
            <a:ext cx="8229600" cy="700548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Mary</a:t>
            </a:r>
            <a:endParaRPr lang="en-US" sz="3600" dirty="0">
              <a:solidFill>
                <a:srgbClr val="FFFFCC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91200"/>
          </a:xfrm>
        </p:spPr>
        <p:txBody>
          <a:bodyPr/>
          <a:lstStyle/>
          <a:p>
            <a:pPr marL="0" indent="0" algn="ctr" defTabSz="574675">
              <a:spcBef>
                <a:spcPts val="600"/>
              </a:spcBef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Three fundamental tenets</a:t>
            </a:r>
          </a:p>
          <a:p>
            <a:pPr marL="0" indent="0" defTabSz="574675">
              <a:spcBef>
                <a:spcPts val="600"/>
              </a:spcBef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en-US" sz="2800" b="1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Mary was mother of God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None/>
              <a:tabLst>
                <a:tab pos="633413" algn="l"/>
              </a:tabLst>
            </a:pPr>
            <a:r>
              <a:rPr lang="en-US" sz="2800" b="1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Remained perpetual virgin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None/>
              <a:tabLst>
                <a:tab pos="398463" algn="l"/>
              </a:tabLst>
            </a:pPr>
            <a:r>
              <a:rPr lang="en-US" sz="2800" b="1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Conceived, born, and lived without sin</a:t>
            </a:r>
          </a:p>
          <a:p>
            <a:pPr marL="457200" indent="-457200" algn="ctr">
              <a:spcBef>
                <a:spcPts val="600"/>
              </a:spcBef>
              <a:spcAft>
                <a:spcPts val="400"/>
              </a:spcAft>
              <a:buNone/>
              <a:tabLst>
                <a:tab pos="398463" algn="l"/>
              </a:tabLst>
            </a:pPr>
            <a:r>
              <a:rPr lang="en-US" sz="36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Many unsubstantiated claims about Mary</a:t>
            </a:r>
          </a:p>
          <a:p>
            <a:pPr marL="457200" indent="-457200" algn="ctr">
              <a:spcBef>
                <a:spcPts val="600"/>
              </a:spcBef>
              <a:spcAft>
                <a:spcPts val="400"/>
              </a:spcAft>
              <a:buNone/>
              <a:tabLst>
                <a:tab pos="398463" algn="l"/>
              </a:tabLst>
            </a:pPr>
            <a:endParaRPr lang="en-US" sz="3600" dirty="0">
              <a:solidFill>
                <a:srgbClr val="FFFF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endParaRPr lang="en-US" sz="33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36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0548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Biblical facts pertaining to Mary</a:t>
            </a:r>
            <a:endParaRPr lang="en-US" sz="3600" dirty="0">
              <a:solidFill>
                <a:srgbClr val="FFFFCC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791200"/>
          </a:xfrm>
        </p:spPr>
        <p:txBody>
          <a:bodyPr/>
          <a:lstStyle/>
          <a:p>
            <a:pPr marL="0" indent="0" defTabSz="574675">
              <a:spcBef>
                <a:spcPts val="60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Tim.2:5, ONE mediator: One who stands equidistant from two sides</a:t>
            </a:r>
            <a:endParaRPr lang="en-US" sz="3600" dirty="0">
              <a:solidFill>
                <a:srgbClr val="FFFF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ctr">
              <a:spcBef>
                <a:spcPts val="600"/>
              </a:spcBef>
              <a:spcAft>
                <a:spcPts val="400"/>
              </a:spcAft>
              <a:buNone/>
              <a:tabLst>
                <a:tab pos="398463" algn="l"/>
              </a:tabLst>
            </a:pPr>
            <a:endParaRPr lang="en-US" sz="3600" dirty="0">
              <a:solidFill>
                <a:srgbClr val="FFFF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endParaRPr lang="en-US" sz="33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6BA470D-EEE3-41E0-830A-FDF7645398E8}"/>
              </a:ext>
            </a:extLst>
          </p:cNvPr>
          <p:cNvSpPr/>
          <p:nvPr/>
        </p:nvSpPr>
        <p:spPr>
          <a:xfrm>
            <a:off x="685800" y="1905000"/>
            <a:ext cx="7772400" cy="2971800"/>
          </a:xfrm>
          <a:prstGeom prst="round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Jesus lived with God in heaven, came to earth, Son of God (Jn.3:17) and Son of man (Mt.9:6).  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Only He can qualify for this work.  Hb.7:25;  1 Jn.2:1.</a:t>
            </a:r>
          </a:p>
        </p:txBody>
      </p:sp>
    </p:spTree>
    <p:extLst>
      <p:ext uri="{BB962C8B-B14F-4D97-AF65-F5344CB8AC3E}">
        <p14:creationId xmlns:p14="http://schemas.microsoft.com/office/powerpoint/2010/main" val="156438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0548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Biblical facts pertaining to Mary</a:t>
            </a:r>
            <a:endParaRPr lang="en-US" sz="3600" dirty="0">
              <a:solidFill>
                <a:srgbClr val="FFFFCC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791200"/>
          </a:xfrm>
        </p:spPr>
        <p:txBody>
          <a:bodyPr/>
          <a:lstStyle/>
          <a:p>
            <a:pPr marL="0" indent="0" algn="ctr" defTabSz="574675">
              <a:spcBef>
                <a:spcPts val="60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Catholics use John 2 to imply</a:t>
            </a:r>
            <a:b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Mary’s intercession with Jesus</a:t>
            </a:r>
          </a:p>
          <a:p>
            <a:pPr marL="0" indent="0" defTabSz="574675">
              <a:spcBef>
                <a:spcPts val="600"/>
              </a:spcBef>
              <a:spcAft>
                <a:spcPts val="200"/>
              </a:spcAft>
              <a:buNone/>
              <a:tabLst>
                <a:tab pos="457200" algn="l"/>
              </a:tabLst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8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a. </a:t>
            </a: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‘Woman’ (4).   Not ‘mother’</a:t>
            </a:r>
          </a:p>
          <a:p>
            <a:pPr marL="0" indent="0" defTabSz="574675">
              <a:spcBef>
                <a:spcPts val="60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8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Mild rebuke, not spiritual exaltation</a:t>
            </a:r>
          </a:p>
          <a:p>
            <a:pPr marL="0" indent="0" defTabSz="457200">
              <a:spcBef>
                <a:spcPts val="600"/>
              </a:spcBef>
              <a:spcAft>
                <a:spcPts val="0"/>
              </a:spcAft>
              <a:buNone/>
              <a:tabLst>
                <a:tab pos="457200" algn="l"/>
                <a:tab pos="855663" algn="l"/>
              </a:tabLst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		</a:t>
            </a: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1)  </a:t>
            </a: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‘What have I to do…’  [2 Sm.16:10]</a:t>
            </a:r>
          </a:p>
          <a:p>
            <a:pPr marL="0" indent="0" defTabSz="457200">
              <a:spcBef>
                <a:spcPts val="600"/>
              </a:spcBef>
              <a:spcAft>
                <a:spcPts val="0"/>
              </a:spcAft>
              <a:buNone/>
              <a:tabLst>
                <a:tab pos="457200" algn="l"/>
                <a:tab pos="855663" algn="l"/>
              </a:tabLst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		</a:t>
            </a: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2)  </a:t>
            </a: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‘My hour has not yet come’</a:t>
            </a:r>
          </a:p>
          <a:p>
            <a:pPr marL="0" indent="0" defTabSz="457200">
              <a:spcBef>
                <a:spcPts val="600"/>
              </a:spcBef>
              <a:spcAft>
                <a:spcPts val="0"/>
              </a:spcAft>
              <a:buNone/>
              <a:tabLst>
                <a:tab pos="457200" algn="l"/>
                <a:tab pos="855663" algn="l"/>
              </a:tabLst>
            </a:pPr>
            <a:r>
              <a:rPr lang="en-US" sz="3300" dirty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					</a:t>
            </a:r>
            <a:r>
              <a:rPr lang="en-US" sz="2000" dirty="0">
                <a:solidFill>
                  <a:srgbClr val="CCFFF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►	</a:t>
            </a: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Mt.12:46-50 </a:t>
            </a:r>
          </a:p>
          <a:p>
            <a:pPr marL="0" indent="0" defTabSz="457200">
              <a:spcBef>
                <a:spcPts val="600"/>
              </a:spcBef>
              <a:spcAft>
                <a:spcPts val="200"/>
              </a:spcAft>
              <a:buNone/>
              <a:tabLst>
                <a:tab pos="457200" algn="l"/>
                <a:tab pos="855663" algn="l"/>
              </a:tabLst>
            </a:pPr>
            <a:r>
              <a:rPr lang="en-US" sz="3300" dirty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					</a:t>
            </a:r>
            <a:r>
              <a:rPr lang="en-US" sz="2000" dirty="0">
                <a:solidFill>
                  <a:srgbClr val="CCFFF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►</a:t>
            </a: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Lk.11:27-28</a:t>
            </a:r>
          </a:p>
          <a:p>
            <a:pPr marL="0" indent="0" defTabSz="574675">
              <a:spcBef>
                <a:spcPts val="600"/>
              </a:spcBef>
              <a:spcAft>
                <a:spcPts val="200"/>
              </a:spcAft>
              <a:buNone/>
              <a:tabLst>
                <a:tab pos="457200" algn="l"/>
              </a:tabLst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8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c. </a:t>
            </a: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Jn.14:6, THE way…</a:t>
            </a:r>
          </a:p>
          <a:p>
            <a:pPr marL="0" indent="0" defTabSz="574675">
              <a:spcBef>
                <a:spcPts val="60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8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d. </a:t>
            </a: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Mt.13:55-56… brothers</a:t>
            </a:r>
            <a:endParaRPr lang="en-US" sz="3600" dirty="0">
              <a:solidFill>
                <a:srgbClr val="FFFF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ctr">
              <a:spcBef>
                <a:spcPts val="600"/>
              </a:spcBef>
              <a:spcAft>
                <a:spcPts val="400"/>
              </a:spcAft>
              <a:buNone/>
              <a:tabLst>
                <a:tab pos="398463" algn="l"/>
              </a:tabLst>
            </a:pPr>
            <a:endParaRPr lang="en-US" sz="3600" dirty="0">
              <a:solidFill>
                <a:srgbClr val="FFFF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endParaRPr lang="en-US" sz="33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18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0548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Saint worship</a:t>
            </a:r>
            <a:endParaRPr lang="en-US" sz="3600" dirty="0">
              <a:solidFill>
                <a:srgbClr val="FFFFCC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104" y="609600"/>
            <a:ext cx="8763000" cy="5791200"/>
          </a:xfrm>
        </p:spPr>
        <p:txBody>
          <a:bodyPr/>
          <a:lstStyle/>
          <a:p>
            <a:pPr marL="0" indent="0" defTabSz="574675">
              <a:spcBef>
                <a:spcPts val="60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Graves were more splendidly adorned and more frequently visited than palaces of kings</a:t>
            </a:r>
          </a:p>
          <a:p>
            <a:pPr marL="0" indent="0" defTabSz="574675">
              <a:spcBef>
                <a:spcPts val="60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28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1205: bishop </a:t>
            </a:r>
            <a:r>
              <a:rPr lang="en-US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Nivelon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defTabSz="574675">
              <a:spcBef>
                <a:spcPts val="60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28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Pope also received worship</a:t>
            </a:r>
          </a:p>
          <a:p>
            <a:pPr marL="514350" indent="-514350" defTabSz="574675">
              <a:spcBef>
                <a:spcPts val="600"/>
              </a:spcBef>
              <a:spcAft>
                <a:spcPts val="0"/>
              </a:spcAft>
              <a:buAutoNum type="arabicPeriod"/>
              <a:tabLst>
                <a:tab pos="457200" algn="l"/>
              </a:tabLst>
            </a:pPr>
            <a:endParaRPr lang="en-US" sz="33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 defTabSz="574675">
              <a:spcBef>
                <a:spcPts val="600"/>
              </a:spcBef>
              <a:spcAft>
                <a:spcPts val="0"/>
              </a:spcAft>
              <a:buAutoNum type="arabicPeriod"/>
              <a:tabLst>
                <a:tab pos="457200" algn="l"/>
              </a:tabLst>
            </a:pPr>
            <a:endParaRPr lang="en-US" sz="33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 defTabSz="574675">
              <a:spcBef>
                <a:spcPts val="600"/>
              </a:spcBef>
              <a:spcAft>
                <a:spcPts val="0"/>
              </a:spcAft>
              <a:buAutoNum type="arabicPeriod"/>
              <a:tabLst>
                <a:tab pos="457200" algn="l"/>
              </a:tabLst>
            </a:pPr>
            <a:endParaRPr lang="en-US" sz="33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defTabSz="574675">
              <a:spcBef>
                <a:spcPts val="60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8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a.</a:t>
            </a: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Saints = Christians: </a:t>
            </a:r>
            <a:r>
              <a:rPr lang="en-US" sz="27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Ph.1:1; 1 Co.16:1; Ro.1:7</a:t>
            </a:r>
          </a:p>
          <a:p>
            <a:pPr marL="0" indent="0" defTabSz="574675">
              <a:spcBef>
                <a:spcPts val="60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27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8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b.</a:t>
            </a: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Lk.16, departed saints cannot act on 			   behalf of people on earth</a:t>
            </a:r>
            <a:endParaRPr lang="en-US" sz="3600" dirty="0">
              <a:solidFill>
                <a:srgbClr val="FFFF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endParaRPr lang="en-US" sz="33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C0A358-6AB8-4E58-BB1F-2ADFD09F8730}"/>
              </a:ext>
            </a:extLst>
          </p:cNvPr>
          <p:cNvSpPr/>
          <p:nvPr/>
        </p:nvSpPr>
        <p:spPr>
          <a:xfrm>
            <a:off x="762000" y="2895600"/>
            <a:ext cx="7620000" cy="1447800"/>
          </a:xfrm>
          <a:prstGeom prst="rect">
            <a:avLst/>
          </a:prstGeom>
          <a:solidFill>
            <a:srgbClr val="800000"/>
          </a:solidFill>
          <a:ln w="19050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“The Pope can do all things whatsoever he pleases, even unlawful things, and is more than God” </a:t>
            </a:r>
            <a:r>
              <a:rPr lang="en-US" sz="2400" dirty="0"/>
              <a:t>– Cardinal </a:t>
            </a:r>
            <a:r>
              <a:rPr lang="en-US" sz="2400" dirty="0" err="1"/>
              <a:t>Zabarelli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1635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/>
          <a:lstStyle/>
          <a:p>
            <a:pPr marL="0" indent="0">
              <a:buNone/>
              <a:tabLst>
                <a:tab pos="339725" algn="l"/>
              </a:tabLst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339725" algn="l"/>
              </a:tabLst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339725" algn="l"/>
              </a:tabLst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339725" algn="l"/>
              </a:tabLst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339725" algn="l"/>
              </a:tabLst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339725" algn="l"/>
              </a:tabLst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339725" algn="l"/>
              </a:tabLst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339725" algn="l"/>
              </a:tabLst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339725" algn="l"/>
              </a:tabLst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spcBef>
                <a:spcPts val="1800"/>
              </a:spcBef>
              <a:buNone/>
              <a:tabLst>
                <a:tab pos="339725" algn="l"/>
              </a:tabLst>
            </a:pPr>
            <a:r>
              <a:rPr lang="en-US" dirty="0">
                <a:solidFill>
                  <a:schemeClr val="bg1"/>
                </a:solidFill>
              </a:rPr>
              <a:t>Col.2:6-8, 18-21; 3:17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1C84B5A-220B-4C40-831C-B383C46435C4}"/>
              </a:ext>
            </a:extLst>
          </p:cNvPr>
          <p:cNvSpPr/>
          <p:nvPr/>
        </p:nvSpPr>
        <p:spPr>
          <a:xfrm>
            <a:off x="457200" y="381000"/>
            <a:ext cx="8229600" cy="5257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Holy water</a:t>
            </a:r>
            <a:r>
              <a:rPr lang="en-US" sz="3200" dirty="0"/>
              <a:t> – “It is interesting to note how often our Church has availed herself of practices which were in common use among pagans…Thus it is true, in a certain sense, that some Catholic rites and ceremonies are a reproduction of those pagan creeds; but they are the taking of what was </a:t>
            </a:r>
            <a:r>
              <a:rPr lang="en-US" sz="3200" b="1" dirty="0"/>
              <a:t>best</a:t>
            </a:r>
            <a:r>
              <a:rPr lang="en-US" sz="3200" dirty="0"/>
              <a:t> </a:t>
            </a:r>
            <a:r>
              <a:rPr lang="en-US" sz="3200" b="1" dirty="0"/>
              <a:t>from paganism</a:t>
            </a:r>
            <a:r>
              <a:rPr lang="en-US" sz="3200" dirty="0"/>
              <a:t>, the keeping of symbolical practices which express the religious instinct that is common to all races and times”</a:t>
            </a:r>
          </a:p>
        </p:txBody>
      </p:sp>
    </p:spTree>
    <p:extLst>
      <p:ext uri="{BB962C8B-B14F-4D97-AF65-F5344CB8AC3E}">
        <p14:creationId xmlns:p14="http://schemas.microsoft.com/office/powerpoint/2010/main" val="147286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661777" y="914400"/>
            <a:ext cx="783717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Beginning of Apostasy: </a:t>
            </a:r>
            <a:b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 in Church Organization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4876800"/>
          </a:xfrm>
        </p:spPr>
        <p:txBody>
          <a:bodyPr/>
          <a:lstStyle/>
          <a:p>
            <a:pPr marL="457200" lvl="1" indent="0" algn="ctr">
              <a:spcAft>
                <a:spcPts val="600"/>
              </a:spcAft>
              <a:buNone/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Clergy-Laity distinction</a:t>
            </a:r>
          </a:p>
          <a:p>
            <a:pPr marL="457200" lvl="1" indent="0" algn="ctr">
              <a:spcAft>
                <a:spcPts val="600"/>
              </a:spcAft>
              <a:buNone/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Rise of episcopate</a:t>
            </a:r>
          </a:p>
          <a:p>
            <a:pPr marL="457200" lvl="1" indent="0" algn="ctr">
              <a:spcAft>
                <a:spcPts val="600"/>
              </a:spcAft>
              <a:buNone/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Beginning of Roman primacy</a:t>
            </a:r>
            <a:b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(supreme authority of pope)</a:t>
            </a:r>
            <a:endParaRPr lang="en-US" sz="330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619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903916" y="457200"/>
            <a:ext cx="5352893" cy="914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Beginning of Apostasy:</a:t>
            </a:r>
            <a:b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 in Church Organization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76A84D4-6285-46C4-9D20-A35EE997DF9B}"/>
              </a:ext>
            </a:extLst>
          </p:cNvPr>
          <p:cNvSpPr/>
          <p:nvPr/>
        </p:nvSpPr>
        <p:spPr>
          <a:xfrm>
            <a:off x="1012539" y="1524000"/>
            <a:ext cx="71247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Councils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941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Councils or Synods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648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Maintained ecclesiastical unity and decided questions of faith and discipline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Their defense:  </a:t>
            </a:r>
            <a:r>
              <a:rPr lang="en-US" u="sng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Ac.15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and  </a:t>
            </a:r>
            <a:r>
              <a:rPr lang="en-US" u="sng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Mt.18:19-20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700"/>
              </a:spcAft>
              <a:buNone/>
            </a:pPr>
            <a:endParaRPr lang="en-US" sz="33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600"/>
              </a:spcAft>
            </a:pPr>
            <a:endParaRPr lang="en-US" sz="330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760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903916" y="457200"/>
            <a:ext cx="5352893" cy="914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Beginning of Apostasy:</a:t>
            </a:r>
            <a:b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 in Church Organization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76A84D4-6285-46C4-9D20-A35EE997DF9B}"/>
              </a:ext>
            </a:extLst>
          </p:cNvPr>
          <p:cNvSpPr/>
          <p:nvPr/>
        </p:nvSpPr>
        <p:spPr>
          <a:xfrm>
            <a:off x="1012539" y="2438400"/>
            <a:ext cx="71247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Changes in Doctrine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8DBDEB-6066-45E8-A404-4AC81DDAE107}"/>
              </a:ext>
            </a:extLst>
          </p:cNvPr>
          <p:cNvSpPr/>
          <p:nvPr/>
        </p:nvSpPr>
        <p:spPr>
          <a:xfrm>
            <a:off x="1905000" y="1447800"/>
            <a:ext cx="5352893" cy="914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Councils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510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0548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243052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700"/>
              </a:spcAft>
              <a:buNone/>
            </a:pPr>
            <a:r>
              <a:rPr lang="en-US" sz="33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Worship</a:t>
            </a:r>
          </a:p>
          <a:p>
            <a:pPr lvl="1">
              <a:spcAft>
                <a:spcPts val="600"/>
              </a:spcAft>
            </a:pPr>
            <a:endParaRPr lang="en-US" sz="330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45E58F-B41B-4BE6-B648-930DF653D577}"/>
              </a:ext>
            </a:extLst>
          </p:cNvPr>
          <p:cNvSpPr/>
          <p:nvPr/>
        </p:nvSpPr>
        <p:spPr>
          <a:xfrm>
            <a:off x="1585452" y="1600200"/>
            <a:ext cx="5973096" cy="1295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To understand denominations,</a:t>
            </a:r>
            <a:br>
              <a:rPr lang="en-US" sz="3200" dirty="0"/>
            </a:br>
            <a:r>
              <a:rPr lang="en-US" sz="3200" dirty="0"/>
              <a:t>we must understand history</a:t>
            </a:r>
          </a:p>
        </p:txBody>
      </p:sp>
    </p:spTree>
    <p:extLst>
      <p:ext uri="{BB962C8B-B14F-4D97-AF65-F5344CB8AC3E}">
        <p14:creationId xmlns:p14="http://schemas.microsoft.com/office/powerpoint/2010/main" val="281532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0548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MDR  </a:t>
            </a:r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[strict?]</a:t>
            </a:r>
            <a:endParaRPr lang="en-US" sz="3600" dirty="0">
              <a:solidFill>
                <a:srgbClr val="FFFFCC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243052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sz="2800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Julius III (d. 1555)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sz="28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300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Sergius</a:t>
            </a: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III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Pope can do anything he likes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sz="28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Permanent concubinage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Choose lesser offences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sz="28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Divorce on ground of mutual consent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7. </a:t>
            </a: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Jerome: 1 Co.7:1 – Mt.24:19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  <a:tabLst>
                <a:tab pos="515938" algn="l"/>
              </a:tabLst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a. </a:t>
            </a: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Tim.4:1-3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  <a:tabLst>
                <a:tab pos="515938" algn="l"/>
              </a:tabLst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Mt.19:3-9.   Hb.13:4</a:t>
            </a:r>
          </a:p>
        </p:txBody>
      </p:sp>
    </p:spTree>
    <p:extLst>
      <p:ext uri="{BB962C8B-B14F-4D97-AF65-F5344CB8AC3E}">
        <p14:creationId xmlns:p14="http://schemas.microsoft.com/office/powerpoint/2010/main" val="323860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5927</TotalTime>
  <Words>429</Words>
  <Application>Microsoft Office PowerPoint</Application>
  <PresentationFormat>On-screen Show (4:3)</PresentationFormat>
  <Paragraphs>86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Verdana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Councils or Synods</vt:lpstr>
      <vt:lpstr>PowerPoint Presentation</vt:lpstr>
      <vt:lpstr>Images</vt:lpstr>
      <vt:lpstr>MDR  [strict?]</vt:lpstr>
      <vt:lpstr>Fables, false miracles</vt:lpstr>
      <vt:lpstr>Fables, false miracles</vt:lpstr>
      <vt:lpstr>Mary</vt:lpstr>
      <vt:lpstr>Biblical facts pertaining to Mary</vt:lpstr>
      <vt:lpstr>Biblical facts pertaining to Mary</vt:lpstr>
      <vt:lpstr>Saint worship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Johnson</cp:lastModifiedBy>
  <cp:revision>642</cp:revision>
  <dcterms:created xsi:type="dcterms:W3CDTF">2004-01-08T21:08:14Z</dcterms:created>
  <dcterms:modified xsi:type="dcterms:W3CDTF">2018-06-12T01:19:19Z</dcterms:modified>
</cp:coreProperties>
</file>