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66" r:id="rId2"/>
    <p:sldId id="478" r:id="rId3"/>
    <p:sldId id="305" r:id="rId4"/>
    <p:sldId id="516" r:id="rId5"/>
    <p:sldId id="526" r:id="rId6"/>
    <p:sldId id="538" r:id="rId7"/>
    <p:sldId id="529" r:id="rId8"/>
    <p:sldId id="548" r:id="rId9"/>
    <p:sldId id="546" r:id="rId10"/>
    <p:sldId id="539" r:id="rId11"/>
    <p:sldId id="540" r:id="rId12"/>
    <p:sldId id="541" r:id="rId13"/>
    <p:sldId id="542" r:id="rId14"/>
    <p:sldId id="543" r:id="rId15"/>
    <p:sldId id="544" r:id="rId16"/>
    <p:sldId id="549" r:id="rId17"/>
    <p:sldId id="550" r:id="rId18"/>
    <p:sldId id="551" r:id="rId19"/>
    <p:sldId id="55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CCFFFF"/>
    <a:srgbClr val="FFFFCC"/>
    <a:srgbClr val="CCECFF"/>
    <a:srgbClr val="00FFCC"/>
    <a:srgbClr val="FFCC00"/>
    <a:srgbClr val="C0C0C0"/>
    <a:srgbClr val="FF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905000" y="838200"/>
            <a:ext cx="5334000" cy="16002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b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Spiritual Walk</a:t>
            </a: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76200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Renewed mind,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Ro.12:1-2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Why?  Ch.1-11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How?  Constantly reminded of . . .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mercies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Original commitment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Renewed mind implies control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Muscle memory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9A3289-EB85-4F4E-A76D-0D177D28A9BE}"/>
              </a:ext>
            </a:extLst>
          </p:cNvPr>
          <p:cNvSpPr/>
          <p:nvPr/>
        </p:nvSpPr>
        <p:spPr>
          <a:xfrm>
            <a:off x="838200" y="4953000"/>
            <a:ext cx="7467600" cy="1371600"/>
          </a:xfrm>
          <a:prstGeom prst="rect">
            <a:avLst/>
          </a:prstGeom>
          <a:solidFill>
            <a:schemeClr val="tx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rgbClr val="FFFF00"/>
                </a:solidFill>
              </a:rPr>
              <a:t>Careful repetition of activity or thought changes physiology of brain </a:t>
            </a:r>
          </a:p>
        </p:txBody>
      </p:sp>
    </p:spTree>
    <p:extLst>
      <p:ext uri="{BB962C8B-B14F-4D97-AF65-F5344CB8AC3E}">
        <p14:creationId xmlns:p14="http://schemas.microsoft.com/office/powerpoint/2010/main" val="139456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76200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Worthy of calling,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Ep.4:1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Worthy: in harmony with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Calling: vocation</a:t>
            </a:r>
          </a:p>
        </p:txBody>
      </p:sp>
    </p:spTree>
    <p:extLst>
      <p:ext uri="{BB962C8B-B14F-4D97-AF65-F5344CB8AC3E}">
        <p14:creationId xmlns:p14="http://schemas.microsoft.com/office/powerpoint/2010/main" val="153192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76200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like others,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Ep.4:17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separated Abraham from others (nations).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Hebrews and Gentiles began…</a:t>
            </a:r>
          </a:p>
          <a:p>
            <a:pPr lvl="2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Ep.4:17, gospel separates Gentiles and Gentiles</a:t>
            </a:r>
          </a:p>
        </p:txBody>
      </p:sp>
    </p:spTree>
    <p:extLst>
      <p:ext uri="{BB962C8B-B14F-4D97-AF65-F5344CB8AC3E}">
        <p14:creationId xmlns:p14="http://schemas.microsoft.com/office/powerpoint/2010/main" val="367377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76200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love,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Ep.5:2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Christ, our pattern, loved us . . . </a:t>
            </a:r>
            <a:b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much?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Christian: try to reproduce His love (4:32-5:2).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Result: Sweet fragrance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D655C1-2DC9-4ED3-906A-55D9EB0A63A2}"/>
              </a:ext>
            </a:extLst>
          </p:cNvPr>
          <p:cNvSpPr/>
          <p:nvPr/>
        </p:nvSpPr>
        <p:spPr>
          <a:xfrm>
            <a:off x="1494504" y="4191000"/>
            <a:ext cx="2971800" cy="762001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STRIFE?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484237-2288-4CA7-87F8-533026B029C4}"/>
              </a:ext>
            </a:extLst>
          </p:cNvPr>
          <p:cNvSpPr/>
          <p:nvPr/>
        </p:nvSpPr>
        <p:spPr>
          <a:xfrm>
            <a:off x="4694904" y="4191000"/>
            <a:ext cx="2971800" cy="762001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GRUDGES?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4B7382-691A-43E0-92A5-292CEF3F5C4B}"/>
              </a:ext>
            </a:extLst>
          </p:cNvPr>
          <p:cNvSpPr/>
          <p:nvPr/>
        </p:nvSpPr>
        <p:spPr>
          <a:xfrm>
            <a:off x="1494504" y="5181599"/>
            <a:ext cx="2971800" cy="762001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HATRED?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8B05B5-003C-4206-A9A6-B61274F61761}"/>
              </a:ext>
            </a:extLst>
          </p:cNvPr>
          <p:cNvSpPr/>
          <p:nvPr/>
        </p:nvSpPr>
        <p:spPr>
          <a:xfrm>
            <a:off x="4694904" y="5181599"/>
            <a:ext cx="2971800" cy="762001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GOSSIP?</a:t>
            </a:r>
          </a:p>
        </p:txBody>
      </p:sp>
    </p:spTree>
    <p:extLst>
      <p:ext uri="{BB962C8B-B14F-4D97-AF65-F5344CB8AC3E}">
        <p14:creationId xmlns:p14="http://schemas.microsoft.com/office/powerpoint/2010/main" val="349244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76200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children of light,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Ep.5:8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3340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 imposes two changes –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Quit acting out your past, </a:t>
            </a: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8-10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Quit acting like other sinners, </a:t>
            </a: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11-14</a:t>
            </a:r>
          </a:p>
        </p:txBody>
      </p:sp>
    </p:spTree>
    <p:extLst>
      <p:ext uri="{BB962C8B-B14F-4D97-AF65-F5344CB8AC3E}">
        <p14:creationId xmlns:p14="http://schemas.microsoft.com/office/powerpoint/2010/main" val="164172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76200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wisdom,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Ep.5:15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3340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Circum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</a:t>
            </a:r>
            <a:r>
              <a:rPr 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spectly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 mines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High wire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Ice</a:t>
            </a:r>
          </a:p>
        </p:txBody>
      </p:sp>
    </p:spTree>
    <p:extLst>
      <p:ext uri="{BB962C8B-B14F-4D97-AF65-F5344CB8AC3E}">
        <p14:creationId xmlns:p14="http://schemas.microsoft.com/office/powerpoint/2010/main" val="290156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661777" y="914400"/>
            <a:ext cx="783717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“Spiritual”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1CB40B8-641E-4783-A63D-EB2527A0FB64}"/>
              </a:ext>
            </a:extLst>
          </p:cNvPr>
          <p:cNvSpPr/>
          <p:nvPr/>
        </p:nvSpPr>
        <p:spPr>
          <a:xfrm>
            <a:off x="656304" y="2971800"/>
            <a:ext cx="783717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How To Walk Spirituality?</a:t>
            </a:r>
          </a:p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(Put first things first)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C3F3A72-FC91-46EF-B2FC-42EE088BC96B}"/>
              </a:ext>
            </a:extLst>
          </p:cNvPr>
          <p:cNvSpPr/>
          <p:nvPr/>
        </p:nvSpPr>
        <p:spPr>
          <a:xfrm>
            <a:off x="656304" y="1600200"/>
            <a:ext cx="783717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Some Think One Is Spiritual If . . .”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3163C8F-F272-4854-AD0E-8CEA3FBFE0D1}"/>
              </a:ext>
            </a:extLst>
          </p:cNvPr>
          <p:cNvSpPr/>
          <p:nvPr/>
        </p:nvSpPr>
        <p:spPr>
          <a:xfrm>
            <a:off x="656304" y="2286000"/>
            <a:ext cx="783717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True Spirituality Affects Our Walk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72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762001"/>
          </a:xfrm>
        </p:spPr>
        <p:txBody>
          <a:bodyPr/>
          <a:lstStyle/>
          <a:p>
            <a:r>
              <a:rPr lang="en-US" sz="24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 God first every day,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Mt.6:33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90600"/>
            <a:ext cx="8077200" cy="5334000"/>
          </a:xfrm>
        </p:spPr>
        <p:txBody>
          <a:bodyPr/>
          <a:lstStyle/>
          <a:p>
            <a:pPr marL="0" indent="0" algn="ctr">
              <a:spcAft>
                <a:spcPts val="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Pray, study, meditate…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Sm.23:13-17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Jn.1:27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Col.1:18</a:t>
            </a:r>
          </a:p>
        </p:txBody>
      </p:sp>
    </p:spTree>
    <p:extLst>
      <p:ext uri="{BB962C8B-B14F-4D97-AF65-F5344CB8AC3E}">
        <p14:creationId xmlns:p14="http://schemas.microsoft.com/office/powerpoint/2010/main" val="316121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99060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Put God first every day, Mt.6:33</a:t>
            </a:r>
            <a:br>
              <a:rPr lang="en-US" sz="24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Pray for God’s help,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Th.2:12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5334000"/>
          </a:xfrm>
        </p:spPr>
        <p:txBody>
          <a:bodyPr/>
          <a:lstStyle/>
          <a:p>
            <a:pPr marL="0" indent="0" algn="ctr">
              <a:spcAft>
                <a:spcPts val="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Walk (live) in way that is worthy of God – in way that He deserves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we do it?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 we do it?</a:t>
            </a:r>
          </a:p>
        </p:txBody>
      </p:sp>
    </p:spTree>
    <p:extLst>
      <p:ext uri="{BB962C8B-B14F-4D97-AF65-F5344CB8AC3E}">
        <p14:creationId xmlns:p14="http://schemas.microsoft.com/office/powerpoint/2010/main" val="309534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60020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Put God first every day, Mt.6:33</a:t>
            </a:r>
            <a:br>
              <a:rPr lang="en-US" sz="24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Pray for God’s help, 1 Th.2:12</a:t>
            </a:r>
            <a:b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Persevere,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Th.4:1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077200" cy="4876800"/>
          </a:xfrm>
        </p:spPr>
        <p:txBody>
          <a:bodyPr/>
          <a:lstStyle/>
          <a:p>
            <a:pPr marL="0" indent="0" algn="ctr">
              <a:spcAft>
                <a:spcPts val="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Abound; keep putting one</a:t>
            </a:r>
            <a:b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foot ahead of the other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on . . . </a:t>
            </a:r>
          </a:p>
          <a:p>
            <a:pPr marL="400050" lvl="1" indent="0">
              <a:spcAft>
                <a:spcPts val="800"/>
              </a:spcAft>
              <a:buNone/>
            </a:pPr>
            <a:r>
              <a:rPr lang="en-US" sz="2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Going </a:t>
            </a:r>
          </a:p>
          <a:p>
            <a:pPr marL="400050" lvl="1" indent="0">
              <a:spcAft>
                <a:spcPts val="800"/>
              </a:spcAft>
              <a:buNone/>
            </a:pPr>
            <a:r>
              <a:rPr lang="en-US" sz="2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Growing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175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7620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great need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A60BC21-776C-4832-9C5B-DB71CBC4F030}"/>
              </a:ext>
            </a:extLst>
          </p:cNvPr>
          <p:cNvSpPr/>
          <p:nvPr/>
        </p:nvSpPr>
        <p:spPr>
          <a:xfrm>
            <a:off x="577644" y="914400"/>
            <a:ext cx="8001000" cy="21336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Without some moral and spiritual awaken-</a:t>
            </a:r>
            <a:r>
              <a:rPr lang="en-US" sz="3200" dirty="0" err="1"/>
              <a:t>ing</a:t>
            </a:r>
            <a:r>
              <a:rPr lang="en-US" sz="3200" dirty="0"/>
              <a:t>, we will awaken some morning to find ourselves disappearing in the dust of an atomic explosion </a:t>
            </a:r>
            <a:r>
              <a:rPr lang="en-US" sz="2400" dirty="0">
                <a:solidFill>
                  <a:srgbClr val="FFFFCC"/>
                </a:solidFill>
              </a:rPr>
              <a:t>– Eisenhower</a:t>
            </a:r>
            <a:r>
              <a:rPr lang="en-US" sz="3200" dirty="0">
                <a:solidFill>
                  <a:srgbClr val="FFFFCC"/>
                </a:solidFill>
              </a:rPr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65C9E78-4904-4D67-8C3F-7BF55ABBDFEA}"/>
              </a:ext>
            </a:extLst>
          </p:cNvPr>
          <p:cNvSpPr/>
          <p:nvPr/>
        </p:nvSpPr>
        <p:spPr>
          <a:xfrm>
            <a:off x="577644" y="3276600"/>
            <a:ext cx="8001000" cy="21336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The sum of the whole matter is this: If our civilization is to survive materially, it must be redeemed spiritually </a:t>
            </a:r>
            <a:r>
              <a:rPr lang="en-US" sz="2400" dirty="0">
                <a:solidFill>
                  <a:srgbClr val="FFFFCC"/>
                </a:solidFill>
              </a:rPr>
              <a:t>– Wilson</a:t>
            </a:r>
            <a:r>
              <a:rPr lang="en-US" sz="2400" u="sng" dirty="0">
                <a:solidFill>
                  <a:srgbClr val="FFFFCC"/>
                </a:solidFill>
              </a:rPr>
              <a:t> </a:t>
            </a:r>
            <a:endParaRPr lang="en-US" sz="4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55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661777" y="914400"/>
            <a:ext cx="783717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“Spiritual”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Definition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748" y="1219200"/>
            <a:ext cx="83820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Sensitivity or commitment to religious values and sacred matters 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Nelson </a:t>
            </a:r>
            <a:endParaRPr lang="en-US" sz="2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64A52F-29C4-41F4-A993-106FBDB9B5C3}"/>
              </a:ext>
            </a:extLst>
          </p:cNvPr>
          <p:cNvSpPr/>
          <p:nvPr/>
        </p:nvSpPr>
        <p:spPr>
          <a:xfrm>
            <a:off x="457200" y="2514600"/>
            <a:ext cx="2438400" cy="1905000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u="sng" dirty="0"/>
              <a:t>Affections</a:t>
            </a:r>
            <a:r>
              <a:rPr lang="en-US" sz="3300" dirty="0"/>
              <a:t> present motives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3387ED-4751-432A-831F-DB605FDDE90D}"/>
              </a:ext>
            </a:extLst>
          </p:cNvPr>
          <p:cNvSpPr/>
          <p:nvPr/>
        </p:nvSpPr>
        <p:spPr>
          <a:xfrm>
            <a:off x="3352800" y="2514600"/>
            <a:ext cx="2438400" cy="1905000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u="sng" dirty="0"/>
              <a:t>Will</a:t>
            </a:r>
            <a:r>
              <a:rPr lang="en-US" sz="3300" dirty="0"/>
              <a:t> decides course</a:t>
            </a:r>
            <a:br>
              <a:rPr lang="en-US" sz="3300" dirty="0"/>
            </a:br>
            <a:r>
              <a:rPr lang="en-US" sz="3300" dirty="0"/>
              <a:t>of action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6870A0-8AE5-47F4-90E7-F291A2ACA661}"/>
              </a:ext>
            </a:extLst>
          </p:cNvPr>
          <p:cNvSpPr/>
          <p:nvPr/>
        </p:nvSpPr>
        <p:spPr>
          <a:xfrm>
            <a:off x="6248400" y="2514600"/>
            <a:ext cx="2438400" cy="1905000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u="sng" dirty="0"/>
              <a:t>Intellect</a:t>
            </a:r>
            <a:r>
              <a:rPr lang="en-US" sz="3300" dirty="0"/>
              <a:t> estimates worth</a:t>
            </a:r>
          </a:p>
        </p:txBody>
      </p:sp>
    </p:spTree>
    <p:extLst>
      <p:ext uri="{BB962C8B-B14F-4D97-AF65-F5344CB8AC3E}">
        <p14:creationId xmlns:p14="http://schemas.microsoft.com/office/powerpoint/2010/main" val="27508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Biblical topic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04" y="1066800"/>
            <a:ext cx="8458200" cy="5410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Ro.8:4-8, c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ontrast: flesh – spirit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 walk = live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 set mind on (think + desire)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 life vs death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7-8: enmity; inability to please God</a:t>
            </a:r>
          </a:p>
          <a:p>
            <a:pPr marL="398463" indent="-398463">
              <a:spcAft>
                <a:spcPts val="9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Co.2:…14-16, two men…</a:t>
            </a:r>
          </a:p>
          <a:p>
            <a:pPr marL="398463" indent="-398463">
              <a:spcAft>
                <a:spcPts val="4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Co.3:1,3-4, maturity vs carnality </a:t>
            </a:r>
          </a:p>
        </p:txBody>
      </p:sp>
    </p:spTree>
    <p:extLst>
      <p:ext uri="{BB962C8B-B14F-4D97-AF65-F5344CB8AC3E}">
        <p14:creationId xmlns:p14="http://schemas.microsoft.com/office/powerpoint/2010/main" val="90465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661777" y="914400"/>
            <a:ext cx="783717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“Spiritual”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1CB40B8-641E-4783-A63D-EB2527A0FB64}"/>
              </a:ext>
            </a:extLst>
          </p:cNvPr>
          <p:cNvSpPr/>
          <p:nvPr/>
        </p:nvSpPr>
        <p:spPr>
          <a:xfrm>
            <a:off x="656304" y="1600200"/>
            <a:ext cx="783717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Some Think One Is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Spiritual If He Is . . .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81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762001"/>
          </a:xfrm>
        </p:spPr>
        <p:txBody>
          <a:bodyPr/>
          <a:lstStyle/>
          <a:p>
            <a:r>
              <a:rPr lang="en-US" sz="36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Christian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Ac.5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6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Religious, moral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Ac.10</a:t>
            </a:r>
          </a:p>
          <a:p>
            <a:pPr>
              <a:spcAft>
                <a:spcPts val="600"/>
              </a:spcAft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‘Personal relationship with Lord’</a:t>
            </a:r>
          </a:p>
          <a:p>
            <a:pPr>
              <a:spcAft>
                <a:spcPts val="1200"/>
              </a:spcAft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‘Member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church’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 Tim.4:10)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-457200" algn="ctr">
              <a:spcAft>
                <a:spcPts val="600"/>
              </a:spcAft>
              <a:buNone/>
            </a:pPr>
            <a:r>
              <a:rPr lang="en-US" sz="36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student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Tim.3:7</a:t>
            </a:r>
          </a:p>
          <a:p>
            <a:pPr marL="0" indent="0">
              <a:spcAft>
                <a:spcPts val="600"/>
              </a:spcAft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1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661777" y="914400"/>
            <a:ext cx="783717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“Spiritual”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1CB40B8-641E-4783-A63D-EB2527A0FB64}"/>
              </a:ext>
            </a:extLst>
          </p:cNvPr>
          <p:cNvSpPr/>
          <p:nvPr/>
        </p:nvSpPr>
        <p:spPr>
          <a:xfrm>
            <a:off x="656304" y="2286000"/>
            <a:ext cx="783717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True Spirituality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Affects Our Walk . . .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C3F3A72-FC91-46EF-B2FC-42EE088BC96B}"/>
              </a:ext>
            </a:extLst>
          </p:cNvPr>
          <p:cNvSpPr/>
          <p:nvPr/>
        </p:nvSpPr>
        <p:spPr>
          <a:xfrm>
            <a:off x="656304" y="1600200"/>
            <a:ext cx="783717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Some Think One Is Spiritual If . . .”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021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76200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Newness of life,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Ro.6:4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Ro.8:4 – contrasts two walks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Ro.13:13-14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immoral (11-13)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 on Christ: try to reproduce His life in way we think, talk, live (14)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12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5537</TotalTime>
  <Words>524</Words>
  <Application>Microsoft Office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Verdana</vt:lpstr>
      <vt:lpstr>Wingdings</vt:lpstr>
      <vt:lpstr>Default Design</vt:lpstr>
      <vt:lpstr>PowerPoint Presentation</vt:lpstr>
      <vt:lpstr>Our great need</vt:lpstr>
      <vt:lpstr>PowerPoint Presentation</vt:lpstr>
      <vt:lpstr>Definition</vt:lpstr>
      <vt:lpstr>Biblical topic</vt:lpstr>
      <vt:lpstr>PowerPoint Presentation</vt:lpstr>
      <vt:lpstr>A Christian, Ac.5  </vt:lpstr>
      <vt:lpstr>PowerPoint Presentation</vt:lpstr>
      <vt:lpstr>1. Newness of life, Ro.6:4</vt:lpstr>
      <vt:lpstr>2. Renewed mind, Ro.12:1-2</vt:lpstr>
      <vt:lpstr>3. Worthy of calling, Ep.4:1</vt:lpstr>
      <vt:lpstr>4. Not like others, Ep.4:17</vt:lpstr>
      <vt:lpstr>5. In love, Ep.5:2</vt:lpstr>
      <vt:lpstr>6. As children of light, Ep.5:8</vt:lpstr>
      <vt:lpstr>7. In wisdom, Ep.5:15</vt:lpstr>
      <vt:lpstr>PowerPoint Presentation</vt:lpstr>
      <vt:lpstr>1. Put God first every day, Mt.6:33</vt:lpstr>
      <vt:lpstr>1. Put God first every day, Mt.6:33 2. Pray for God’s help, 1 Th.2:12</vt:lpstr>
      <vt:lpstr>1. Put God first every day, Mt.6:33 2. Pray for God’s help, 1 Th.2:12 3. Persevere, 1 Th.4:1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Johnson</cp:lastModifiedBy>
  <cp:revision>596</cp:revision>
  <dcterms:created xsi:type="dcterms:W3CDTF">2004-01-08T21:08:14Z</dcterms:created>
  <dcterms:modified xsi:type="dcterms:W3CDTF">2018-06-12T01:21:56Z</dcterms:modified>
</cp:coreProperties>
</file>