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66" r:id="rId2"/>
    <p:sldId id="506" r:id="rId3"/>
    <p:sldId id="305" r:id="rId4"/>
    <p:sldId id="549" r:id="rId5"/>
    <p:sldId id="535" r:id="rId6"/>
    <p:sldId id="574" r:id="rId7"/>
    <p:sldId id="575" r:id="rId8"/>
    <p:sldId id="576" r:id="rId9"/>
    <p:sldId id="577" r:id="rId10"/>
    <p:sldId id="578" r:id="rId11"/>
    <p:sldId id="579" r:id="rId12"/>
    <p:sldId id="580" r:id="rId13"/>
    <p:sldId id="581" r:id="rId14"/>
    <p:sldId id="582" r:id="rId15"/>
    <p:sldId id="583" r:id="rId16"/>
    <p:sldId id="584" r:id="rId17"/>
    <p:sldId id="585" r:id="rId18"/>
    <p:sldId id="586" r:id="rId19"/>
    <p:sldId id="587" r:id="rId20"/>
    <p:sldId id="589" r:id="rId21"/>
    <p:sldId id="590" r:id="rId22"/>
    <p:sldId id="591" r:id="rId23"/>
    <p:sldId id="567" r:id="rId24"/>
    <p:sldId id="595" r:id="rId25"/>
    <p:sldId id="592" r:id="rId26"/>
    <p:sldId id="593" r:id="rId27"/>
    <p:sldId id="59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CCFF33"/>
    <a:srgbClr val="800000"/>
    <a:srgbClr val="FFFFFF"/>
    <a:srgbClr val="99FF33"/>
    <a:srgbClr val="FF00FF"/>
    <a:srgbClr val="FFCC00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78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905000" y="838200"/>
            <a:ext cx="5334000" cy="1600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Catholicism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(V)</a:t>
            </a: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Explanation and defense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</a:rPr>
              <a:t>Transubstantiation – </a:t>
            </a:r>
            <a:r>
              <a:rPr lang="en-US" u="sng" dirty="0">
                <a:solidFill>
                  <a:srgbClr val="FFFFCC"/>
                </a:solidFill>
              </a:rPr>
              <a:t>trans</a:t>
            </a:r>
            <a:r>
              <a:rPr lang="en-US" dirty="0">
                <a:solidFill>
                  <a:schemeClr val="bg1"/>
                </a:solidFill>
              </a:rPr>
              <a:t>, across, implying change; </a:t>
            </a:r>
            <a:r>
              <a:rPr lang="en-US" u="sng" dirty="0">
                <a:solidFill>
                  <a:srgbClr val="FFFFCC"/>
                </a:solidFill>
              </a:rPr>
              <a:t>substance</a:t>
            </a:r>
            <a:r>
              <a:rPr lang="en-US" dirty="0">
                <a:solidFill>
                  <a:schemeClr val="bg1"/>
                </a:solidFill>
              </a:rPr>
              <a:t>, underlying thing that exists per se (in itself)  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Bread’s substance changes into substance of body of Christ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Wine’s substance changes into substance of blood of Christ</a:t>
            </a:r>
          </a:p>
        </p:txBody>
      </p:sp>
    </p:spTree>
    <p:extLst>
      <p:ext uri="{BB962C8B-B14F-4D97-AF65-F5344CB8AC3E}">
        <p14:creationId xmlns:p14="http://schemas.microsoft.com/office/powerpoint/2010/main" val="167710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Explanation and defense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</a:rPr>
              <a:t>Transubstantiation – </a:t>
            </a:r>
            <a:r>
              <a:rPr lang="en-US" dirty="0">
                <a:solidFill>
                  <a:srgbClr val="FFFFCC"/>
                </a:solidFill>
              </a:rPr>
              <a:t>does NOT mean any change in accidents of bread and wine, i.e. in appearance, color, and taste perceived by the senses.   </a:t>
            </a:r>
          </a:p>
          <a:p>
            <a:pPr>
              <a:spcAft>
                <a:spcPts val="4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Catholics admit this cannot be known through physical senses.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0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Response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</a:rPr>
              <a:t>Mt.26:26-29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All words have literal and figurative meaning.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Are words of Mt.26 literal?   If so, why?  </a:t>
            </a:r>
          </a:p>
          <a:p>
            <a:pPr lvl="2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Does Lord always speak literally?</a:t>
            </a:r>
          </a:p>
          <a:p>
            <a:pPr lvl="2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Jn.6:35 . . . 10:7 . . . 15:1 . . . 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assume literal in one case, why not all?</a:t>
            </a:r>
          </a:p>
        </p:txBody>
      </p:sp>
    </p:spTree>
    <p:extLst>
      <p:ext uri="{BB962C8B-B14F-4D97-AF65-F5344CB8AC3E}">
        <p14:creationId xmlns:p14="http://schemas.microsoft.com/office/powerpoint/2010/main" val="322488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Response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</a:rPr>
              <a:t>Mt.26:26-29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After saying, ‘This is My…’ His body vanishes…   Probably literal.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they did not eat His literal body, must be figurative.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elements turn into His natural or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glori-fied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body?    Jn.6:63;  1 Co.15:50</a:t>
            </a:r>
          </a:p>
          <a:p>
            <a:pPr lvl="1">
              <a:spcAft>
                <a:spcPts val="4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3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Response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</a:rPr>
              <a:t>Mt.26:26-29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After saying, ‘This is My blood’… He calls it ‘fruit of the vine.’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 calls them ‘bread / cup’ – 1 Co.11:26</a:t>
            </a:r>
          </a:p>
          <a:p>
            <a:pPr lvl="1">
              <a:spcAft>
                <a:spcPts val="4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1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Response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Mt.26:26-29 does not discuss same thing as John 6 – 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Loaves and manna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People of Capernaum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After feeding 5000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John 4: well – water of life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John 6: miraculous feeding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F7356F-82B3-4B4C-BFF7-CA2469B7FC43}"/>
              </a:ext>
            </a:extLst>
          </p:cNvPr>
          <p:cNvSpPr/>
          <p:nvPr/>
        </p:nvSpPr>
        <p:spPr>
          <a:xfrm>
            <a:off x="6497782" y="5257800"/>
            <a:ext cx="1731818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John 6:63</a:t>
            </a:r>
          </a:p>
        </p:txBody>
      </p:sp>
    </p:spTree>
    <p:extLst>
      <p:ext uri="{BB962C8B-B14F-4D97-AF65-F5344CB8AC3E}">
        <p14:creationId xmlns:p14="http://schemas.microsoft.com/office/powerpoint/2010/main" val="196732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Response</a:t>
            </a: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</a:rPr>
              <a:t>1 Co.11:26, </a:t>
            </a:r>
            <a:r>
              <a:rPr lang="en-US" i="1" dirty="0">
                <a:solidFill>
                  <a:schemeClr val="bg1"/>
                </a:solidFill>
              </a:rPr>
              <a:t>till He comes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5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Memorial of One who is absent.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eating of One who is literally present.</a:t>
            </a:r>
          </a:p>
        </p:txBody>
      </p:sp>
    </p:spTree>
    <p:extLst>
      <p:ext uri="{BB962C8B-B14F-4D97-AF65-F5344CB8AC3E}">
        <p14:creationId xmlns:p14="http://schemas.microsoft.com/office/powerpoint/2010/main" val="29748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Penance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</a:rPr>
              <a:t>Baptism deletes original sin</a:t>
            </a:r>
          </a:p>
          <a:p>
            <a:pPr>
              <a:spcAft>
                <a:spcPts val="2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Penance deletes moral sins committed after baptism</a:t>
            </a: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Based on Jn.20:23 – apostles and church authorized to forgive sins</a:t>
            </a: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Vulgate – ‘do penance’</a:t>
            </a:r>
          </a:p>
          <a:p>
            <a:pPr lvl="1">
              <a:spcAft>
                <a:spcPts val="2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Makes repentance a meritorious exercise, not change of disposition</a:t>
            </a:r>
          </a:p>
        </p:txBody>
      </p:sp>
    </p:spTree>
    <p:extLst>
      <p:ext uri="{BB962C8B-B14F-4D97-AF65-F5344CB8AC3E}">
        <p14:creationId xmlns:p14="http://schemas.microsoft.com/office/powerpoint/2010/main" val="151918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Penance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</a:rPr>
              <a:t>Indulgences: remission of guilt &amp; punish-</a:t>
            </a:r>
            <a:r>
              <a:rPr lang="en-US" dirty="0" err="1">
                <a:solidFill>
                  <a:schemeClr val="bg1"/>
                </a:solidFill>
              </a:rPr>
              <a:t>ment</a:t>
            </a:r>
            <a:r>
              <a:rPr lang="en-US" dirty="0">
                <a:solidFill>
                  <a:schemeClr val="bg1"/>
                </a:solidFill>
              </a:rPr>
              <a:t> of sin by setting aside works of </a:t>
            </a:r>
            <a:r>
              <a:rPr lang="en-US" dirty="0" err="1">
                <a:solidFill>
                  <a:schemeClr val="bg1"/>
                </a:solidFill>
              </a:rPr>
              <a:t>satis</a:t>
            </a:r>
            <a:r>
              <a:rPr lang="en-US" dirty="0">
                <a:solidFill>
                  <a:schemeClr val="bg1"/>
                </a:solidFill>
              </a:rPr>
              <a:t>-faction that would otherwise be required.   Light penalty was substituted for a severer one.  </a:t>
            </a: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</a:rPr>
              <a:t>They could go on a crusade, pay money for good church cause, or visit churches, etc.</a:t>
            </a:r>
          </a:p>
          <a:p>
            <a:pPr>
              <a:spcAft>
                <a:spcPts val="2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2362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Penance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5. Extreme 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4267200"/>
          </a:xfrm>
        </p:spPr>
        <p:txBody>
          <a:bodyPr/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</a:rPr>
              <a:t>Administered to one in peril of death.  </a:t>
            </a: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</a:rPr>
              <a:t>Remits venial sins and heals body.</a:t>
            </a:r>
          </a:p>
          <a:p>
            <a:pPr>
              <a:spcAft>
                <a:spcPts val="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2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3972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C84B5A-220B-4C40-831C-B383C46435C4}"/>
              </a:ext>
            </a:extLst>
          </p:cNvPr>
          <p:cNvSpPr/>
          <p:nvPr/>
        </p:nvSpPr>
        <p:spPr>
          <a:xfrm>
            <a:off x="457200" y="381000"/>
            <a:ext cx="8229600" cy="5257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b="1" dirty="0"/>
              <a:t>Sacrament </a:t>
            </a:r>
            <a:r>
              <a:rPr lang="en-US" sz="3200" dirty="0"/>
              <a:t>– </a:t>
            </a:r>
            <a:r>
              <a:rPr lang="en-US" sz="3200" dirty="0" err="1">
                <a:solidFill>
                  <a:srgbClr val="FFFFCC"/>
                </a:solidFill>
              </a:rPr>
              <a:t>sacrare</a:t>
            </a:r>
            <a:r>
              <a:rPr lang="en-US" sz="3200" dirty="0"/>
              <a:t>, consecrate; </a:t>
            </a:r>
            <a:r>
              <a:rPr lang="en-US" sz="3200" dirty="0" err="1">
                <a:solidFill>
                  <a:srgbClr val="FFFFCC"/>
                </a:solidFill>
              </a:rPr>
              <a:t>sacer</a:t>
            </a:r>
            <a:r>
              <a:rPr lang="en-US" sz="3200" dirty="0"/>
              <a:t>, sacred.  Certain rites practiced by Roman Catholics.  	</a:t>
            </a:r>
          </a:p>
          <a:p>
            <a:pPr defTabSz="457200">
              <a:spcBef>
                <a:spcPts val="600"/>
              </a:spcBef>
              <a:spcAft>
                <a:spcPts val="600"/>
              </a:spcAft>
            </a:pPr>
            <a:r>
              <a:rPr lang="en-US" sz="3200" b="1" dirty="0"/>
              <a:t>Sacerdotalism</a:t>
            </a:r>
            <a:r>
              <a:rPr lang="en-US" sz="3200" dirty="0"/>
              <a:t>: priestly system, functions, methods.   Roman Catholicism is a sacra-mental, sacerdotal religion. </a:t>
            </a:r>
          </a:p>
          <a:p>
            <a:pPr defTabSz="457200">
              <a:spcBef>
                <a:spcPts val="600"/>
              </a:spcBef>
              <a:spcAft>
                <a:spcPts val="600"/>
              </a:spcAft>
            </a:pPr>
            <a:r>
              <a:rPr lang="en-US" sz="3200" b="1" dirty="0"/>
              <a:t>	Sacerdotal </a:t>
            </a:r>
            <a:r>
              <a:rPr lang="en-US" sz="3200" dirty="0"/>
              <a:t>– </a:t>
            </a:r>
            <a:r>
              <a:rPr lang="en-US" sz="3200" dirty="0" err="1">
                <a:solidFill>
                  <a:srgbClr val="FFFFCC"/>
                </a:solidFill>
              </a:rPr>
              <a:t>sacer</a:t>
            </a:r>
            <a:r>
              <a:rPr lang="en-US" sz="3200" dirty="0"/>
              <a:t>, holy + </a:t>
            </a:r>
            <a:r>
              <a:rPr lang="en-US" sz="3200" dirty="0">
                <a:solidFill>
                  <a:srgbClr val="FFFFCC"/>
                </a:solidFill>
              </a:rPr>
              <a:t>dare</a:t>
            </a:r>
            <a:r>
              <a:rPr lang="en-US" sz="3200" dirty="0"/>
              <a:t>, give: 	priestly; belief in the divine authority of the 	priesthood.</a:t>
            </a:r>
          </a:p>
        </p:txBody>
      </p:sp>
    </p:spTree>
    <p:extLst>
      <p:ext uri="{BB962C8B-B14F-4D97-AF65-F5344CB8AC3E}">
        <p14:creationId xmlns:p14="http://schemas.microsoft.com/office/powerpoint/2010/main" val="1472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25146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Penance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5. Extreme unction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6. 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438400"/>
            <a:ext cx="8534400" cy="4267200"/>
          </a:xfrm>
        </p:spPr>
        <p:txBody>
          <a:bodyPr/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</a:rPr>
              <a:t>Conveys sacramental grace to seven orders (presbyters, deacons, et al.).</a:t>
            </a:r>
          </a:p>
          <a:p>
            <a:pPr>
              <a:spcAft>
                <a:spcPts val="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2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02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11392"/>
            <a:ext cx="8229600" cy="32766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Penance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5. Extreme unction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6. Ordination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7.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24200"/>
            <a:ext cx="8534400" cy="3505200"/>
          </a:xfrm>
        </p:spPr>
        <p:txBody>
          <a:bodyPr/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bg1"/>
                </a:solidFill>
              </a:rPr>
              <a:t>Ep.5:32, Vulgate: ‘this is a great sacrament…’</a:t>
            </a:r>
          </a:p>
          <a:p>
            <a:pPr>
              <a:spcAft>
                <a:spcPts val="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2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86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661777" y="914400"/>
            <a:ext cx="783717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Sacramental System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EEC1BE-B6C6-4E38-B535-01EA33BD4E68}"/>
              </a:ext>
            </a:extLst>
          </p:cNvPr>
          <p:cNvSpPr/>
          <p:nvPr/>
        </p:nvSpPr>
        <p:spPr>
          <a:xfrm>
            <a:off x="656304" y="1524000"/>
            <a:ext cx="783717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Apocrypha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55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Hidden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76748"/>
            <a:ext cx="8534400" cy="524305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Books </a:t>
            </a:r>
            <a:r>
              <a:rPr lang="en-US" dirty="0">
                <a:solidFill>
                  <a:schemeClr val="bg1"/>
                </a:solidFill>
              </a:rPr>
              <a:t>included in Latin Vulgate &amp; R. Cath. Versions…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Not included in OT canon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28BD98-9819-4A3B-ADC8-A592C3195713}"/>
              </a:ext>
            </a:extLst>
          </p:cNvPr>
          <p:cNvSpPr/>
          <p:nvPr/>
        </p:nvSpPr>
        <p:spPr>
          <a:xfrm>
            <a:off x="412956" y="2743200"/>
            <a:ext cx="4114800" cy="3657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1-2 Esdras</a:t>
            </a:r>
          </a:p>
          <a:p>
            <a:pPr algn="ctr"/>
            <a:r>
              <a:rPr lang="en-US" sz="3200" dirty="0"/>
              <a:t>Rest of Esther</a:t>
            </a:r>
          </a:p>
          <a:p>
            <a:pPr algn="ctr"/>
            <a:r>
              <a:rPr lang="en-US" sz="3200" dirty="0"/>
              <a:t>Song of Three Holy Children</a:t>
            </a:r>
          </a:p>
          <a:p>
            <a:pPr algn="ctr"/>
            <a:r>
              <a:rPr lang="en-US" sz="3200" dirty="0"/>
              <a:t>Susanna</a:t>
            </a:r>
          </a:p>
          <a:p>
            <a:pPr algn="ctr"/>
            <a:r>
              <a:rPr lang="en-US" sz="3200" dirty="0"/>
              <a:t>Bel &amp; Dragon</a:t>
            </a:r>
          </a:p>
          <a:p>
            <a:pPr algn="ctr"/>
            <a:r>
              <a:rPr lang="en-US" sz="3200" dirty="0"/>
              <a:t>Prayer of Manasseh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A5A1BF-6A96-4CD3-89C3-867DE4E7568C}"/>
              </a:ext>
            </a:extLst>
          </p:cNvPr>
          <p:cNvSpPr/>
          <p:nvPr/>
        </p:nvSpPr>
        <p:spPr>
          <a:xfrm>
            <a:off x="4618704" y="2743200"/>
            <a:ext cx="4114800" cy="3657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Tobit</a:t>
            </a:r>
          </a:p>
          <a:p>
            <a:pPr algn="ctr"/>
            <a:r>
              <a:rPr lang="en-US" sz="3200" dirty="0"/>
              <a:t>Judith</a:t>
            </a:r>
          </a:p>
          <a:p>
            <a:pPr algn="ctr"/>
            <a:r>
              <a:rPr lang="en-US" sz="3200" dirty="0"/>
              <a:t>Wisdom of Solomon</a:t>
            </a:r>
          </a:p>
          <a:p>
            <a:pPr algn="ctr"/>
            <a:r>
              <a:rPr lang="en-US" sz="3200" dirty="0"/>
              <a:t>Ecclesiasticus</a:t>
            </a:r>
          </a:p>
          <a:p>
            <a:pPr algn="ctr"/>
            <a:r>
              <a:rPr lang="en-US" sz="3200" dirty="0"/>
              <a:t>Baruch</a:t>
            </a:r>
          </a:p>
          <a:p>
            <a:pPr algn="ctr"/>
            <a:r>
              <a:rPr lang="en-US" sz="3200" dirty="0"/>
              <a:t>1-2 Maccabees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0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Hidden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Jerome, Josephus, Philo, Eusebius … held to Hebrew OT canon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24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Oldest versions of LXX date to 4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Century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Jesus and apostles quote hundreds of OT passages; never quote the apocrypha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671EBE-15F4-4359-8699-4FC7F6C8B017}"/>
              </a:ext>
            </a:extLst>
          </p:cNvPr>
          <p:cNvSpPr/>
          <p:nvPr/>
        </p:nvSpPr>
        <p:spPr>
          <a:xfrm>
            <a:off x="469489" y="1919748"/>
            <a:ext cx="8229600" cy="249985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There is ‘no evidence that these books were ever regarded as canonical by any Jews, whether inside or outside Palestine, whether they read the Bible in Hebrew or in Greek’ </a:t>
            </a:r>
            <a:br>
              <a:rPr lang="en-US" sz="3200" dirty="0"/>
            </a:br>
            <a:r>
              <a:rPr lang="en-US" sz="2400" dirty="0"/>
              <a:t>– F. F. Bruce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602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Hidden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Suppose Jude 14 alludes to it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Would not make it authoritative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Ac.17:28; Tit.1:12, et al.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Would Catholics include these 			works in their Bible?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5515BD-157F-4424-BE71-22DC4EE6C887}"/>
              </a:ext>
            </a:extLst>
          </p:cNvPr>
          <p:cNvSpPr/>
          <p:nvPr/>
        </p:nvSpPr>
        <p:spPr>
          <a:xfrm>
            <a:off x="1069260" y="3657600"/>
            <a:ext cx="70104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</a:rPr>
              <a:t>‘Holy Spirit is free to inspire borrowed words and make them part of God’s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Word’ </a:t>
            </a:r>
            <a:r>
              <a:rPr lang="en-US" sz="2400" dirty="0"/>
              <a:t>– </a:t>
            </a:r>
            <a:r>
              <a:rPr lang="en-US" sz="2400" dirty="0" err="1"/>
              <a:t>Kistemaker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899A89-7B2A-458F-BB21-41954406A225}"/>
              </a:ext>
            </a:extLst>
          </p:cNvPr>
          <p:cNvSpPr/>
          <p:nvPr/>
        </p:nvSpPr>
        <p:spPr>
          <a:xfrm>
            <a:off x="895716" y="5518356"/>
            <a:ext cx="7363380" cy="653844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</a:rPr>
              <a:t>Truth is truth no matter where it is found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712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Hidden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24305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OT does not record Enoch’s prophecy, but Jude could know it just as . . . 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Peter knew Noah was a preacher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Peter knew Lot was vexed in Sodom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 knew names of Egyptian magicians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Balaam was pagan prophet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Balaam’s donkey talked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43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Hidden</a:t>
            </a:r>
            <a:endParaRPr lang="en-US" sz="3600" dirty="0">
              <a:solidFill>
                <a:srgbClr val="FFFFC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24305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By inspiration “Jude quotes Enoch and not some book” </a:t>
            </a:r>
            <a:r>
              <a:rPr lang="en-US" sz="240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Lenski</a:t>
            </a:r>
            <a:endParaRPr lang="en-US" dirty="0">
              <a:solidFill>
                <a:srgbClr val="FF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Some apocryphal books promote unbiblical concepts.   2 Macc.12:45-46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KJV originally included apocrypha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NOT because it was canonical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BUT for its historical value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9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661777" y="914400"/>
            <a:ext cx="783717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Sacramental System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19800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Seven sacraments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Visible sign of invisible grace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Priest acts in name of Church – the source of blessings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4CB987-B9BE-46B7-A9D5-C2F3B7D374E9}"/>
              </a:ext>
            </a:extLst>
          </p:cNvPr>
          <p:cNvSpPr/>
          <p:nvPr/>
        </p:nvSpPr>
        <p:spPr>
          <a:xfrm>
            <a:off x="366252" y="2971800"/>
            <a:ext cx="4176252" cy="3352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Medicine illustration –</a:t>
            </a:r>
          </a:p>
          <a:p>
            <a:pPr algn="ctr"/>
            <a:r>
              <a:rPr lang="en-US" sz="3200" dirty="0"/>
              <a:t>God is physician</a:t>
            </a:r>
          </a:p>
          <a:p>
            <a:pPr algn="ctr"/>
            <a:r>
              <a:rPr lang="en-US" sz="3200" dirty="0"/>
              <a:t>Man is invalid</a:t>
            </a:r>
          </a:p>
          <a:p>
            <a:pPr algn="ctr"/>
            <a:r>
              <a:rPr lang="en-US" sz="3200" dirty="0"/>
              <a:t>Priest is minister</a:t>
            </a:r>
          </a:p>
          <a:p>
            <a:pPr algn="ctr"/>
            <a:r>
              <a:rPr lang="en-US" sz="3200" dirty="0"/>
              <a:t>Grace is antidote</a:t>
            </a:r>
          </a:p>
          <a:p>
            <a:pPr algn="ctr"/>
            <a:r>
              <a:rPr lang="en-US" sz="3200" dirty="0"/>
              <a:t>Sacrament is vase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C6B67A-143D-4A32-B9D4-C06215907BFA}"/>
              </a:ext>
            </a:extLst>
          </p:cNvPr>
          <p:cNvSpPr/>
          <p:nvPr/>
        </p:nvSpPr>
        <p:spPr>
          <a:xfrm>
            <a:off x="4603956" y="2971800"/>
            <a:ext cx="4176252" cy="3352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Medicine illustration –</a:t>
            </a:r>
          </a:p>
          <a:p>
            <a:pPr algn="ctr"/>
            <a:r>
              <a:rPr lang="en-US" sz="3200" dirty="0"/>
              <a:t>Physician gives</a:t>
            </a:r>
          </a:p>
          <a:p>
            <a:pPr algn="ctr"/>
            <a:r>
              <a:rPr lang="en-US" sz="3200" dirty="0"/>
              <a:t>Man receives</a:t>
            </a:r>
          </a:p>
          <a:p>
            <a:pPr algn="ctr"/>
            <a:r>
              <a:rPr lang="en-US" sz="3200" dirty="0"/>
              <a:t>Priest disperses</a:t>
            </a:r>
          </a:p>
          <a:p>
            <a:pPr algn="ctr"/>
            <a:r>
              <a:rPr lang="en-US" sz="3200" dirty="0"/>
              <a:t>Medicine cures</a:t>
            </a:r>
          </a:p>
          <a:p>
            <a:pPr algn="ctr"/>
            <a:r>
              <a:rPr lang="en-US" sz="3200" dirty="0"/>
              <a:t>Vase contains</a:t>
            </a:r>
          </a:p>
        </p:txBody>
      </p:sp>
    </p:spTree>
    <p:extLst>
      <p:ext uri="{BB962C8B-B14F-4D97-AF65-F5344CB8AC3E}">
        <p14:creationId xmlns:p14="http://schemas.microsoft.com/office/powerpoint/2010/main" val="388861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5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8674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Door to other sacraments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Essential to salvation … except for those who desire to be baptized and have not the opportunity to receive the rite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Validity requires use of threefold name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Proper administrator: priest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Children are proper subjects (cursed)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Duns Scotus: forcible of Jews…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Excludes unbaptized children who die…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Peter the Lombard … sprinkling</a:t>
            </a:r>
            <a:endParaRPr lang="en-US" sz="20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029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Corresponds to adult period </a:t>
            </a:r>
            <a:r>
              <a:rPr lang="en-US" dirty="0">
                <a:solidFill>
                  <a:schemeClr val="bg1"/>
                </a:solidFill>
              </a:rPr>
              <a:t>as baptism to child period.  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</a:rPr>
              <a:t>Completes baptism; confers graces of strength &amp; hardihood (the baptized become full Christians).  </a:t>
            </a:r>
          </a:p>
          <a:p>
            <a:pPr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</a:rPr>
              <a:t>Rite performed by bishop…  </a:t>
            </a:r>
            <a:r>
              <a:rPr lang="en-US" sz="3200" dirty="0">
                <a:solidFill>
                  <a:srgbClr val="FFFFCC"/>
                </a:solidFill>
              </a:rPr>
              <a:t>‘I sign thee w. the sign of the cross, I confirm thee w. the chrism of salvation, in the name of the F...’ </a:t>
            </a:r>
          </a:p>
          <a:p>
            <a:pPr>
              <a:spcAft>
                <a:spcPts val="400"/>
              </a:spcAft>
            </a:pPr>
            <a:r>
              <a:rPr lang="en-US" sz="3200" u="sng" dirty="0">
                <a:solidFill>
                  <a:schemeClr val="bg1"/>
                </a:solidFill>
              </a:rPr>
              <a:t>Ac.14:22</a:t>
            </a:r>
            <a:r>
              <a:rPr lang="en-US" sz="3200" dirty="0">
                <a:solidFill>
                  <a:schemeClr val="bg1"/>
                </a:solidFill>
              </a:rPr>
              <a:t>;  </a:t>
            </a:r>
            <a:r>
              <a:rPr lang="en-US" sz="3200" u="sng" dirty="0">
                <a:solidFill>
                  <a:schemeClr val="bg1"/>
                </a:solidFill>
              </a:rPr>
              <a:t>18:23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6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Crown of sacraments (both sacrament and sacrifice) because it </a:t>
            </a:r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repeats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Lord’s oblation on cross; </a:t>
            </a:r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communion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because it presents unity of the Church; </a:t>
            </a:r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viaticum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because it is heavenly manna for pilgrims on way to heaven; </a:t>
            </a:r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assumption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because it lifts us up into the Deity of Christ, and </a:t>
            </a:r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host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because it contains Christ Himself.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Also called the </a:t>
            </a:r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mass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2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“The King, </a:t>
            </a:r>
            <a:r>
              <a:rPr lang="en-US" dirty="0">
                <a:solidFill>
                  <a:srgbClr val="FFFFCC"/>
                </a:solidFill>
              </a:rPr>
              <a:t>seated w. the twelve at the table, holds Himself in His hands.  He, the Food, feeds upon Himself” </a:t>
            </a:r>
            <a:r>
              <a:rPr lang="en-US" sz="2400" dirty="0">
                <a:solidFill>
                  <a:schemeClr val="bg1"/>
                </a:solidFill>
              </a:rPr>
              <a:t>–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Thomas Aquinas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Many wrestled with hard questions…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Should be offered between hours of 9-3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Superstitions exalted position of priests</a:t>
            </a:r>
          </a:p>
        </p:txBody>
      </p:sp>
    </p:spTree>
    <p:extLst>
      <p:ext uri="{BB962C8B-B14F-4D97-AF65-F5344CB8AC3E}">
        <p14:creationId xmlns:p14="http://schemas.microsoft.com/office/powerpoint/2010/main" val="31885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Baptism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Confirmation</a:t>
            </a:r>
            <a:b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rgbClr val="CC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Explanation and defense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</a:rPr>
              <a:t>Catholics believe that on the night before Christ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died, He delegated to Apostles, </a:t>
            </a:r>
            <a:r>
              <a:rPr lang="en-US" u="sng" dirty="0">
                <a:solidFill>
                  <a:schemeClr val="bg1"/>
                </a:solidFill>
              </a:rPr>
              <a:t>and to their successors</a:t>
            </a:r>
            <a:r>
              <a:rPr lang="en-US" dirty="0">
                <a:solidFill>
                  <a:schemeClr val="bg1"/>
                </a:solidFill>
              </a:rPr>
              <a:t> to the end of time, His power to change the substance of bread and wine into His body and blood.   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</a:rPr>
              <a:t>Proof: Jn.6:54-59</a:t>
            </a:r>
            <a:r>
              <a:rPr lang="en-US" dirty="0"/>
              <a:t>.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3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6312</TotalTime>
  <Words>1066</Words>
  <Application>Microsoft Office PowerPoint</Application>
  <PresentationFormat>On-screen Show (4:3)</PresentationFormat>
  <Paragraphs>160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1. Baptism</vt:lpstr>
      <vt:lpstr>1. Baptism 2. Confirmation</vt:lpstr>
      <vt:lpstr>1. Baptism 2. Confirmation 3. Eucharist</vt:lpstr>
      <vt:lpstr>1. Baptism 2. Confirmation 3. Eucharist</vt:lpstr>
      <vt:lpstr>1. Baptism 2. Confirmation 3. Eucharist</vt:lpstr>
      <vt:lpstr>1. Baptism 2. Confirmation 3. Eucharist</vt:lpstr>
      <vt:lpstr>1. Baptism 2. Confirmation 3. Eucharist</vt:lpstr>
      <vt:lpstr>1. Baptism 2. Confirmation 3. Eucharist</vt:lpstr>
      <vt:lpstr>1. Baptism 2. Confirmation 3. Eucharist</vt:lpstr>
      <vt:lpstr>1. Baptism 2. Confirmation 3. Eucharist</vt:lpstr>
      <vt:lpstr>1. Baptism 2. Confirmation 3. Eucharist</vt:lpstr>
      <vt:lpstr>1. Baptism 2. Confirmation 3. Eucharist</vt:lpstr>
      <vt:lpstr>1. Baptism 2. Confirmation 3. Eucharist 4. Penance</vt:lpstr>
      <vt:lpstr>1. Baptism 2. Confirmation 3. Eucharist 4. Penance</vt:lpstr>
      <vt:lpstr>1. Baptism 2. Confirmation 3. Eucharist 4. Penance 5. Extreme unction</vt:lpstr>
      <vt:lpstr>1. Baptism 2. Confirmation 3. Eucharist 4. Penance 5. Extreme unction 6. Ordination</vt:lpstr>
      <vt:lpstr>1. Baptism 2. Confirmation 3. Eucharist 4. Penance 5. Extreme unction 6. Ordination 7. Marriage</vt:lpstr>
      <vt:lpstr>PowerPoint Presentation</vt:lpstr>
      <vt:lpstr>Hidden</vt:lpstr>
      <vt:lpstr>Hidden</vt:lpstr>
      <vt:lpstr>Hidden</vt:lpstr>
      <vt:lpstr>Hidden</vt:lpstr>
      <vt:lpstr>Hidden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Johnson</cp:lastModifiedBy>
  <cp:revision>669</cp:revision>
  <dcterms:created xsi:type="dcterms:W3CDTF">2004-01-08T21:08:14Z</dcterms:created>
  <dcterms:modified xsi:type="dcterms:W3CDTF">2018-06-12T01:22:33Z</dcterms:modified>
</cp:coreProperties>
</file>