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66" r:id="rId2"/>
    <p:sldId id="305" r:id="rId3"/>
    <p:sldId id="535" r:id="rId4"/>
    <p:sldId id="596" r:id="rId5"/>
    <p:sldId id="574" r:id="rId6"/>
    <p:sldId id="597" r:id="rId7"/>
    <p:sldId id="598" r:id="rId8"/>
    <p:sldId id="600" r:id="rId9"/>
    <p:sldId id="575" r:id="rId10"/>
    <p:sldId id="601" r:id="rId11"/>
    <p:sldId id="603" r:id="rId12"/>
    <p:sldId id="604" r:id="rId13"/>
    <p:sldId id="605" r:id="rId14"/>
    <p:sldId id="614" r:id="rId15"/>
    <p:sldId id="606" r:id="rId16"/>
    <p:sldId id="607" r:id="rId17"/>
    <p:sldId id="608" r:id="rId18"/>
    <p:sldId id="609" r:id="rId19"/>
    <p:sldId id="610" r:id="rId20"/>
    <p:sldId id="611" r:id="rId21"/>
    <p:sldId id="612" r:id="rId22"/>
    <p:sldId id="613" r:id="rId23"/>
    <p:sldId id="60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FF33"/>
    <a:srgbClr val="CCFFFF"/>
    <a:srgbClr val="FF00FF"/>
    <a:srgbClr val="CCFF33"/>
    <a:srgbClr val="800000"/>
    <a:srgbClr val="FFFFFF"/>
    <a:srgbClr val="FFCC00"/>
    <a:srgbClr val="B2B2B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66"/>
      </p:cViewPr>
      <p:guideLst>
        <p:guide orient="horz" pos="2112"/>
        <p:guide pos="2880"/>
      </p:guideLst>
    </p:cSldViewPr>
  </p:slideViewPr>
  <p:notesTextViewPr>
    <p:cViewPr>
      <p:scale>
        <a:sx n="3" d="2"/>
        <a:sy n="3" d="2"/>
      </p:scale>
      <p:origin x="0" y="0"/>
    </p:cViewPr>
  </p:notesTextViewPr>
  <p:sorterViewPr>
    <p:cViewPr>
      <p:scale>
        <a:sx n="100" d="100"/>
        <a:sy n="100" d="100"/>
      </p:scale>
      <p:origin x="0" y="-37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7/9/2018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8515A22-972B-4A70-A3B6-C8010A6DEDD5}"/>
              </a:ext>
            </a:extLst>
          </p:cNvPr>
          <p:cNvSpPr/>
          <p:nvPr/>
        </p:nvSpPr>
        <p:spPr>
          <a:xfrm>
            <a:off x="1570704" y="838200"/>
            <a:ext cx="6019800" cy="1600200"/>
          </a:xfrm>
          <a:prstGeom prst="roundRect">
            <a:avLst/>
          </a:prstGeom>
          <a:solidFill>
            <a:schemeClr val="accent2">
              <a:lumMod val="75000"/>
            </a:schemeClr>
          </a:solid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rPr>
              <a:t>What Roman</a:t>
            </a:r>
          </a:p>
          <a:p>
            <a:pPr algn="ctr"/>
            <a:r>
              <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rPr>
              <a:t>Catholicism Created</a:t>
            </a:r>
          </a:p>
        </p:txBody>
      </p:sp>
    </p:spTree>
    <p:extLst>
      <p:ext uri="{BB962C8B-B14F-4D97-AF65-F5344CB8AC3E}">
        <p14:creationId xmlns:p14="http://schemas.microsoft.com/office/powerpoint/2010/main" val="109486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2. </a:t>
            </a:r>
            <a:r>
              <a:rPr lang="en-US" sz="3600" dirty="0">
                <a:solidFill>
                  <a:srgbClr val="FFFFCC"/>
                </a:solidFill>
                <a:latin typeface="+mn-lt"/>
                <a:ea typeface="Verdana" panose="020B0604030504040204" pitchFamily="34" charset="0"/>
                <a:cs typeface="Verdana" panose="020B0604030504040204" pitchFamily="34" charset="0"/>
              </a:rPr>
              <a:t>Scripture</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762000"/>
            <a:ext cx="8686800" cy="5715000"/>
          </a:xfrm>
        </p:spPr>
        <p:txBody>
          <a:bodyPr/>
          <a:lstStyle/>
          <a:p>
            <a:pPr>
              <a:spcAft>
                <a:spcPts val="600"/>
              </a:spcAft>
            </a:pPr>
            <a:r>
              <a:rPr lang="en-US" dirty="0">
                <a:solidFill>
                  <a:schemeClr val="bg1"/>
                </a:solidFill>
              </a:rPr>
              <a:t>‘Second Vatican Council…three criteria for interpreting Scripture in accordance with the Spirit who inspired it.   Includes...  </a:t>
            </a:r>
            <a:r>
              <a:rPr lang="en-US" sz="2800" b="1" dirty="0">
                <a:solidFill>
                  <a:srgbClr val="CCFFFF"/>
                </a:solidFill>
              </a:rPr>
              <a:t>2.</a:t>
            </a:r>
            <a:r>
              <a:rPr lang="en-US" dirty="0">
                <a:solidFill>
                  <a:srgbClr val="CCFFFF"/>
                </a:solidFill>
              </a:rPr>
              <a:t> Read the Scripture w/in the living Tradition of the whole Church...’ </a:t>
            </a:r>
            <a:r>
              <a:rPr lang="en-US" sz="2400" dirty="0">
                <a:solidFill>
                  <a:schemeClr val="bg1"/>
                </a:solidFill>
              </a:rPr>
              <a:t>– Catechism </a:t>
            </a:r>
          </a:p>
          <a:p>
            <a:pPr>
              <a:spcAft>
                <a:spcPts val="600"/>
              </a:spcAft>
            </a:pPr>
            <a:r>
              <a:rPr lang="en-US" dirty="0">
                <a:solidFill>
                  <a:schemeClr val="bg1"/>
                </a:solidFill>
              </a:rPr>
              <a:t>AD 1229: Council of Valencia forbade Bible to laymen; placed in index of forbidden books</a:t>
            </a:r>
          </a:p>
          <a:p>
            <a:pPr>
              <a:spcAft>
                <a:spcPts val="400"/>
              </a:spcAft>
            </a:pPr>
            <a:r>
              <a:rPr lang="en-US" dirty="0">
                <a:solidFill>
                  <a:schemeClr val="bg1"/>
                </a:solidFill>
                <a:ea typeface="Verdana" panose="020B0604030504040204" pitchFamily="34" charset="0"/>
                <a:cs typeface="Verdana" panose="020B0604030504040204" pitchFamily="34" charset="0"/>
              </a:rPr>
              <a:t>Council of Trent (1545): put traditions of church on level of Scripture</a:t>
            </a:r>
          </a:p>
        </p:txBody>
      </p:sp>
    </p:spTree>
    <p:extLst>
      <p:ext uri="{BB962C8B-B14F-4D97-AF65-F5344CB8AC3E}">
        <p14:creationId xmlns:p14="http://schemas.microsoft.com/office/powerpoint/2010/main" val="322445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2. </a:t>
            </a:r>
            <a:r>
              <a:rPr lang="en-US" sz="3600" dirty="0">
                <a:solidFill>
                  <a:srgbClr val="FFFFCC"/>
                </a:solidFill>
                <a:latin typeface="+mn-lt"/>
                <a:ea typeface="Verdana" panose="020B0604030504040204" pitchFamily="34" charset="0"/>
                <a:cs typeface="Verdana" panose="020B0604030504040204" pitchFamily="34" charset="0"/>
              </a:rPr>
              <a:t>Scripture</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762000"/>
            <a:ext cx="8686800" cy="5715000"/>
          </a:xfrm>
        </p:spPr>
        <p:txBody>
          <a:bodyPr/>
          <a:lstStyle/>
          <a:p>
            <a:pPr>
              <a:spcAft>
                <a:spcPts val="400"/>
              </a:spcAft>
            </a:pPr>
            <a:r>
              <a:rPr lang="en-US" sz="3600" dirty="0">
                <a:solidFill>
                  <a:schemeClr val="bg1"/>
                </a:solidFill>
              </a:rPr>
              <a:t>Origen – allegorical method</a:t>
            </a:r>
          </a:p>
          <a:p>
            <a:pPr>
              <a:spcAft>
                <a:spcPts val="400"/>
              </a:spcAft>
            </a:pPr>
            <a:r>
              <a:rPr lang="en-US" sz="3600" dirty="0">
                <a:solidFill>
                  <a:schemeClr val="bg1"/>
                </a:solidFill>
                <a:ea typeface="Verdana" panose="020B0604030504040204" pitchFamily="34" charset="0"/>
                <a:cs typeface="Verdana" panose="020B0604030504040204" pitchFamily="34" charset="0"/>
              </a:rPr>
              <a:t>Three attitudes of students –</a:t>
            </a:r>
          </a:p>
          <a:p>
            <a:pPr marL="457200" lvl="1" indent="0">
              <a:spcAft>
                <a:spcPts val="400"/>
              </a:spcAft>
              <a:buNone/>
            </a:pPr>
            <a:r>
              <a:rPr lang="en-US" sz="2000" dirty="0">
                <a:solidFill>
                  <a:schemeClr val="bg1"/>
                </a:solidFill>
                <a:ea typeface="Verdana" panose="020B0604030504040204" pitchFamily="34" charset="0"/>
                <a:cs typeface="Verdana" panose="020B0604030504040204" pitchFamily="34" charset="0"/>
              </a:rPr>
              <a:t>	</a:t>
            </a:r>
            <a:r>
              <a:rPr lang="en-US" sz="2400" dirty="0">
                <a:solidFill>
                  <a:srgbClr val="CCFFFF"/>
                </a:solidFill>
                <a:ea typeface="Verdana" panose="020B0604030504040204" pitchFamily="34" charset="0"/>
                <a:cs typeface="Verdana" panose="020B0604030504040204" pitchFamily="34" charset="0"/>
              </a:rPr>
              <a:t>1. </a:t>
            </a:r>
            <a:r>
              <a:rPr lang="en-US" sz="3400" dirty="0">
                <a:solidFill>
                  <a:schemeClr val="bg1"/>
                </a:solidFill>
                <a:ea typeface="Verdana" panose="020B0604030504040204" pitchFamily="34" charset="0"/>
                <a:cs typeface="Verdana" panose="020B0604030504040204" pitchFamily="34" charset="0"/>
              </a:rPr>
              <a:t>Blind slavish followers.</a:t>
            </a:r>
          </a:p>
          <a:p>
            <a:pPr marL="0" indent="0">
              <a:spcAft>
                <a:spcPts val="400"/>
              </a:spcAft>
              <a:buNone/>
            </a:pPr>
            <a:r>
              <a:rPr lang="en-US" sz="2400" dirty="0">
                <a:solidFill>
                  <a:schemeClr val="bg1"/>
                </a:solidFill>
                <a:ea typeface="Verdana" panose="020B0604030504040204" pitchFamily="34" charset="0"/>
                <a:cs typeface="Verdana" panose="020B0604030504040204" pitchFamily="34" charset="0"/>
              </a:rPr>
              <a:t>	</a:t>
            </a:r>
            <a:r>
              <a:rPr lang="en-US" sz="2400" dirty="0">
                <a:solidFill>
                  <a:srgbClr val="CCFFFF"/>
                </a:solidFill>
                <a:ea typeface="Verdana" panose="020B0604030504040204" pitchFamily="34" charset="0"/>
                <a:cs typeface="Verdana" panose="020B0604030504040204" pitchFamily="34" charset="0"/>
              </a:rPr>
              <a:t>2. </a:t>
            </a:r>
            <a:r>
              <a:rPr lang="en-US" sz="3400" dirty="0">
                <a:solidFill>
                  <a:schemeClr val="bg1"/>
                </a:solidFill>
                <a:ea typeface="Verdana" panose="020B0604030504040204" pitchFamily="34" charset="0"/>
                <a:cs typeface="Verdana" panose="020B0604030504040204" pitchFamily="34" charset="0"/>
              </a:rPr>
              <a:t>Blind slavish opponents.</a:t>
            </a:r>
          </a:p>
          <a:p>
            <a:pPr marL="0" indent="0">
              <a:spcAft>
                <a:spcPts val="400"/>
              </a:spcAft>
              <a:buNone/>
            </a:pPr>
            <a:r>
              <a:rPr lang="en-US" sz="2400" dirty="0">
                <a:solidFill>
                  <a:schemeClr val="bg1"/>
                </a:solidFill>
                <a:ea typeface="Verdana" panose="020B0604030504040204" pitchFamily="34" charset="0"/>
                <a:cs typeface="Verdana" panose="020B0604030504040204" pitchFamily="34" charset="0"/>
              </a:rPr>
              <a:t>	</a:t>
            </a:r>
            <a:r>
              <a:rPr lang="en-US" sz="2400" dirty="0">
                <a:solidFill>
                  <a:srgbClr val="CCFFFF"/>
                </a:solidFill>
                <a:ea typeface="Verdana" panose="020B0604030504040204" pitchFamily="34" charset="0"/>
                <a:cs typeface="Verdana" panose="020B0604030504040204" pitchFamily="34" charset="0"/>
              </a:rPr>
              <a:t>3. </a:t>
            </a:r>
            <a:r>
              <a:rPr lang="en-US" sz="3400" dirty="0">
                <a:solidFill>
                  <a:schemeClr val="bg1"/>
                </a:solidFill>
                <a:ea typeface="Verdana" panose="020B0604030504040204" pitchFamily="34" charset="0"/>
                <a:cs typeface="Verdana" panose="020B0604030504040204" pitchFamily="34" charset="0"/>
              </a:rPr>
              <a:t>Independent students: </a:t>
            </a:r>
            <a:br>
              <a:rPr lang="en-US" sz="3400" dirty="0">
                <a:solidFill>
                  <a:schemeClr val="bg1"/>
                </a:solidFill>
                <a:ea typeface="Verdana" panose="020B0604030504040204" pitchFamily="34" charset="0"/>
                <a:cs typeface="Verdana" panose="020B0604030504040204" pitchFamily="34" charset="0"/>
              </a:rPr>
            </a:br>
            <a:r>
              <a:rPr lang="en-US" sz="3400" dirty="0">
                <a:solidFill>
                  <a:schemeClr val="bg1"/>
                </a:solidFill>
                <a:ea typeface="Verdana" panose="020B0604030504040204" pitchFamily="34" charset="0"/>
                <a:cs typeface="Verdana" panose="020B0604030504040204" pitchFamily="34" charset="0"/>
              </a:rPr>
              <a:t>	   accept truth, reject error.</a:t>
            </a:r>
          </a:p>
        </p:txBody>
      </p:sp>
    </p:spTree>
    <p:extLst>
      <p:ext uri="{BB962C8B-B14F-4D97-AF65-F5344CB8AC3E}">
        <p14:creationId xmlns:p14="http://schemas.microsoft.com/office/powerpoint/2010/main" val="337218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3. </a:t>
            </a:r>
            <a:r>
              <a:rPr lang="en-US" sz="3600" dirty="0">
                <a:solidFill>
                  <a:srgbClr val="FFFFCC"/>
                </a:solidFill>
                <a:latin typeface="+mn-lt"/>
                <a:ea typeface="Verdana" panose="020B0604030504040204" pitchFamily="34" charset="0"/>
                <a:cs typeface="Verdana" panose="020B0604030504040204" pitchFamily="34" charset="0"/>
              </a:rPr>
              <a:t>Revelation (on-going)</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685800"/>
            <a:ext cx="8686800" cy="5715000"/>
          </a:xfrm>
        </p:spPr>
        <p:txBody>
          <a:bodyPr/>
          <a:lstStyle/>
          <a:p>
            <a:pPr>
              <a:spcAft>
                <a:spcPts val="400"/>
              </a:spcAft>
            </a:pPr>
            <a:r>
              <a:rPr lang="en-US" dirty="0">
                <a:solidFill>
                  <a:schemeClr val="bg1"/>
                </a:solidFill>
              </a:rPr>
              <a:t>Three-legged stool</a:t>
            </a:r>
          </a:p>
          <a:p>
            <a:pPr>
              <a:spcAft>
                <a:spcPts val="0"/>
              </a:spcAft>
            </a:pPr>
            <a:r>
              <a:rPr lang="en-US" dirty="0">
                <a:solidFill>
                  <a:schemeClr val="bg1"/>
                </a:solidFill>
                <a:ea typeface="Verdana" panose="020B0604030504040204" pitchFamily="34" charset="0"/>
                <a:cs typeface="Verdana" panose="020B0604030504040204" pitchFamily="34" charset="0"/>
              </a:rPr>
              <a:t>Scripture cannot produce new revelation</a:t>
            </a:r>
          </a:p>
          <a:p>
            <a:pPr lvl="1">
              <a:spcAft>
                <a:spcPts val="200"/>
              </a:spcAft>
            </a:pPr>
            <a:r>
              <a:rPr lang="en-US" sz="3200" dirty="0">
                <a:solidFill>
                  <a:srgbClr val="FFFFCC"/>
                </a:solidFill>
                <a:ea typeface="Verdana" panose="020B0604030504040204" pitchFamily="34" charset="0"/>
                <a:cs typeface="Verdana" panose="020B0604030504040204" pitchFamily="34" charset="0"/>
              </a:rPr>
              <a:t>‘Church’ </a:t>
            </a:r>
            <a:r>
              <a:rPr lang="en-US" sz="3200" dirty="0">
                <a:solidFill>
                  <a:schemeClr val="bg1"/>
                </a:solidFill>
                <a:ea typeface="Verdana" panose="020B0604030504040204" pitchFamily="34" charset="0"/>
                <a:cs typeface="Verdana" panose="020B0604030504040204" pitchFamily="34" charset="0"/>
              </a:rPr>
              <a:t>and </a:t>
            </a:r>
            <a:r>
              <a:rPr lang="en-US" sz="3200" dirty="0">
                <a:solidFill>
                  <a:srgbClr val="FFFFCC"/>
                </a:solidFill>
                <a:ea typeface="Verdana" panose="020B0604030504040204" pitchFamily="34" charset="0"/>
                <a:cs typeface="Verdana" panose="020B0604030504040204" pitchFamily="34" charset="0"/>
              </a:rPr>
              <a:t>‘Tradition’ </a:t>
            </a:r>
            <a:r>
              <a:rPr lang="en-US" sz="3200" dirty="0">
                <a:solidFill>
                  <a:schemeClr val="bg1"/>
                </a:solidFill>
                <a:ea typeface="Verdana" panose="020B0604030504040204" pitchFamily="34" charset="0"/>
                <a:cs typeface="Verdana" panose="020B0604030504040204" pitchFamily="34" charset="0"/>
              </a:rPr>
              <a:t>do</a:t>
            </a:r>
          </a:p>
          <a:p>
            <a:pPr lvl="1">
              <a:spcAft>
                <a:spcPts val="400"/>
              </a:spcAft>
            </a:pPr>
            <a:r>
              <a:rPr lang="en-US" sz="3200" u="sng" dirty="0">
                <a:solidFill>
                  <a:srgbClr val="FFFFCC"/>
                </a:solidFill>
                <a:ea typeface="Verdana" panose="020B0604030504040204" pitchFamily="34" charset="0"/>
                <a:cs typeface="Verdana" panose="020B0604030504040204" pitchFamily="34" charset="0"/>
              </a:rPr>
              <a:t>Irenaeus</a:t>
            </a:r>
            <a:r>
              <a:rPr lang="en-US" sz="3200" dirty="0">
                <a:solidFill>
                  <a:schemeClr val="bg1"/>
                </a:solidFill>
                <a:ea typeface="Verdana" panose="020B0604030504040204" pitchFamily="34" charset="0"/>
                <a:cs typeface="Verdana" panose="020B0604030504040204" pitchFamily="34" charset="0"/>
              </a:rPr>
              <a:t> </a:t>
            </a:r>
            <a:r>
              <a:rPr lang="en-US" dirty="0">
                <a:solidFill>
                  <a:schemeClr val="bg1"/>
                </a:solidFill>
                <a:ea typeface="Verdana" panose="020B0604030504040204" pitchFamily="34" charset="0"/>
                <a:cs typeface="Verdana" panose="020B0604030504040204" pitchFamily="34" charset="0"/>
              </a:rPr>
              <a:t>(AD 202); </a:t>
            </a:r>
            <a:r>
              <a:rPr lang="en-US" sz="3200" u="sng" dirty="0">
                <a:solidFill>
                  <a:srgbClr val="FFFFCC"/>
                </a:solidFill>
                <a:ea typeface="Verdana" panose="020B0604030504040204" pitchFamily="34" charset="0"/>
                <a:cs typeface="Verdana" panose="020B0604030504040204" pitchFamily="34" charset="0"/>
              </a:rPr>
              <a:t>Tertullian</a:t>
            </a:r>
            <a:r>
              <a:rPr lang="en-US" sz="3200" dirty="0">
                <a:solidFill>
                  <a:schemeClr val="bg1"/>
                </a:solidFill>
                <a:ea typeface="Verdana" panose="020B0604030504040204" pitchFamily="34" charset="0"/>
                <a:cs typeface="Verdana" panose="020B0604030504040204" pitchFamily="34" charset="0"/>
              </a:rPr>
              <a:t> </a:t>
            </a:r>
            <a:r>
              <a:rPr lang="en-US" dirty="0">
                <a:solidFill>
                  <a:schemeClr val="bg1"/>
                </a:solidFill>
                <a:ea typeface="Verdana" panose="020B0604030504040204" pitchFamily="34" charset="0"/>
                <a:cs typeface="Verdana" panose="020B0604030504040204" pitchFamily="34" charset="0"/>
              </a:rPr>
              <a:t>(AD 220)</a:t>
            </a: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F549427-C1D3-4328-9003-0AAB79111F48}"/>
              </a:ext>
            </a:extLst>
          </p:cNvPr>
          <p:cNvSpPr/>
          <p:nvPr/>
        </p:nvSpPr>
        <p:spPr>
          <a:xfrm>
            <a:off x="381000" y="3200400"/>
            <a:ext cx="8382000" cy="32766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“Refer with equal confidence to ‘rule of faith’ (the common faith of the church, as orally handed down in the unbroken succession of bishops from Christ and His apostles to their day … Tradition is thus intimately connected with the primitive episcopate” </a:t>
            </a:r>
            <a:r>
              <a:rPr lang="en-US" sz="2000" dirty="0"/>
              <a:t>– Sch. III</a:t>
            </a:r>
            <a:endParaRPr lang="en-US" sz="2200" dirty="0"/>
          </a:p>
        </p:txBody>
      </p:sp>
    </p:spTree>
    <p:extLst>
      <p:ext uri="{BB962C8B-B14F-4D97-AF65-F5344CB8AC3E}">
        <p14:creationId xmlns:p14="http://schemas.microsoft.com/office/powerpoint/2010/main" val="88964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4. </a:t>
            </a:r>
            <a:r>
              <a:rPr lang="en-US" sz="3600" dirty="0">
                <a:solidFill>
                  <a:srgbClr val="FFFFCC"/>
                </a:solidFill>
                <a:latin typeface="+mn-lt"/>
                <a:ea typeface="Verdana" panose="020B0604030504040204" pitchFamily="34" charset="0"/>
                <a:cs typeface="Verdana" panose="020B0604030504040204" pitchFamily="34" charset="0"/>
              </a:rPr>
              <a:t>Church leaders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685800"/>
            <a:ext cx="8686800" cy="5715000"/>
          </a:xfrm>
        </p:spPr>
        <p:txBody>
          <a:bodyPr/>
          <a:lstStyle/>
          <a:p>
            <a:pPr>
              <a:spcAft>
                <a:spcPts val="400"/>
              </a:spcAft>
            </a:pPr>
            <a:r>
              <a:rPr lang="en-US" dirty="0">
                <a:solidFill>
                  <a:schemeClr val="bg1"/>
                </a:solidFill>
              </a:rPr>
              <a:t>Ignatius (105-110) distinguished priests (presbyters) and bishops.</a:t>
            </a:r>
          </a:p>
          <a:p>
            <a:pPr>
              <a:spcAft>
                <a:spcPts val="400"/>
              </a:spcAft>
            </a:pPr>
            <a:endParaRPr lang="en-US" sz="3200" dirty="0">
              <a:solidFill>
                <a:schemeClr val="bg1"/>
              </a:solidFill>
              <a:ea typeface="Verdana" panose="020B0604030504040204" pitchFamily="34" charset="0"/>
              <a:cs typeface="Verdana" panose="020B0604030504040204" pitchFamily="34" charset="0"/>
            </a:endParaRPr>
          </a:p>
          <a:p>
            <a:pPr>
              <a:spcAft>
                <a:spcPts val="400"/>
              </a:spcAft>
            </a:pPr>
            <a:endParaRPr lang="en-US" dirty="0">
              <a:solidFill>
                <a:schemeClr val="bg1"/>
              </a:solidFill>
              <a:ea typeface="Verdana" panose="020B0604030504040204" pitchFamily="34" charset="0"/>
              <a:cs typeface="Verdana" panose="020B0604030504040204" pitchFamily="34" charset="0"/>
            </a:endParaRPr>
          </a:p>
          <a:p>
            <a:pPr>
              <a:spcBef>
                <a:spcPts val="2400"/>
              </a:spcBef>
              <a:spcAft>
                <a:spcPts val="400"/>
              </a:spcAft>
            </a:pPr>
            <a:r>
              <a:rPr lang="en-US" dirty="0">
                <a:solidFill>
                  <a:schemeClr val="bg1"/>
                </a:solidFill>
                <a:ea typeface="Verdana" panose="020B0604030504040204" pitchFamily="34" charset="0"/>
                <a:cs typeface="Verdana" panose="020B0604030504040204" pitchFamily="34" charset="0"/>
              </a:rPr>
              <a:t>Bishops were elevated over centers of Christianity </a:t>
            </a:r>
            <a:r>
              <a:rPr lang="en-US" sz="2800" dirty="0">
                <a:solidFill>
                  <a:schemeClr val="bg1"/>
                </a:solidFill>
                <a:ea typeface="Verdana" panose="020B0604030504040204" pitchFamily="34" charset="0"/>
                <a:cs typeface="Verdana" panose="020B0604030504040204" pitchFamily="34" charset="0"/>
              </a:rPr>
              <a:t>(AD 150).</a:t>
            </a:r>
            <a:endParaRPr lang="en-US" dirty="0">
              <a:solidFill>
                <a:schemeClr val="bg1"/>
              </a:solidFill>
              <a:ea typeface="Verdana" panose="020B0604030504040204" pitchFamily="34" charset="0"/>
              <a:cs typeface="Verdana" panose="020B0604030504040204" pitchFamily="34" charset="0"/>
            </a:endParaRP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F549427-C1D3-4328-9003-0AAB79111F48}"/>
              </a:ext>
            </a:extLst>
          </p:cNvPr>
          <p:cNvSpPr/>
          <p:nvPr/>
        </p:nvSpPr>
        <p:spPr>
          <a:xfrm>
            <a:off x="1462548" y="1981200"/>
            <a:ext cx="6248400" cy="11430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CCFFFF"/>
                </a:solidFill>
              </a:rPr>
              <a:t>‘It is clear that we must look upon</a:t>
            </a:r>
            <a:br>
              <a:rPr lang="en-US" sz="3200" dirty="0">
                <a:solidFill>
                  <a:srgbClr val="CCFFFF"/>
                </a:solidFill>
              </a:rPr>
            </a:br>
            <a:r>
              <a:rPr lang="en-US" sz="3200" dirty="0">
                <a:solidFill>
                  <a:srgbClr val="CCFFFF"/>
                </a:solidFill>
              </a:rPr>
              <a:t>the bishop as the Lord himself.’ </a:t>
            </a:r>
          </a:p>
        </p:txBody>
      </p:sp>
    </p:spTree>
    <p:extLst>
      <p:ext uri="{BB962C8B-B14F-4D97-AF65-F5344CB8AC3E}">
        <p14:creationId xmlns:p14="http://schemas.microsoft.com/office/powerpoint/2010/main" val="53471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4. </a:t>
            </a:r>
            <a:r>
              <a:rPr lang="en-US" sz="3600" dirty="0">
                <a:solidFill>
                  <a:srgbClr val="FFFFCC"/>
                </a:solidFill>
                <a:latin typeface="+mn-lt"/>
                <a:ea typeface="Verdana" panose="020B0604030504040204" pitchFamily="34" charset="0"/>
                <a:cs typeface="Verdana" panose="020B0604030504040204" pitchFamily="34" charset="0"/>
              </a:rPr>
              <a:t>Church leaders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671052"/>
            <a:ext cx="8686800" cy="5715000"/>
          </a:xfrm>
        </p:spPr>
        <p:txBody>
          <a:bodyPr/>
          <a:lstStyle/>
          <a:p>
            <a:pPr>
              <a:spcAft>
                <a:spcPts val="400"/>
              </a:spcAft>
            </a:pPr>
            <a:endParaRPr lang="en-US" sz="3200" dirty="0">
              <a:solidFill>
                <a:schemeClr val="bg1"/>
              </a:solidFill>
              <a:ea typeface="Verdana" panose="020B0604030504040204" pitchFamily="34" charset="0"/>
              <a:cs typeface="Verdana" panose="020B0604030504040204" pitchFamily="34" charset="0"/>
            </a:endParaRPr>
          </a:p>
          <a:p>
            <a:pPr>
              <a:spcAft>
                <a:spcPts val="400"/>
              </a:spcAft>
            </a:pPr>
            <a:endParaRPr lang="en-US" dirty="0">
              <a:solidFill>
                <a:schemeClr val="bg1"/>
              </a:solidFill>
              <a:ea typeface="Verdana" panose="020B0604030504040204" pitchFamily="34" charset="0"/>
              <a:cs typeface="Verdana" panose="020B0604030504040204" pitchFamily="34" charset="0"/>
            </a:endParaRPr>
          </a:p>
          <a:p>
            <a:pPr>
              <a:spcAft>
                <a:spcPts val="400"/>
              </a:spcAft>
            </a:pPr>
            <a:endParaRPr lang="en-US" sz="3200" dirty="0">
              <a:solidFill>
                <a:schemeClr val="bg1"/>
              </a:solidFill>
              <a:ea typeface="Verdana" panose="020B0604030504040204" pitchFamily="34" charset="0"/>
              <a:cs typeface="Verdana" panose="020B0604030504040204" pitchFamily="34" charset="0"/>
            </a:endParaRPr>
          </a:p>
          <a:p>
            <a:pPr>
              <a:spcAft>
                <a:spcPts val="400"/>
              </a:spcAft>
            </a:pPr>
            <a:endParaRPr lang="en-US" dirty="0">
              <a:solidFill>
                <a:schemeClr val="bg1"/>
              </a:solidFill>
              <a:ea typeface="Verdana" panose="020B0604030504040204" pitchFamily="34" charset="0"/>
              <a:cs typeface="Verdana" panose="020B0604030504040204" pitchFamily="34" charset="0"/>
            </a:endParaRPr>
          </a:p>
          <a:p>
            <a:pPr>
              <a:spcAft>
                <a:spcPts val="400"/>
              </a:spcAft>
            </a:pPr>
            <a:endParaRPr lang="en-US" sz="3200" dirty="0">
              <a:solidFill>
                <a:schemeClr val="bg1"/>
              </a:solidFill>
              <a:ea typeface="Verdana" panose="020B0604030504040204" pitchFamily="34" charset="0"/>
              <a:cs typeface="Verdana" panose="020B0604030504040204" pitchFamily="34" charset="0"/>
            </a:endParaRPr>
          </a:p>
          <a:p>
            <a:pPr>
              <a:spcAft>
                <a:spcPts val="400"/>
              </a:spcAft>
            </a:pPr>
            <a:endParaRPr lang="en-US" sz="3200" dirty="0">
              <a:solidFill>
                <a:schemeClr val="bg1"/>
              </a:solidFill>
              <a:ea typeface="Verdana" panose="020B0604030504040204" pitchFamily="34" charset="0"/>
              <a:cs typeface="Verdana" panose="020B0604030504040204" pitchFamily="34" charset="0"/>
            </a:endParaRPr>
          </a:p>
          <a:p>
            <a:pPr>
              <a:spcBef>
                <a:spcPts val="3000"/>
              </a:spcBef>
              <a:spcAft>
                <a:spcPts val="300"/>
              </a:spcAft>
            </a:pPr>
            <a:r>
              <a:rPr lang="en-US" sz="3200" dirty="0">
                <a:solidFill>
                  <a:schemeClr val="bg1"/>
                </a:solidFill>
                <a:ea typeface="Verdana" panose="020B0604030504040204" pitchFamily="34" charset="0"/>
                <a:cs typeface="Verdana" panose="020B0604030504040204" pitchFamily="34" charset="0"/>
              </a:rPr>
              <a:t>Council of Antioch </a:t>
            </a:r>
            <a:r>
              <a:rPr lang="en-US" sz="2800" dirty="0">
                <a:solidFill>
                  <a:schemeClr val="bg1"/>
                </a:solidFill>
                <a:ea typeface="Verdana" panose="020B0604030504040204" pitchFamily="34" charset="0"/>
                <a:cs typeface="Verdana" panose="020B0604030504040204" pitchFamily="34" charset="0"/>
              </a:rPr>
              <a:t>(341): </a:t>
            </a:r>
            <a:r>
              <a:rPr lang="en-US" sz="3200" dirty="0">
                <a:solidFill>
                  <a:schemeClr val="bg1"/>
                </a:solidFill>
                <a:ea typeface="Verdana" panose="020B0604030504040204" pitchFamily="34" charset="0"/>
                <a:cs typeface="Verdana" panose="020B0604030504040204" pitchFamily="34" charset="0"/>
              </a:rPr>
              <a:t>presiding bishop has ruling authority over </a:t>
            </a:r>
            <a:r>
              <a:rPr lang="en-US" dirty="0">
                <a:solidFill>
                  <a:schemeClr val="bg1"/>
                </a:solidFill>
                <a:ea typeface="Verdana" panose="020B0604030504040204" pitchFamily="34" charset="0"/>
                <a:cs typeface="Verdana" panose="020B0604030504040204" pitchFamily="34" charset="0"/>
              </a:rPr>
              <a:t>a province.</a:t>
            </a:r>
          </a:p>
          <a:p>
            <a:pPr>
              <a:spcAft>
                <a:spcPts val="400"/>
              </a:spcAft>
            </a:pPr>
            <a:r>
              <a:rPr lang="en-US" sz="3200" dirty="0">
                <a:solidFill>
                  <a:schemeClr val="bg1"/>
                </a:solidFill>
                <a:ea typeface="Verdana" panose="020B0604030504040204" pitchFamily="34" charset="0"/>
                <a:cs typeface="Verdana" panose="020B0604030504040204" pitchFamily="34" charset="0"/>
              </a:rPr>
              <a:t>Bishop of Rome title: pope / universal bishop</a:t>
            </a: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F549427-C1D3-4328-9003-0AAB79111F48}"/>
              </a:ext>
            </a:extLst>
          </p:cNvPr>
          <p:cNvSpPr/>
          <p:nvPr/>
        </p:nvSpPr>
        <p:spPr>
          <a:xfrm>
            <a:off x="428438" y="688260"/>
            <a:ext cx="8316620" cy="395994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‘In 2</a:t>
            </a:r>
            <a:r>
              <a:rPr lang="en-US" sz="3100" baseline="30000" dirty="0"/>
              <a:t>nd</a:t>
            </a:r>
            <a:r>
              <a:rPr lang="en-US" sz="3100" dirty="0"/>
              <a:t> century synods were organized and the bishops presided over them. The lay element was gradually excluded.  The laws passed by these assemblies were called canons, and were considered binding…They claimed the HS guided them in their deliberations.  The power of bishops was greatly increased through these gatherings’</a:t>
            </a:r>
            <a:r>
              <a:rPr lang="en-US" sz="2800" dirty="0"/>
              <a:t> </a:t>
            </a:r>
            <a:r>
              <a:rPr lang="en-US" sz="2000" dirty="0"/>
              <a:t>– </a:t>
            </a:r>
            <a:r>
              <a:rPr lang="en-US" sz="2000" dirty="0" err="1"/>
              <a:t>G.K.Berry</a:t>
            </a:r>
            <a:r>
              <a:rPr lang="en-US" sz="2000" dirty="0"/>
              <a:t>.</a:t>
            </a:r>
            <a:endParaRPr lang="en-US" sz="2200" dirty="0">
              <a:solidFill>
                <a:srgbClr val="CCFFFF"/>
              </a:solidFill>
            </a:endParaRPr>
          </a:p>
        </p:txBody>
      </p:sp>
    </p:spTree>
    <p:extLst>
      <p:ext uri="{BB962C8B-B14F-4D97-AF65-F5344CB8AC3E}">
        <p14:creationId xmlns:p14="http://schemas.microsoft.com/office/powerpoint/2010/main" val="248728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5. </a:t>
            </a:r>
            <a:r>
              <a:rPr lang="en-US" sz="3600" dirty="0">
                <a:solidFill>
                  <a:srgbClr val="FFFFCC"/>
                </a:solidFill>
                <a:latin typeface="+mn-lt"/>
                <a:ea typeface="Verdana" panose="020B0604030504040204" pitchFamily="34" charset="0"/>
                <a:cs typeface="Verdana" panose="020B0604030504040204" pitchFamily="34" charset="0"/>
              </a:rPr>
              <a:t>Councils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914400"/>
            <a:ext cx="8229600" cy="5486400"/>
          </a:xfrm>
        </p:spPr>
        <p:txBody>
          <a:bodyPr/>
          <a:lstStyle/>
          <a:p>
            <a:pPr>
              <a:spcAft>
                <a:spcPts val="400"/>
              </a:spcAft>
            </a:pPr>
            <a:r>
              <a:rPr lang="en-US" dirty="0" err="1">
                <a:solidFill>
                  <a:schemeClr val="bg1"/>
                </a:solidFill>
              </a:rPr>
              <a:t>Nicea</a:t>
            </a:r>
            <a:r>
              <a:rPr lang="en-US" dirty="0">
                <a:solidFill>
                  <a:schemeClr val="bg1"/>
                </a:solidFill>
              </a:rPr>
              <a:t>, AD 325…</a:t>
            </a:r>
            <a:r>
              <a:rPr lang="en-US" dirty="0" err="1">
                <a:solidFill>
                  <a:schemeClr val="bg1"/>
                </a:solidFill>
              </a:rPr>
              <a:t>Arianiam</a:t>
            </a:r>
            <a:endParaRPr lang="en-US" dirty="0">
              <a:solidFill>
                <a:schemeClr val="bg1"/>
              </a:solidFill>
            </a:endParaRPr>
          </a:p>
          <a:p>
            <a:pPr>
              <a:spcAft>
                <a:spcPts val="400"/>
              </a:spcAft>
            </a:pPr>
            <a:r>
              <a:rPr lang="en-US" sz="3200" dirty="0">
                <a:solidFill>
                  <a:schemeClr val="bg1"/>
                </a:solidFill>
                <a:ea typeface="Verdana" panose="020B0604030504040204" pitchFamily="34" charset="0"/>
                <a:cs typeface="Verdana" panose="020B0604030504040204" pitchFamily="34" charset="0"/>
              </a:rPr>
              <a:t>Southern Baptism Convention</a:t>
            </a:r>
          </a:p>
        </p:txBody>
      </p:sp>
    </p:spTree>
    <p:extLst>
      <p:ext uri="{BB962C8B-B14F-4D97-AF65-F5344CB8AC3E}">
        <p14:creationId xmlns:p14="http://schemas.microsoft.com/office/powerpoint/2010/main" val="174657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6. </a:t>
            </a:r>
            <a:r>
              <a:rPr lang="en-US" sz="3600" dirty="0">
                <a:solidFill>
                  <a:srgbClr val="FFFFCC"/>
                </a:solidFill>
                <a:latin typeface="+mn-lt"/>
                <a:ea typeface="Verdana" panose="020B0604030504040204" pitchFamily="34" charset="0"/>
                <a:cs typeface="Verdana" panose="020B0604030504040204" pitchFamily="34" charset="0"/>
              </a:rPr>
              <a:t>Sin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914400"/>
            <a:ext cx="8229600" cy="5486400"/>
          </a:xfrm>
        </p:spPr>
        <p:txBody>
          <a:bodyPr/>
          <a:lstStyle/>
          <a:p>
            <a:pPr>
              <a:spcAft>
                <a:spcPts val="400"/>
              </a:spcAft>
            </a:pPr>
            <a:r>
              <a:rPr lang="en-US" dirty="0">
                <a:solidFill>
                  <a:schemeClr val="bg1"/>
                </a:solidFill>
              </a:rPr>
              <a:t>Mortal-venial</a:t>
            </a:r>
          </a:p>
          <a:p>
            <a:pPr>
              <a:spcAft>
                <a:spcPts val="400"/>
              </a:spcAft>
            </a:pPr>
            <a:r>
              <a:rPr lang="en-US" dirty="0">
                <a:solidFill>
                  <a:schemeClr val="bg1"/>
                </a:solidFill>
                <a:ea typeface="Verdana" panose="020B0604030504040204" pitchFamily="34" charset="0"/>
                <a:cs typeface="Verdana" panose="020B0604030504040204" pitchFamily="34" charset="0"/>
              </a:rPr>
              <a:t>Lies: mental reservation</a:t>
            </a:r>
          </a:p>
          <a:p>
            <a:pPr>
              <a:spcAft>
                <a:spcPts val="400"/>
              </a:spcAft>
            </a:pPr>
            <a:r>
              <a:rPr lang="en-US" dirty="0">
                <a:solidFill>
                  <a:schemeClr val="bg1"/>
                </a:solidFill>
                <a:ea typeface="Verdana" panose="020B0604030504040204" pitchFamily="34" charset="0"/>
                <a:cs typeface="Verdana" panose="020B0604030504040204" pitchFamily="34" charset="0"/>
              </a:rPr>
              <a:t>Alcohol</a:t>
            </a:r>
          </a:p>
          <a:p>
            <a:pPr>
              <a:spcAft>
                <a:spcPts val="400"/>
              </a:spcAft>
            </a:pPr>
            <a:r>
              <a:rPr lang="en-US" dirty="0">
                <a:solidFill>
                  <a:schemeClr val="bg1"/>
                </a:solidFill>
                <a:ea typeface="Verdana" panose="020B0604030504040204" pitchFamily="34" charset="0"/>
                <a:cs typeface="Verdana" panose="020B0604030504040204" pitchFamily="34" charset="0"/>
              </a:rPr>
              <a:t>Immorality</a:t>
            </a: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90472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7. </a:t>
            </a:r>
            <a:r>
              <a:rPr lang="en-US" sz="3600" dirty="0">
                <a:solidFill>
                  <a:srgbClr val="FFFFCC"/>
                </a:solidFill>
                <a:latin typeface="+mn-lt"/>
                <a:ea typeface="Verdana" panose="020B0604030504040204" pitchFamily="34" charset="0"/>
                <a:cs typeface="Verdana" panose="020B0604030504040204" pitchFamily="34" charset="0"/>
              </a:rPr>
              <a:t>Original sin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914400"/>
            <a:ext cx="8229600" cy="5486400"/>
          </a:xfrm>
        </p:spPr>
        <p:txBody>
          <a:bodyPr/>
          <a:lstStyle/>
          <a:p>
            <a:pPr>
              <a:spcAft>
                <a:spcPts val="400"/>
              </a:spcAft>
            </a:pPr>
            <a:r>
              <a:rPr lang="en-US" dirty="0">
                <a:solidFill>
                  <a:schemeClr val="bg1"/>
                </a:solidFill>
              </a:rPr>
              <a:t>Began about AD 150 – THD</a:t>
            </a:r>
          </a:p>
          <a:p>
            <a:pPr>
              <a:spcAft>
                <a:spcPts val="400"/>
              </a:spcAft>
            </a:pPr>
            <a:r>
              <a:rPr lang="en-US" dirty="0">
                <a:solidFill>
                  <a:schemeClr val="bg1"/>
                </a:solidFill>
                <a:ea typeface="Verdana" panose="020B0604030504040204" pitchFamily="34" charset="0"/>
                <a:cs typeface="Verdana" panose="020B0604030504040204" pitchFamily="34" charset="0"/>
              </a:rPr>
              <a:t>AD 215 – earliest record of infant baptism</a:t>
            </a:r>
          </a:p>
          <a:p>
            <a:pPr>
              <a:spcAft>
                <a:spcPts val="400"/>
              </a:spcAft>
            </a:pPr>
            <a:r>
              <a:rPr lang="en-US" dirty="0">
                <a:solidFill>
                  <a:schemeClr val="bg1"/>
                </a:solidFill>
                <a:ea typeface="Verdana" panose="020B0604030504040204" pitchFamily="34" charset="0"/>
                <a:cs typeface="Verdana" panose="020B0604030504040204" pitchFamily="34" charset="0"/>
              </a:rPr>
              <a:t>Augustine – Latin Vulgate, Ro.5:12 – </a:t>
            </a:r>
            <a:r>
              <a:rPr lang="en-US" dirty="0">
                <a:solidFill>
                  <a:srgbClr val="99FF33"/>
                </a:solidFill>
                <a:ea typeface="Verdana" panose="020B0604030504040204" pitchFamily="34" charset="0"/>
                <a:cs typeface="Verdana" panose="020B0604030504040204" pitchFamily="34" charset="0"/>
              </a:rPr>
              <a:t>“in WHOM”</a:t>
            </a:r>
            <a:r>
              <a:rPr lang="en-US" dirty="0">
                <a:solidFill>
                  <a:schemeClr val="bg1"/>
                </a:solidFill>
                <a:ea typeface="Verdana" panose="020B0604030504040204" pitchFamily="34" charset="0"/>
                <a:cs typeface="Verdana" panose="020B0604030504040204" pitchFamily="34" charset="0"/>
              </a:rPr>
              <a:t> [Adam] . . . all have sinned</a:t>
            </a:r>
          </a:p>
          <a:p>
            <a:pPr lvl="1">
              <a:spcAft>
                <a:spcPts val="400"/>
              </a:spcAft>
            </a:pPr>
            <a:r>
              <a:rPr lang="en-US" sz="3200" dirty="0">
                <a:solidFill>
                  <a:schemeClr val="bg1"/>
                </a:solidFill>
                <a:ea typeface="Verdana" panose="020B0604030504040204" pitchFamily="34" charset="0"/>
                <a:cs typeface="Verdana" panose="020B0604030504040204" pitchFamily="34" charset="0"/>
              </a:rPr>
              <a:t>Greek NT – </a:t>
            </a:r>
            <a:r>
              <a:rPr lang="en-US" sz="3200" dirty="0">
                <a:solidFill>
                  <a:srgbClr val="99FF33"/>
                </a:solidFill>
                <a:ea typeface="Verdana" panose="020B0604030504040204" pitchFamily="34" charset="0"/>
                <a:cs typeface="Verdana" panose="020B0604030504040204" pitchFamily="34" charset="0"/>
              </a:rPr>
              <a:t>“on the ground that, because…” </a:t>
            </a:r>
            <a:r>
              <a:rPr lang="en-US" sz="3200" dirty="0">
                <a:solidFill>
                  <a:schemeClr val="bg1"/>
                </a:solidFill>
                <a:ea typeface="Verdana" panose="020B0604030504040204" pitchFamily="34" charset="0"/>
                <a:cs typeface="Verdana" panose="020B0604030504040204" pitchFamily="34" charset="0"/>
              </a:rPr>
              <a:t>all have sinned </a:t>
            </a:r>
            <a:r>
              <a:rPr lang="en-US" sz="2000" dirty="0">
                <a:solidFill>
                  <a:schemeClr val="bg1"/>
                </a:solidFill>
                <a:ea typeface="Verdana" panose="020B0604030504040204" pitchFamily="34" charset="0"/>
                <a:cs typeface="Verdana" panose="020B0604030504040204" pitchFamily="34" charset="0"/>
              </a:rPr>
              <a:t>–Sch. III</a:t>
            </a: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3726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8. </a:t>
            </a:r>
            <a:r>
              <a:rPr lang="en-US" sz="3600" dirty="0">
                <a:solidFill>
                  <a:srgbClr val="FFFFCC"/>
                </a:solidFill>
                <a:latin typeface="+mn-lt"/>
                <a:ea typeface="Verdana" panose="020B0604030504040204" pitchFamily="34" charset="0"/>
                <a:cs typeface="Verdana" panose="020B0604030504040204" pitchFamily="34" charset="0"/>
              </a:rPr>
              <a:t>Penance</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25244" y="914400"/>
            <a:ext cx="8305800" cy="5486400"/>
          </a:xfrm>
        </p:spPr>
        <p:txBody>
          <a:bodyPr/>
          <a:lstStyle/>
          <a:p>
            <a:pPr>
              <a:spcAft>
                <a:spcPts val="400"/>
              </a:spcAft>
            </a:pPr>
            <a:r>
              <a:rPr lang="en-US" dirty="0">
                <a:solidFill>
                  <a:schemeClr val="bg1"/>
                </a:solidFill>
              </a:rPr>
              <a:t>Pay and play</a:t>
            </a:r>
          </a:p>
          <a:p>
            <a:pPr>
              <a:spcAft>
                <a:spcPts val="400"/>
              </a:spcAft>
            </a:pPr>
            <a:r>
              <a:rPr lang="en-US" dirty="0">
                <a:solidFill>
                  <a:schemeClr val="bg1"/>
                </a:solidFill>
                <a:ea typeface="Verdana" panose="020B0604030504040204" pitchFamily="34" charset="0"/>
                <a:cs typeface="Verdana" panose="020B0604030504040204" pitchFamily="34" charset="0"/>
              </a:rPr>
              <a:t>Also in some Anglican churches</a:t>
            </a:r>
          </a:p>
          <a:p>
            <a:pPr marL="0" indent="0">
              <a:spcAft>
                <a:spcPts val="400"/>
              </a:spcAft>
              <a:buNone/>
            </a:pPr>
            <a:endParaRPr lang="en-US" dirty="0">
              <a:solidFill>
                <a:schemeClr val="bg1"/>
              </a:solidFill>
              <a:ea typeface="Verdana" panose="020B0604030504040204" pitchFamily="34" charset="0"/>
              <a:cs typeface="Verdana" panose="020B0604030504040204" pitchFamily="34" charset="0"/>
            </a:endParaRP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2090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9. </a:t>
            </a:r>
            <a:r>
              <a:rPr lang="en-US" sz="3600" dirty="0">
                <a:solidFill>
                  <a:srgbClr val="FFFFCC"/>
                </a:solidFill>
                <a:latin typeface="+mn-lt"/>
                <a:ea typeface="Verdana" panose="020B0604030504040204" pitchFamily="34" charset="0"/>
                <a:cs typeface="Verdana" panose="020B0604030504040204" pitchFamily="34" charset="0"/>
              </a:rPr>
              <a:t>Worship</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914400"/>
            <a:ext cx="8686800" cy="5486400"/>
          </a:xfrm>
        </p:spPr>
        <p:txBody>
          <a:bodyPr/>
          <a:lstStyle/>
          <a:p>
            <a:pPr>
              <a:spcAft>
                <a:spcPts val="400"/>
              </a:spcAft>
            </a:pPr>
            <a:r>
              <a:rPr lang="en-US" dirty="0">
                <a:solidFill>
                  <a:schemeClr val="bg1"/>
                </a:solidFill>
              </a:rPr>
              <a:t>Tatian (AD 170s): water for wine in Lord’s Supper </a:t>
            </a:r>
            <a:r>
              <a:rPr lang="en-US" sz="2000" dirty="0">
                <a:solidFill>
                  <a:schemeClr val="bg1"/>
                </a:solidFill>
              </a:rPr>
              <a:t>– Sch. II</a:t>
            </a:r>
            <a:endParaRPr lang="en-US" sz="2400" dirty="0">
              <a:solidFill>
                <a:schemeClr val="bg1"/>
              </a:solidFill>
            </a:endParaRPr>
          </a:p>
          <a:p>
            <a:pPr>
              <a:spcAft>
                <a:spcPts val="400"/>
              </a:spcAft>
            </a:pPr>
            <a:endParaRPr lang="en-US" dirty="0">
              <a:solidFill>
                <a:schemeClr val="bg1"/>
              </a:solidFill>
              <a:ea typeface="Verdana" panose="020B0604030504040204" pitchFamily="34" charset="0"/>
              <a:cs typeface="Verdana" panose="020B0604030504040204" pitchFamily="34" charset="0"/>
            </a:endParaRPr>
          </a:p>
          <a:p>
            <a:pPr marL="0" indent="0">
              <a:spcAft>
                <a:spcPts val="400"/>
              </a:spcAft>
              <a:buNone/>
            </a:pPr>
            <a:endParaRPr lang="en-US" dirty="0">
              <a:solidFill>
                <a:schemeClr val="bg1"/>
              </a:solidFill>
              <a:ea typeface="Verdana" panose="020B0604030504040204" pitchFamily="34" charset="0"/>
              <a:cs typeface="Verdana" panose="020B0604030504040204" pitchFamily="34" charset="0"/>
            </a:endParaRP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840BF97-D132-4C7A-B655-9359B5578B78}"/>
              </a:ext>
            </a:extLst>
          </p:cNvPr>
          <p:cNvSpPr/>
          <p:nvPr/>
        </p:nvSpPr>
        <p:spPr>
          <a:xfrm>
            <a:off x="381000" y="2133600"/>
            <a:ext cx="8382000" cy="22860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‘Greek custom of applauding the preacher</a:t>
            </a:r>
            <a:br>
              <a:rPr lang="en-US" sz="3200" dirty="0"/>
            </a:br>
            <a:r>
              <a:rPr lang="en-US" sz="3200" dirty="0"/>
              <a:t>by clapping the hands and stamping the feet was a sign of the secularization of the church after its union with the state’ </a:t>
            </a:r>
            <a:r>
              <a:rPr lang="en-US" sz="2000" dirty="0"/>
              <a:t>– ib. III</a:t>
            </a:r>
            <a:endParaRPr lang="en-US" sz="4800" dirty="0"/>
          </a:p>
        </p:txBody>
      </p:sp>
    </p:spTree>
    <p:extLst>
      <p:ext uri="{BB962C8B-B14F-4D97-AF65-F5344CB8AC3E}">
        <p14:creationId xmlns:p14="http://schemas.microsoft.com/office/powerpoint/2010/main" val="104785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661777" y="9144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I. N.T. Is Our Standard</a:t>
            </a:r>
            <a:endParaRPr lang="en-US" sz="4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10. </a:t>
            </a:r>
            <a:r>
              <a:rPr lang="en-US" sz="3600" dirty="0">
                <a:solidFill>
                  <a:srgbClr val="FFFFCC"/>
                </a:solidFill>
                <a:latin typeface="+mn-lt"/>
                <a:ea typeface="Verdana" panose="020B0604030504040204" pitchFamily="34" charset="0"/>
                <a:cs typeface="Verdana" panose="020B0604030504040204" pitchFamily="34" charset="0"/>
              </a:rPr>
              <a:t>Sacraments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43348" y="914400"/>
            <a:ext cx="8686800" cy="5486400"/>
          </a:xfrm>
        </p:spPr>
        <p:txBody>
          <a:bodyPr/>
          <a:lstStyle/>
          <a:p>
            <a:pPr>
              <a:spcAft>
                <a:spcPts val="400"/>
              </a:spcAft>
            </a:pPr>
            <a:endParaRPr lang="en-US" dirty="0">
              <a:solidFill>
                <a:schemeClr val="bg1"/>
              </a:solidFill>
              <a:ea typeface="Verdana" panose="020B0604030504040204" pitchFamily="34" charset="0"/>
              <a:cs typeface="Verdana" panose="020B0604030504040204" pitchFamily="34" charset="0"/>
            </a:endParaRPr>
          </a:p>
          <a:p>
            <a:pPr marL="0" indent="0">
              <a:spcAft>
                <a:spcPts val="400"/>
              </a:spcAft>
              <a:buNone/>
            </a:pPr>
            <a:endParaRPr lang="en-US" dirty="0">
              <a:solidFill>
                <a:schemeClr val="bg1"/>
              </a:solidFill>
              <a:ea typeface="Verdana" panose="020B0604030504040204" pitchFamily="34" charset="0"/>
              <a:cs typeface="Verdana" panose="020B0604030504040204" pitchFamily="34" charset="0"/>
            </a:endParaRPr>
          </a:p>
          <a:p>
            <a:pPr marL="457200" lvl="1" indent="0">
              <a:spcAft>
                <a:spcPts val="400"/>
              </a:spcAft>
              <a:buNone/>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840BF97-D132-4C7A-B655-9359B5578B78}"/>
              </a:ext>
            </a:extLst>
          </p:cNvPr>
          <p:cNvSpPr/>
          <p:nvPr/>
        </p:nvSpPr>
        <p:spPr>
          <a:xfrm>
            <a:off x="545688" y="990600"/>
            <a:ext cx="8077200" cy="24384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‘Confirmation, ordination, &amp; marriage have practically acquired a sacramental import in Protestantism, especially in the Lutheran and Anglican churches’  </a:t>
            </a:r>
            <a:r>
              <a:rPr lang="en-US" sz="2000" dirty="0"/>
              <a:t>- Sch. III</a:t>
            </a:r>
          </a:p>
        </p:txBody>
      </p:sp>
    </p:spTree>
    <p:extLst>
      <p:ext uri="{BB962C8B-B14F-4D97-AF65-F5344CB8AC3E}">
        <p14:creationId xmlns:p14="http://schemas.microsoft.com/office/powerpoint/2010/main" val="4012753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11. </a:t>
            </a:r>
            <a:r>
              <a:rPr lang="en-US" sz="3600" dirty="0">
                <a:solidFill>
                  <a:srgbClr val="FFFFCC"/>
                </a:solidFill>
                <a:latin typeface="+mn-lt"/>
                <a:ea typeface="Verdana" panose="020B0604030504040204" pitchFamily="34" charset="0"/>
                <a:cs typeface="Verdana" panose="020B0604030504040204" pitchFamily="34" charset="0"/>
              </a:rPr>
              <a:t>Dress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914400"/>
            <a:ext cx="8229600" cy="5486400"/>
          </a:xfrm>
        </p:spPr>
        <p:txBody>
          <a:bodyPr/>
          <a:lstStyle/>
          <a:p>
            <a:pPr>
              <a:spcAft>
                <a:spcPts val="400"/>
              </a:spcAft>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Priests began to dress differently from laity, AD 500.</a:t>
            </a:r>
          </a:p>
          <a:p>
            <a:pPr>
              <a:spcAft>
                <a:spcPts val="400"/>
              </a:spcAft>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Many protestant preachers wear robes.</a:t>
            </a:r>
          </a:p>
          <a:p>
            <a:pPr>
              <a:spcAft>
                <a:spcPts val="400"/>
              </a:spcAft>
              <a:buFont typeface="Wingdings" panose="05000000000000000000" pitchFamily="2" charset="2"/>
              <a:buChar char="§"/>
            </a:pPr>
            <a:endParaRPr lang="en-US" dirty="0">
              <a:solidFill>
                <a:schemeClr val="bg1"/>
              </a:solidFill>
              <a:ea typeface="Verdana" panose="020B0604030504040204" pitchFamily="34" charset="0"/>
              <a:cs typeface="Verdana" panose="020B0604030504040204" pitchFamily="34" charset="0"/>
            </a:endParaRPr>
          </a:p>
          <a:p>
            <a:pPr lvl="1">
              <a:spcAft>
                <a:spcPts val="400"/>
              </a:spcAft>
              <a:buFont typeface="Wingdings" panose="05000000000000000000" pitchFamily="2" charset="2"/>
              <a:buChar char="§"/>
            </a:pPr>
            <a:endParaRPr lang="en-US" sz="32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41155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12. </a:t>
            </a:r>
            <a:r>
              <a:rPr lang="en-US" sz="3600" dirty="0">
                <a:solidFill>
                  <a:srgbClr val="FFFFCC"/>
                </a:solidFill>
                <a:latin typeface="+mn-lt"/>
                <a:ea typeface="Verdana" panose="020B0604030504040204" pitchFamily="34" charset="0"/>
                <a:cs typeface="Verdana" panose="020B0604030504040204" pitchFamily="34" charset="0"/>
              </a:rPr>
              <a:t>Organ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95748" y="762000"/>
            <a:ext cx="8382000" cy="5638800"/>
          </a:xfrm>
        </p:spPr>
        <p:txBody>
          <a:bodyPr/>
          <a:lstStyle/>
          <a:p>
            <a:pPr>
              <a:spcAft>
                <a:spcPts val="400"/>
              </a:spcAft>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Introduced possibly in 7</a:t>
            </a:r>
            <a:r>
              <a:rPr lang="en-US" baseline="30000" dirty="0">
                <a:solidFill>
                  <a:schemeClr val="bg1"/>
                </a:solidFill>
                <a:ea typeface="Verdana" panose="020B0604030504040204" pitchFamily="34" charset="0"/>
                <a:cs typeface="Verdana" panose="020B0604030504040204" pitchFamily="34" charset="0"/>
              </a:rPr>
              <a:t>th</a:t>
            </a:r>
            <a:r>
              <a:rPr lang="en-US" dirty="0">
                <a:solidFill>
                  <a:schemeClr val="bg1"/>
                </a:solidFill>
                <a:ea typeface="Verdana" panose="020B0604030504040204" pitchFamily="34" charset="0"/>
                <a:cs typeface="Verdana" panose="020B0604030504040204" pitchFamily="34" charset="0"/>
              </a:rPr>
              <a:t> Century</a:t>
            </a:r>
          </a:p>
          <a:p>
            <a:pPr>
              <a:spcAft>
                <a:spcPts val="400"/>
              </a:spcAft>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Earliest certain account of organ in worship: AD 755</a:t>
            </a:r>
          </a:p>
          <a:p>
            <a:pPr>
              <a:spcAft>
                <a:spcPts val="400"/>
              </a:spcAft>
              <a:buFont typeface="Wingdings" panose="05000000000000000000" pitchFamily="2" charset="2"/>
              <a:buChar char="§"/>
            </a:pPr>
            <a:r>
              <a:rPr lang="en-US" dirty="0">
                <a:solidFill>
                  <a:srgbClr val="FFFFCC"/>
                </a:solidFill>
                <a:ea typeface="Verdana" panose="020B0604030504040204" pitchFamily="34" charset="0"/>
                <a:cs typeface="Verdana" panose="020B0604030504040204" pitchFamily="34" charset="0"/>
              </a:rPr>
              <a:t>“It has been proved, by an appeal to </a:t>
            </a:r>
            <a:r>
              <a:rPr lang="en-US" dirty="0" err="1">
                <a:solidFill>
                  <a:srgbClr val="FFFFCC"/>
                </a:solidFill>
                <a:ea typeface="Verdana" panose="020B0604030504040204" pitchFamily="34" charset="0"/>
                <a:cs typeface="Verdana" panose="020B0604030504040204" pitchFamily="34" charset="0"/>
              </a:rPr>
              <a:t>histor-ical</a:t>
            </a:r>
            <a:r>
              <a:rPr lang="en-US" dirty="0">
                <a:solidFill>
                  <a:srgbClr val="FFFFCC"/>
                </a:solidFill>
                <a:ea typeface="Verdana" panose="020B0604030504040204" pitchFamily="34" charset="0"/>
                <a:cs typeface="Verdana" panose="020B0604030504040204" pitchFamily="34" charset="0"/>
              </a:rPr>
              <a:t> facts, that the church, although lapsing more and more into defection from the truth and into a corruption of apostolic practice, had no instrumental music for 1200 years […it never became general till nearly 1000 years after its introduction…”]  </a:t>
            </a:r>
            <a:r>
              <a:rPr lang="en-US" sz="2000" dirty="0">
                <a:solidFill>
                  <a:schemeClr val="bg1"/>
                </a:solidFill>
                <a:ea typeface="Verdana" panose="020B0604030504040204" pitchFamily="34" charset="0"/>
                <a:cs typeface="Verdana" panose="020B0604030504040204" pitchFamily="34" charset="0"/>
              </a:rPr>
              <a:t>– Girardeau </a:t>
            </a:r>
          </a:p>
          <a:p>
            <a:pPr marL="0" indent="0">
              <a:spcAft>
                <a:spcPts val="400"/>
              </a:spcAft>
              <a:buNone/>
            </a:pP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666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3200" dirty="0">
                <a:solidFill>
                  <a:srgbClr val="FFFF00"/>
                </a:solidFill>
                <a:latin typeface="+mn-lt"/>
                <a:ea typeface="Verdana" panose="020B0604030504040204" pitchFamily="34" charset="0"/>
                <a:cs typeface="Verdana" panose="020B0604030504040204" pitchFamily="34" charset="0"/>
              </a:rPr>
              <a:t>Summary</a:t>
            </a:r>
            <a:endParaRPr lang="en-US" sz="3600" dirty="0">
              <a:solidFill>
                <a:srgbClr val="FFFFCC"/>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257800"/>
          </a:xfrm>
        </p:spPr>
        <p:txBody>
          <a:bodyPr/>
          <a:lstStyle/>
          <a:p>
            <a:pPr>
              <a:spcAft>
                <a:spcPts val="400"/>
              </a:spcAft>
            </a:pPr>
            <a:r>
              <a:rPr lang="en-US" dirty="0">
                <a:solidFill>
                  <a:srgbClr val="FFFFCC"/>
                </a:solidFill>
              </a:rPr>
              <a:t>‘The written word differs from the spoken only in form; the substance is the same, and has therefore the same authority </a:t>
            </a:r>
            <a:r>
              <a:rPr lang="en-US">
                <a:solidFill>
                  <a:srgbClr val="FFFFCC"/>
                </a:solidFill>
              </a:rPr>
              <a:t>and quick-ening</a:t>
            </a:r>
            <a:r>
              <a:rPr lang="en-US" dirty="0">
                <a:solidFill>
                  <a:srgbClr val="FFFFCC"/>
                </a:solidFill>
              </a:rPr>
              <a:t> power for us as it had for those who heard it first’ </a:t>
            </a:r>
            <a:r>
              <a:rPr lang="en-US" sz="2000" dirty="0">
                <a:solidFill>
                  <a:schemeClr val="bg1"/>
                </a:solidFill>
              </a:rPr>
              <a:t>– Sch. I</a:t>
            </a:r>
            <a:r>
              <a:rPr lang="en-US" sz="2000" dirty="0">
                <a:solidFill>
                  <a:srgbClr val="FFFFCC"/>
                </a:solidFill>
              </a:rPr>
              <a:t>   </a:t>
            </a:r>
          </a:p>
          <a:p>
            <a:pPr>
              <a:spcAft>
                <a:spcPts val="400"/>
              </a:spcAft>
            </a:pPr>
            <a:r>
              <a:rPr lang="en-US" dirty="0">
                <a:solidFill>
                  <a:schemeClr val="bg1"/>
                </a:solidFill>
              </a:rPr>
              <a:t>If Jesus spoke directly to us…how would we reply?</a:t>
            </a: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0182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76200"/>
            <a:ext cx="8229600" cy="11430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Roman Catholicism departed from NT</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143000"/>
            <a:ext cx="8534400" cy="5029200"/>
          </a:xfrm>
        </p:spPr>
        <p:txBody>
          <a:bodyPr/>
          <a:lstStyle/>
          <a:p>
            <a:pPr>
              <a:spcAft>
                <a:spcPts val="400"/>
              </a:spcAft>
            </a:pPr>
            <a:r>
              <a:rPr lang="en-US" dirty="0">
                <a:solidFill>
                  <a:srgbClr val="FFFFCC"/>
                </a:solidFill>
                <a:ea typeface="Verdana" panose="020B0604030504040204" pitchFamily="34" charset="0"/>
                <a:cs typeface="Verdana" panose="020B0604030504040204" pitchFamily="34" charset="0"/>
              </a:rPr>
              <a:t>Attitude toward Scripture reveals attitude toward God.   </a:t>
            </a:r>
            <a:r>
              <a:rPr lang="en-US" dirty="0">
                <a:solidFill>
                  <a:schemeClr val="bg1"/>
                </a:solidFill>
                <a:ea typeface="Verdana" panose="020B0604030504040204" pitchFamily="34" charset="0"/>
                <a:cs typeface="Verdana" panose="020B0604030504040204" pitchFamily="34" charset="0"/>
              </a:rPr>
              <a:t>Lk.6:46;  Jn.12:48;  14:15;  </a:t>
            </a:r>
            <a:br>
              <a:rPr lang="en-US" dirty="0">
                <a:solidFill>
                  <a:schemeClr val="bg1"/>
                </a:solidFill>
                <a:ea typeface="Verdana" panose="020B0604030504040204" pitchFamily="34" charset="0"/>
                <a:cs typeface="Verdana" panose="020B0604030504040204" pitchFamily="34" charset="0"/>
              </a:rPr>
            </a:br>
            <a:r>
              <a:rPr lang="en-US" dirty="0">
                <a:solidFill>
                  <a:schemeClr val="bg1"/>
                </a:solidFill>
                <a:ea typeface="Verdana" panose="020B0604030504040204" pitchFamily="34" charset="0"/>
                <a:cs typeface="Verdana" panose="020B0604030504040204" pitchFamily="34" charset="0"/>
              </a:rPr>
              <a:t>1 Jn.2:3-6</a:t>
            </a:r>
          </a:p>
          <a:p>
            <a:pPr>
              <a:spcAft>
                <a:spcPts val="400"/>
              </a:spcAft>
            </a:pPr>
            <a:r>
              <a:rPr lang="en-US" sz="3200" dirty="0">
                <a:solidFill>
                  <a:srgbClr val="FFFFCC"/>
                </a:solidFill>
                <a:ea typeface="Verdana" panose="020B0604030504040204" pitchFamily="34" charset="0"/>
                <a:cs typeface="Verdana" panose="020B0604030504040204" pitchFamily="34" charset="0"/>
              </a:rPr>
              <a:t>NT is complete; nothing more to come.  </a:t>
            </a:r>
            <a:r>
              <a:rPr lang="en-US" sz="3200" dirty="0">
                <a:solidFill>
                  <a:schemeClr val="bg1"/>
                </a:solidFill>
                <a:ea typeface="Verdana" panose="020B0604030504040204" pitchFamily="34" charset="0"/>
                <a:cs typeface="Verdana" panose="020B0604030504040204" pitchFamily="34" charset="0"/>
              </a:rPr>
              <a:t>Jn.16:13; Jd.3</a:t>
            </a:r>
          </a:p>
          <a:p>
            <a:pPr>
              <a:spcAft>
                <a:spcPts val="400"/>
              </a:spcAft>
            </a:pPr>
            <a:r>
              <a:rPr lang="en-US" dirty="0">
                <a:solidFill>
                  <a:srgbClr val="FFFFCC"/>
                </a:solidFill>
                <a:ea typeface="Verdana" panose="020B0604030504040204" pitchFamily="34" charset="0"/>
                <a:cs typeface="Verdana" panose="020B0604030504040204" pitchFamily="34" charset="0"/>
              </a:rPr>
              <a:t>No pope existed (neither word nor concept).  </a:t>
            </a:r>
            <a:r>
              <a:rPr lang="en-US" dirty="0">
                <a:solidFill>
                  <a:schemeClr val="bg1"/>
                </a:solidFill>
                <a:ea typeface="Verdana" panose="020B0604030504040204" pitchFamily="34" charset="0"/>
                <a:cs typeface="Verdana" panose="020B0604030504040204" pitchFamily="34" charset="0"/>
              </a:rPr>
              <a:t>2 Th.2:4.</a:t>
            </a:r>
          </a:p>
          <a:p>
            <a:pPr>
              <a:spcAft>
                <a:spcPts val="400"/>
              </a:spcAft>
            </a:pPr>
            <a:r>
              <a:rPr lang="en-US" sz="3200" dirty="0">
                <a:solidFill>
                  <a:srgbClr val="FFFFCC"/>
                </a:solidFill>
                <a:ea typeface="Verdana" panose="020B0604030504040204" pitchFamily="34" charset="0"/>
                <a:cs typeface="Verdana" panose="020B0604030504040204" pitchFamily="34" charset="0"/>
              </a:rPr>
              <a:t>No denominations existed.   </a:t>
            </a:r>
            <a:r>
              <a:rPr lang="en-US" sz="3200" dirty="0">
                <a:solidFill>
                  <a:schemeClr val="bg1"/>
                </a:solidFill>
                <a:ea typeface="Verdana" panose="020B0604030504040204" pitchFamily="34" charset="0"/>
                <a:cs typeface="Verdana" panose="020B0604030504040204" pitchFamily="34" charset="0"/>
              </a:rPr>
              <a:t>De </a:t>
            </a:r>
            <a:r>
              <a:rPr lang="en-US" sz="3200" dirty="0">
                <a:solidFill>
                  <a:srgbClr val="FFFF00"/>
                </a:solidFill>
                <a:ea typeface="Verdana" panose="020B0604030504040204" pitchFamily="34" charset="0"/>
                <a:cs typeface="Verdana" panose="020B0604030504040204" pitchFamily="34" charset="0"/>
              </a:rPr>
              <a:t>▪ </a:t>
            </a:r>
            <a:r>
              <a:rPr lang="en-US" sz="3200" dirty="0">
                <a:solidFill>
                  <a:schemeClr val="bg1"/>
                </a:solidFill>
                <a:ea typeface="Verdana" panose="020B0604030504040204" pitchFamily="34" charset="0"/>
                <a:cs typeface="Verdana" panose="020B0604030504040204" pitchFamily="34" charset="0"/>
              </a:rPr>
              <a:t>nominate  </a:t>
            </a:r>
            <a:br>
              <a:rPr lang="en-US" sz="3200" dirty="0">
                <a:solidFill>
                  <a:schemeClr val="bg1"/>
                </a:solidFill>
                <a:ea typeface="Verdana" panose="020B0604030504040204" pitchFamily="34" charset="0"/>
                <a:cs typeface="Verdana" panose="020B0604030504040204" pitchFamily="34" charset="0"/>
              </a:rPr>
            </a:br>
            <a:r>
              <a:rPr lang="en-US" sz="3200" dirty="0">
                <a:solidFill>
                  <a:schemeClr val="bg1"/>
                </a:solidFill>
                <a:ea typeface="Verdana" panose="020B0604030504040204" pitchFamily="34" charset="0"/>
                <a:cs typeface="Verdana" panose="020B0604030504040204" pitchFamily="34" charset="0"/>
              </a:rPr>
              <a:t>1 Co.1:10-12.   </a:t>
            </a:r>
          </a:p>
        </p:txBody>
      </p:sp>
    </p:spTree>
    <p:extLst>
      <p:ext uri="{BB962C8B-B14F-4D97-AF65-F5344CB8AC3E}">
        <p14:creationId xmlns:p14="http://schemas.microsoft.com/office/powerpoint/2010/main" val="281532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661777" y="914400"/>
            <a:ext cx="7837170" cy="533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N.T. Is Our Standard</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00659CCD-BF70-4522-A79D-0E3024E211EF}"/>
              </a:ext>
            </a:extLst>
          </p:cNvPr>
          <p:cNvSpPr/>
          <p:nvPr/>
        </p:nvSpPr>
        <p:spPr>
          <a:xfrm>
            <a:off x="656304" y="16002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II. N.T. Warns Of Apostasy</a:t>
            </a:r>
            <a:endParaRPr lang="en-US" sz="4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205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Apostasy existed in Jesus’ day</a:t>
            </a:r>
            <a:r>
              <a:rPr lang="en-US" sz="3200" dirty="0">
                <a:solidFill>
                  <a:schemeClr val="bg1"/>
                </a:solidFill>
                <a:latin typeface="+mn-lt"/>
                <a:ea typeface="Verdana" panose="020B0604030504040204" pitchFamily="34" charset="0"/>
                <a:cs typeface="Verdana" panose="020B0604030504040204" pitchFamily="34" charset="0"/>
              </a:rPr>
              <a:t> </a:t>
            </a:r>
            <a:br>
              <a:rPr lang="en-US" sz="3200" dirty="0">
                <a:solidFill>
                  <a:schemeClr val="bg1"/>
                </a:solidFill>
                <a:latin typeface="+mn-lt"/>
                <a:ea typeface="Verdana" panose="020B0604030504040204" pitchFamily="34" charset="0"/>
                <a:cs typeface="Verdana" panose="020B0604030504040204" pitchFamily="34" charset="0"/>
              </a:rPr>
            </a:br>
            <a:r>
              <a:rPr lang="en-US" sz="3200" dirty="0">
                <a:solidFill>
                  <a:schemeClr val="bg1"/>
                </a:solidFill>
                <a:latin typeface="+mn-lt"/>
                <a:ea typeface="Verdana" panose="020B0604030504040204" pitchFamily="34" charset="0"/>
                <a:cs typeface="Verdana" panose="020B0604030504040204" pitchFamily="34" charset="0"/>
              </a:rPr>
              <a:t>– Mark 7</a:t>
            </a:r>
            <a:endParaRPr lang="en-US" sz="3200" dirty="0">
              <a:solidFill>
                <a:srgbClr val="FFFF00"/>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143000"/>
            <a:ext cx="8534400" cy="5029200"/>
          </a:xfrm>
        </p:spPr>
        <p:txBody>
          <a:bodyPr/>
          <a:lstStyle/>
          <a:p>
            <a:pPr>
              <a:spcAft>
                <a:spcPts val="400"/>
              </a:spcAft>
            </a:pPr>
            <a:r>
              <a:rPr lang="en-US" dirty="0">
                <a:solidFill>
                  <a:schemeClr val="bg1"/>
                </a:solidFill>
                <a:ea typeface="Verdana" panose="020B0604030504040204" pitchFamily="34" charset="0"/>
                <a:cs typeface="Verdana" panose="020B0604030504040204" pitchFamily="34" charset="0"/>
              </a:rPr>
              <a:t>Another apostasy would attack His church from various angles –</a:t>
            </a:r>
          </a:p>
          <a:p>
            <a:pPr marL="0" indent="0">
              <a:spcAft>
                <a:spcPts val="600"/>
              </a:spcAft>
              <a:buNone/>
            </a:pPr>
            <a:r>
              <a:rPr lang="en-US" sz="3200" dirty="0">
                <a:solidFill>
                  <a:schemeClr val="bg1"/>
                </a:solidFill>
                <a:ea typeface="Verdana" panose="020B0604030504040204" pitchFamily="34" charset="0"/>
                <a:cs typeface="Verdana" panose="020B0604030504040204" pitchFamily="34" charset="0"/>
              </a:rPr>
              <a:t>  </a:t>
            </a:r>
            <a:r>
              <a:rPr lang="en-US" sz="3200" dirty="0">
                <a:solidFill>
                  <a:srgbClr val="FFC0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1.  </a:t>
            </a:r>
            <a:r>
              <a:rPr lang="en-US" sz="3200" dirty="0">
                <a:solidFill>
                  <a:schemeClr val="bg1"/>
                </a:solidFill>
                <a:ea typeface="Verdana" panose="020B0604030504040204" pitchFamily="34" charset="0"/>
                <a:cs typeface="Verdana" panose="020B0604030504040204" pitchFamily="34" charset="0"/>
              </a:rPr>
              <a:t>Ac.20:28-32, </a:t>
            </a:r>
            <a:r>
              <a:rPr lang="en-US" sz="3200" dirty="0">
                <a:solidFill>
                  <a:srgbClr val="FFFFCC"/>
                </a:solidFill>
                <a:ea typeface="Verdana" panose="020B0604030504040204" pitchFamily="34" charset="0"/>
                <a:cs typeface="Verdana" panose="020B0604030504040204" pitchFamily="34" charset="0"/>
              </a:rPr>
              <a:t>organization</a:t>
            </a:r>
          </a:p>
          <a:p>
            <a:pPr marL="0" indent="0">
              <a:spcAft>
                <a:spcPts val="600"/>
              </a:spcAft>
              <a:buNone/>
            </a:pPr>
            <a:r>
              <a:rPr lang="en-US" dirty="0">
                <a:solidFill>
                  <a:srgbClr val="FFC0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2.  </a:t>
            </a:r>
            <a:r>
              <a:rPr lang="en-US" dirty="0">
                <a:solidFill>
                  <a:schemeClr val="bg1"/>
                </a:solidFill>
                <a:ea typeface="Verdana" panose="020B0604030504040204" pitchFamily="34" charset="0"/>
                <a:cs typeface="Verdana" panose="020B0604030504040204" pitchFamily="34" charset="0"/>
              </a:rPr>
              <a:t>2 Th.2, </a:t>
            </a:r>
            <a:r>
              <a:rPr lang="en-US" dirty="0">
                <a:solidFill>
                  <a:srgbClr val="FFFFCC"/>
                </a:solidFill>
                <a:ea typeface="Verdana" panose="020B0604030504040204" pitchFamily="34" charset="0"/>
                <a:cs typeface="Verdana" panose="020B0604030504040204" pitchFamily="34" charset="0"/>
              </a:rPr>
              <a:t>worship, innovations</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dirty="0">
                <a:solidFill>
                  <a:srgbClr val="FFC0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3.  </a:t>
            </a:r>
            <a:r>
              <a:rPr lang="en-US" dirty="0">
                <a:solidFill>
                  <a:schemeClr val="bg1"/>
                </a:solidFill>
                <a:ea typeface="Verdana" panose="020B0604030504040204" pitchFamily="34" charset="0"/>
                <a:cs typeface="Verdana" panose="020B0604030504040204" pitchFamily="34" charset="0"/>
              </a:rPr>
              <a:t>1 Tim.4, </a:t>
            </a:r>
            <a:r>
              <a:rPr lang="en-US" dirty="0">
                <a:solidFill>
                  <a:srgbClr val="FFFFCC"/>
                </a:solidFill>
                <a:ea typeface="Verdana" panose="020B0604030504040204" pitchFamily="34" charset="0"/>
                <a:cs typeface="Verdana" panose="020B0604030504040204" pitchFamily="34" charset="0"/>
              </a:rPr>
              <a:t>introduce doctrinal departures</a:t>
            </a:r>
          </a:p>
          <a:p>
            <a:pPr marL="0" indent="0">
              <a:spcAft>
                <a:spcPts val="600"/>
              </a:spcAft>
              <a:buNone/>
            </a:pPr>
            <a:r>
              <a:rPr lang="en-US" sz="3200" dirty="0">
                <a:solidFill>
                  <a:schemeClr val="bg1"/>
                </a:solidFill>
                <a:ea typeface="Verdana" panose="020B0604030504040204" pitchFamily="34" charset="0"/>
                <a:cs typeface="Verdana" panose="020B0604030504040204" pitchFamily="34" charset="0"/>
              </a:rPr>
              <a:t>  </a:t>
            </a:r>
            <a:r>
              <a:rPr lang="en-US" sz="3200" dirty="0">
                <a:solidFill>
                  <a:srgbClr val="FFC0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4.  </a:t>
            </a:r>
            <a:r>
              <a:rPr lang="en-US" sz="3200" dirty="0">
                <a:solidFill>
                  <a:schemeClr val="bg1"/>
                </a:solidFill>
                <a:ea typeface="Verdana" panose="020B0604030504040204" pitchFamily="34" charset="0"/>
                <a:cs typeface="Verdana" panose="020B0604030504040204" pitchFamily="34" charset="0"/>
              </a:rPr>
              <a:t>2 Tim.4, </a:t>
            </a:r>
            <a:r>
              <a:rPr lang="en-US" sz="3200" dirty="0">
                <a:solidFill>
                  <a:srgbClr val="FFFFCC"/>
                </a:solidFill>
                <a:ea typeface="Verdana" panose="020B0604030504040204" pitchFamily="34" charset="0"/>
                <a:cs typeface="Verdana" panose="020B0604030504040204" pitchFamily="34" charset="0"/>
              </a:rPr>
              <a:t>desire new things; reject NT</a:t>
            </a:r>
          </a:p>
          <a:p>
            <a:pPr marL="0" indent="0" defTabSz="738188">
              <a:spcAft>
                <a:spcPts val="400"/>
              </a:spcAft>
              <a:buNone/>
            </a:pPr>
            <a:r>
              <a:rPr lang="en-US" dirty="0">
                <a:solidFill>
                  <a:schemeClr val="bg1"/>
                </a:solidFill>
                <a:ea typeface="Verdana" panose="020B0604030504040204" pitchFamily="34" charset="0"/>
                <a:cs typeface="Verdana" panose="020B0604030504040204" pitchFamily="34" charset="0"/>
              </a:rPr>
              <a:t>  </a:t>
            </a:r>
            <a:r>
              <a:rPr lang="en-US" sz="2400" dirty="0">
                <a:solidFill>
                  <a:srgbClr val="FFFF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5.  </a:t>
            </a:r>
            <a:r>
              <a:rPr lang="en-US" dirty="0">
                <a:solidFill>
                  <a:schemeClr val="bg1"/>
                </a:solidFill>
                <a:ea typeface="Verdana" panose="020B0604030504040204" pitchFamily="34" charset="0"/>
                <a:cs typeface="Verdana" panose="020B0604030504040204" pitchFamily="34" charset="0"/>
              </a:rPr>
              <a:t>2 Pt.1:…20, </a:t>
            </a:r>
            <a:r>
              <a:rPr lang="en-US" dirty="0">
                <a:solidFill>
                  <a:srgbClr val="FFFFCC"/>
                </a:solidFill>
                <a:ea typeface="Verdana" panose="020B0604030504040204" pitchFamily="34" charset="0"/>
                <a:cs typeface="Verdana" panose="020B0604030504040204" pitchFamily="34" charset="0"/>
              </a:rPr>
              <a:t>prophecy not </a:t>
            </a:r>
            <a:r>
              <a:rPr lang="en-US" u="sng" dirty="0">
                <a:solidFill>
                  <a:srgbClr val="FFFFCC"/>
                </a:solidFill>
                <a:ea typeface="Verdana" panose="020B0604030504040204" pitchFamily="34" charset="0"/>
                <a:cs typeface="Verdana" panose="020B0604030504040204" pitchFamily="34" charset="0"/>
              </a:rPr>
              <a:t>come</a:t>
            </a:r>
            <a:r>
              <a:rPr lang="en-US" dirty="0">
                <a:solidFill>
                  <a:srgbClr val="FFFFCC"/>
                </a:solidFill>
                <a:ea typeface="Verdana" panose="020B0604030504040204" pitchFamily="34" charset="0"/>
                <a:cs typeface="Verdana" panose="020B0604030504040204" pitchFamily="34" charset="0"/>
              </a:rPr>
              <a:t> by private 	interpreting.   </a:t>
            </a:r>
            <a:r>
              <a:rPr lang="en-US" dirty="0">
                <a:solidFill>
                  <a:schemeClr val="bg1"/>
                </a:solidFill>
                <a:ea typeface="Verdana" panose="020B0604030504040204" pitchFamily="34" charset="0"/>
                <a:cs typeface="Verdana" panose="020B0604030504040204" pitchFamily="34" charset="0"/>
              </a:rPr>
              <a:t>Dt.13.  </a:t>
            </a:r>
            <a:endParaRPr lang="en-US" sz="3200" dirty="0">
              <a:solidFill>
                <a:schemeClr val="bg1"/>
              </a:solidFill>
            </a:endParaRPr>
          </a:p>
          <a:p>
            <a:pPr>
              <a:spcAft>
                <a:spcPts val="400"/>
              </a:spcAft>
            </a:pPr>
            <a:endParaRPr lang="en-US"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0126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chemeClr val="bg1"/>
                </a:solidFill>
                <a:latin typeface="+mn-lt"/>
                <a:ea typeface="Verdana" panose="020B0604030504040204" pitchFamily="34" charset="0"/>
                <a:cs typeface="Verdana" panose="020B0604030504040204" pitchFamily="34" charset="0"/>
              </a:rPr>
              <a:t>2 Pt. 2</a:t>
            </a:r>
            <a:endParaRPr lang="en-US" sz="32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066800"/>
            <a:ext cx="8534400" cy="5029200"/>
          </a:xfrm>
        </p:spPr>
        <p:txBody>
          <a:bodyPr/>
          <a:lstStyle/>
          <a:p>
            <a:pPr>
              <a:spcAft>
                <a:spcPts val="400"/>
              </a:spcAft>
            </a:pPr>
            <a:r>
              <a:rPr lang="en-US" dirty="0">
                <a:solidFill>
                  <a:schemeClr val="bg1"/>
                </a:solidFill>
                <a:ea typeface="Verdana" panose="020B0604030504040204" pitchFamily="34" charset="0"/>
                <a:cs typeface="Verdana" panose="020B0604030504040204" pitchFamily="34" charset="0"/>
              </a:rPr>
              <a:t>Another apostasy would attack His church from various angles –</a:t>
            </a:r>
          </a:p>
          <a:p>
            <a:pPr marL="0" indent="0">
              <a:spcAft>
                <a:spcPts val="600"/>
              </a:spcAft>
              <a:buNone/>
              <a:tabLst>
                <a:tab pos="796925" algn="l"/>
              </a:tabLst>
            </a:pPr>
            <a:r>
              <a:rPr lang="en-US" sz="3200" dirty="0">
                <a:solidFill>
                  <a:schemeClr val="bg1"/>
                </a:solidFill>
                <a:ea typeface="Verdana" panose="020B0604030504040204" pitchFamily="34" charset="0"/>
                <a:cs typeface="Verdana" panose="020B0604030504040204" pitchFamily="34" charset="0"/>
              </a:rPr>
              <a:t> </a:t>
            </a:r>
            <a:r>
              <a:rPr lang="en-US" dirty="0">
                <a:solidFill>
                  <a:schemeClr val="bg1"/>
                </a:solidFill>
                <a:ea typeface="Verdana" panose="020B0604030504040204" pitchFamily="34" charset="0"/>
                <a:cs typeface="Verdana" panose="020B0604030504040204" pitchFamily="34" charset="0"/>
              </a:rPr>
              <a:t> </a:t>
            </a:r>
            <a:r>
              <a:rPr lang="en-US" dirty="0">
                <a:solidFill>
                  <a:srgbClr val="FFC000"/>
                </a:solidFill>
                <a:ea typeface="Verdana" panose="020B0604030504040204" pitchFamily="34" charset="0"/>
                <a:cs typeface="Verdana" panose="020B0604030504040204" pitchFamily="34" charset="0"/>
              </a:rPr>
              <a:t> </a:t>
            </a:r>
            <a:r>
              <a:rPr lang="en-US" sz="2400" dirty="0">
                <a:solidFill>
                  <a:srgbClr val="FFC000"/>
                </a:solidFill>
                <a:ea typeface="Verdana" panose="020B0604030504040204" pitchFamily="34" charset="0"/>
                <a:cs typeface="Verdana" panose="020B0604030504040204" pitchFamily="34" charset="0"/>
              </a:rPr>
              <a:t>5.  </a:t>
            </a:r>
            <a:r>
              <a:rPr lang="en-US" dirty="0">
                <a:solidFill>
                  <a:schemeClr val="bg1"/>
                </a:solidFill>
                <a:ea typeface="Verdana" panose="020B0604030504040204" pitchFamily="34" charset="0"/>
                <a:cs typeface="Verdana" panose="020B0604030504040204" pitchFamily="34" charset="0"/>
              </a:rPr>
              <a:t>2 Pt.1:…20, not </a:t>
            </a:r>
            <a:r>
              <a:rPr lang="en-US" u="sng" dirty="0">
                <a:solidFill>
                  <a:schemeClr val="bg1"/>
                </a:solidFill>
                <a:ea typeface="Verdana" panose="020B0604030504040204" pitchFamily="34" charset="0"/>
                <a:cs typeface="Verdana" panose="020B0604030504040204" pitchFamily="34" charset="0"/>
              </a:rPr>
              <a:t>come</a:t>
            </a:r>
            <a:r>
              <a:rPr lang="en-US" dirty="0">
                <a:solidFill>
                  <a:schemeClr val="bg1"/>
                </a:solidFill>
                <a:ea typeface="Verdana" panose="020B0604030504040204" pitchFamily="34" charset="0"/>
                <a:cs typeface="Verdana" panose="020B0604030504040204" pitchFamily="34" charset="0"/>
              </a:rPr>
              <a:t> by private </a:t>
            </a:r>
            <a:r>
              <a:rPr lang="en-US" dirty="0" err="1">
                <a:solidFill>
                  <a:schemeClr val="bg1"/>
                </a:solidFill>
                <a:ea typeface="Verdana" panose="020B0604030504040204" pitchFamily="34" charset="0"/>
                <a:cs typeface="Verdana" panose="020B0604030504040204" pitchFamily="34" charset="0"/>
              </a:rPr>
              <a:t>interp</a:t>
            </a:r>
            <a:r>
              <a:rPr lang="en-US" dirty="0">
                <a:solidFill>
                  <a:schemeClr val="bg1"/>
                </a:solidFill>
                <a:ea typeface="Verdana" panose="020B0604030504040204" pitchFamily="34" charset="0"/>
                <a:cs typeface="Verdana" panose="020B0604030504040204" pitchFamily="34" charset="0"/>
              </a:rPr>
              <a:t>-	</a:t>
            </a:r>
            <a:r>
              <a:rPr lang="en-US" dirty="0" err="1">
                <a:solidFill>
                  <a:schemeClr val="bg1"/>
                </a:solidFill>
                <a:ea typeface="Verdana" panose="020B0604030504040204" pitchFamily="34" charset="0"/>
                <a:cs typeface="Verdana" panose="020B0604030504040204" pitchFamily="34" charset="0"/>
              </a:rPr>
              <a:t>reting</a:t>
            </a:r>
            <a:r>
              <a:rPr lang="en-US" dirty="0">
                <a:solidFill>
                  <a:schemeClr val="bg1"/>
                </a:solidFill>
                <a:ea typeface="Verdana" panose="020B0604030504040204" pitchFamily="34" charset="0"/>
                <a:cs typeface="Verdana" panose="020B0604030504040204" pitchFamily="34" charset="0"/>
              </a:rPr>
              <a:t>  </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800" dirty="0">
                <a:solidFill>
                  <a:srgbClr val="FFFF00"/>
                </a:solidFill>
                <a:ea typeface="Verdana" panose="020B0604030504040204" pitchFamily="34" charset="0"/>
                <a:cs typeface="Verdana" panose="020B0604030504040204" pitchFamily="34" charset="0"/>
              </a:rPr>
              <a:t>a. </a:t>
            </a:r>
            <a:r>
              <a:rPr lang="en-US" dirty="0">
                <a:solidFill>
                  <a:schemeClr val="bg1"/>
                </a:solidFill>
                <a:ea typeface="Verdana" panose="020B0604030504040204" pitchFamily="34" charset="0"/>
                <a:cs typeface="Verdana" panose="020B0604030504040204" pitchFamily="34" charset="0"/>
              </a:rPr>
              <a:t>2 Pt.2:1, then and now</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800" dirty="0">
                <a:solidFill>
                  <a:srgbClr val="FFFF00"/>
                </a:solidFill>
                <a:ea typeface="Verdana" panose="020B0604030504040204" pitchFamily="34" charset="0"/>
                <a:cs typeface="Verdana" panose="020B0604030504040204" pitchFamily="34" charset="0"/>
              </a:rPr>
              <a:t>b.</a:t>
            </a:r>
            <a:r>
              <a:rPr lang="en-US" dirty="0">
                <a:solidFill>
                  <a:srgbClr val="FFFF00"/>
                </a:solidFill>
                <a:ea typeface="Verdana" panose="020B0604030504040204" pitchFamily="34" charset="0"/>
                <a:cs typeface="Verdana" panose="020B0604030504040204" pitchFamily="34" charset="0"/>
              </a:rPr>
              <a:t> </a:t>
            </a:r>
            <a:r>
              <a:rPr lang="en-US" dirty="0">
                <a:solidFill>
                  <a:schemeClr val="bg1"/>
                </a:solidFill>
                <a:ea typeface="Verdana" panose="020B0604030504040204" pitchFamily="34" charset="0"/>
                <a:cs typeface="Verdana" panose="020B0604030504040204" pitchFamily="34" charset="0"/>
              </a:rPr>
              <a:t>2 Pt.2:2-3, disastrous results</a:t>
            </a:r>
          </a:p>
          <a:p>
            <a:pPr marL="0" indent="0">
              <a:spcAft>
                <a:spcPts val="400"/>
              </a:spcAft>
              <a:buNone/>
            </a:pPr>
            <a:r>
              <a:rPr lang="en-US" dirty="0">
                <a:solidFill>
                  <a:schemeClr val="bg1"/>
                </a:solidFill>
                <a:ea typeface="Verdana" panose="020B0604030504040204" pitchFamily="34" charset="0"/>
                <a:cs typeface="Verdana" panose="020B0604030504040204" pitchFamily="34" charset="0"/>
              </a:rPr>
              <a:t>	</a:t>
            </a:r>
            <a:r>
              <a:rPr lang="en-US" sz="2800" dirty="0">
                <a:solidFill>
                  <a:srgbClr val="FFFF00"/>
                </a:solidFill>
                <a:ea typeface="Verdana" panose="020B0604030504040204" pitchFamily="34" charset="0"/>
                <a:cs typeface="Verdana" panose="020B0604030504040204" pitchFamily="34" charset="0"/>
              </a:rPr>
              <a:t>c. </a:t>
            </a:r>
            <a:r>
              <a:rPr lang="en-US" dirty="0">
                <a:solidFill>
                  <a:schemeClr val="bg1"/>
                </a:solidFill>
                <a:ea typeface="Verdana" panose="020B0604030504040204" pitchFamily="34" charset="0"/>
                <a:cs typeface="Verdana" panose="020B0604030504040204" pitchFamily="34" charset="0"/>
              </a:rPr>
              <a:t>2 Pt.2:4…15…20-22</a:t>
            </a:r>
            <a:endParaRPr lang="en-US" sz="3200" dirty="0">
              <a:solidFill>
                <a:schemeClr val="bg1"/>
              </a:solidFill>
            </a:endParaRPr>
          </a:p>
          <a:p>
            <a:pPr>
              <a:spcAft>
                <a:spcPts val="400"/>
              </a:spcAft>
            </a:pPr>
            <a:endParaRPr lang="en-US"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075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8580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Utility Passages</a:t>
            </a:r>
            <a:endParaRPr lang="en-US" sz="3200" dirty="0">
              <a:solidFill>
                <a:srgbClr val="FFFF00"/>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715000"/>
          </a:xfrm>
        </p:spPr>
        <p:txBody>
          <a:bodyPr/>
          <a:lstStyle/>
          <a:p>
            <a:pPr lvl="1">
              <a:spcAft>
                <a:spcPts val="400"/>
              </a:spcAft>
            </a:pPr>
            <a:r>
              <a:rPr lang="en-US" sz="3200" dirty="0">
                <a:solidFill>
                  <a:schemeClr val="bg1"/>
                </a:solidFill>
                <a:ea typeface="Verdana" panose="020B0604030504040204" pitchFamily="34" charset="0"/>
                <a:cs typeface="Verdana" panose="020B0604030504040204" pitchFamily="34" charset="0"/>
              </a:rPr>
              <a:t>Dt.4:2;  Prov.30:6;  Jer.10:23</a:t>
            </a:r>
          </a:p>
          <a:p>
            <a:pPr lvl="1">
              <a:spcAft>
                <a:spcPts val="400"/>
              </a:spcAft>
            </a:pPr>
            <a:r>
              <a:rPr lang="en-US" sz="3200" dirty="0">
                <a:solidFill>
                  <a:schemeClr val="bg1"/>
                </a:solidFill>
                <a:ea typeface="Verdana" panose="020B0604030504040204" pitchFamily="34" charset="0"/>
                <a:cs typeface="Verdana" panose="020B0604030504040204" pitchFamily="34" charset="0"/>
              </a:rPr>
              <a:t>Mt.7:21-23</a:t>
            </a:r>
          </a:p>
          <a:p>
            <a:pPr lvl="1">
              <a:spcAft>
                <a:spcPts val="400"/>
              </a:spcAft>
            </a:pPr>
            <a:r>
              <a:rPr lang="en-US" sz="3200" dirty="0">
                <a:solidFill>
                  <a:schemeClr val="bg1"/>
                </a:solidFill>
                <a:ea typeface="Verdana" panose="020B0604030504040204" pitchFamily="34" charset="0"/>
                <a:cs typeface="Verdana" panose="020B0604030504040204" pitchFamily="34" charset="0"/>
              </a:rPr>
              <a:t>Mt.15:14-15</a:t>
            </a:r>
          </a:p>
          <a:p>
            <a:pPr lvl="1">
              <a:spcAft>
                <a:spcPts val="400"/>
              </a:spcAft>
            </a:pPr>
            <a:r>
              <a:rPr lang="en-US" sz="3200" dirty="0">
                <a:solidFill>
                  <a:schemeClr val="bg1"/>
                </a:solidFill>
                <a:ea typeface="Verdana" panose="020B0604030504040204" pitchFamily="34" charset="0"/>
                <a:cs typeface="Verdana" panose="020B0604030504040204" pitchFamily="34" charset="0"/>
              </a:rPr>
              <a:t>Mt.28:18-20</a:t>
            </a:r>
          </a:p>
          <a:p>
            <a:pPr lvl="1">
              <a:spcAft>
                <a:spcPts val="400"/>
              </a:spcAft>
            </a:pPr>
            <a:r>
              <a:rPr lang="en-US" sz="3200" dirty="0">
                <a:solidFill>
                  <a:schemeClr val="bg1"/>
                </a:solidFill>
                <a:ea typeface="Verdana" panose="020B0604030504040204" pitchFamily="34" charset="0"/>
                <a:cs typeface="Verdana" panose="020B0604030504040204" pitchFamily="34" charset="0"/>
              </a:rPr>
              <a:t>Ac.2:42</a:t>
            </a:r>
          </a:p>
          <a:p>
            <a:pPr lvl="1">
              <a:spcAft>
                <a:spcPts val="400"/>
              </a:spcAft>
            </a:pPr>
            <a:r>
              <a:rPr lang="en-US" sz="3200" dirty="0">
                <a:solidFill>
                  <a:schemeClr val="bg1"/>
                </a:solidFill>
                <a:ea typeface="Verdana" panose="020B0604030504040204" pitchFamily="34" charset="0"/>
                <a:cs typeface="Verdana" panose="020B0604030504040204" pitchFamily="34" charset="0"/>
              </a:rPr>
              <a:t>Ac.17:11</a:t>
            </a:r>
          </a:p>
          <a:p>
            <a:pPr lvl="1">
              <a:spcAft>
                <a:spcPts val="400"/>
              </a:spcAft>
            </a:pPr>
            <a:r>
              <a:rPr lang="en-US" sz="3200" dirty="0">
                <a:solidFill>
                  <a:schemeClr val="bg1"/>
                </a:solidFill>
                <a:ea typeface="Verdana" panose="020B0604030504040204" pitchFamily="34" charset="0"/>
                <a:cs typeface="Verdana" panose="020B0604030504040204" pitchFamily="34" charset="0"/>
              </a:rPr>
              <a:t>1 Co.4:6</a:t>
            </a:r>
          </a:p>
          <a:p>
            <a:pPr lvl="1">
              <a:spcAft>
                <a:spcPts val="400"/>
              </a:spcAft>
            </a:pPr>
            <a:r>
              <a:rPr lang="en-US" sz="3200" dirty="0">
                <a:solidFill>
                  <a:schemeClr val="bg1"/>
                </a:solidFill>
                <a:ea typeface="Verdana" panose="020B0604030504040204" pitchFamily="34" charset="0"/>
                <a:cs typeface="Verdana" panose="020B0604030504040204" pitchFamily="34" charset="0"/>
              </a:rPr>
              <a:t>Ga.1:6-9;  2:5;  5:7</a:t>
            </a:r>
          </a:p>
          <a:p>
            <a:pPr lvl="1">
              <a:spcAft>
                <a:spcPts val="400"/>
              </a:spcAft>
            </a:pPr>
            <a:r>
              <a:rPr lang="en-US" sz="3200" dirty="0">
                <a:solidFill>
                  <a:schemeClr val="bg1"/>
                </a:solidFill>
                <a:ea typeface="Verdana" panose="020B0604030504040204" pitchFamily="34" charset="0"/>
                <a:cs typeface="Verdana" panose="020B0604030504040204" pitchFamily="34" charset="0"/>
              </a:rPr>
              <a:t>Col.3:17</a:t>
            </a:r>
            <a:endParaRPr lang="en-US" sz="3200" dirty="0">
              <a:solidFill>
                <a:schemeClr val="bg1"/>
              </a:solidFill>
            </a:endParaRPr>
          </a:p>
          <a:p>
            <a:pPr>
              <a:spcAft>
                <a:spcPts val="400"/>
              </a:spcAft>
            </a:pPr>
            <a:endParaRPr lang="en-US"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624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C0C0C0"/>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661777" y="914400"/>
            <a:ext cx="7837170" cy="533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N.T. Is Our Standard</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00659CCD-BF70-4522-A79D-0E3024E211EF}"/>
              </a:ext>
            </a:extLst>
          </p:cNvPr>
          <p:cNvSpPr/>
          <p:nvPr/>
        </p:nvSpPr>
        <p:spPr>
          <a:xfrm>
            <a:off x="656304" y="22860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III. Roman Catholicism</a:t>
            </a:r>
            <a:b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Led The Way</a:t>
            </a:r>
            <a:endParaRPr lang="en-US" sz="4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Rounded Corners 4">
            <a:extLst>
              <a:ext uri="{FF2B5EF4-FFF2-40B4-BE49-F238E27FC236}">
                <a16:creationId xmlns:a16="http://schemas.microsoft.com/office/drawing/2014/main" id="{55A8ED2A-2E4C-4A5F-B94B-9D0809F312B8}"/>
              </a:ext>
            </a:extLst>
          </p:cNvPr>
          <p:cNvSpPr/>
          <p:nvPr/>
        </p:nvSpPr>
        <p:spPr>
          <a:xfrm>
            <a:off x="656304" y="1600200"/>
            <a:ext cx="7837170" cy="533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N.T. Warns Of Apostasy</a:t>
            </a:r>
            <a:endParaRPr lang="en-US" sz="28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4242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09600"/>
          </a:xfrm>
        </p:spPr>
        <p:txBody>
          <a:bodyPr/>
          <a:lstStyle/>
          <a:p>
            <a:r>
              <a:rPr lang="en-US" sz="2800" dirty="0">
                <a:solidFill>
                  <a:srgbClr val="FFFF00"/>
                </a:solidFill>
                <a:latin typeface="+mn-lt"/>
                <a:ea typeface="Verdana" panose="020B0604030504040204" pitchFamily="34" charset="0"/>
                <a:cs typeface="Verdana" panose="020B0604030504040204" pitchFamily="34" charset="0"/>
              </a:rPr>
              <a:t>1. </a:t>
            </a:r>
            <a:r>
              <a:rPr lang="en-US" sz="3600" dirty="0">
                <a:solidFill>
                  <a:srgbClr val="FFFFCC"/>
                </a:solidFill>
                <a:latin typeface="+mn-lt"/>
                <a:ea typeface="Verdana" panose="020B0604030504040204" pitchFamily="34" charset="0"/>
                <a:cs typeface="Verdana" panose="020B0604030504040204" pitchFamily="34" charset="0"/>
              </a:rPr>
              <a:t>Authority</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715000"/>
          </a:xfrm>
        </p:spPr>
        <p:txBody>
          <a:bodyPr/>
          <a:lstStyle/>
          <a:p>
            <a:pPr>
              <a:spcAft>
                <a:spcPts val="400"/>
              </a:spcAft>
            </a:pPr>
            <a:r>
              <a:rPr lang="en-US" dirty="0">
                <a:solidFill>
                  <a:schemeClr val="bg1"/>
                </a:solidFill>
                <a:ea typeface="Verdana" panose="020B0604030504040204" pitchFamily="34" charset="0"/>
                <a:cs typeface="Verdana" panose="020B0604030504040204" pitchFamily="34" charset="0"/>
              </a:rPr>
              <a:t>Pope, councils, traditions</a:t>
            </a:r>
            <a:endParaRPr lang="en-US" dirty="0">
              <a:solidFill>
                <a:srgbClr val="FFFFCC"/>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D0BBFECE-7BAD-44DC-96AA-5DF56C2E7F11}"/>
              </a:ext>
            </a:extLst>
          </p:cNvPr>
          <p:cNvSpPr/>
          <p:nvPr/>
        </p:nvSpPr>
        <p:spPr>
          <a:xfrm>
            <a:off x="381000" y="1524000"/>
            <a:ext cx="8382000" cy="4572000"/>
          </a:xfrm>
          <a:prstGeom prst="rect">
            <a:avLst/>
          </a:prstGeom>
          <a:solidFill>
            <a:schemeClr val="accent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‘The church existed before the Bible; she made the Bible; she selected its books, and she preserved it.  She handed it down; through her we know what is the Word of God, &amp; what the word of man; and hence to try at this time of day, as many do, to over-throw the Church by means of this very Bible, and to put it above the Church, and to revile her for destroying it and corrupting it…’ </a:t>
            </a:r>
          </a:p>
        </p:txBody>
      </p:sp>
    </p:spTree>
    <p:extLst>
      <p:ext uri="{BB962C8B-B14F-4D97-AF65-F5344CB8AC3E}">
        <p14:creationId xmlns:p14="http://schemas.microsoft.com/office/powerpoint/2010/main" val="231042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6426</TotalTime>
  <Words>914</Words>
  <Application>Microsoft Office PowerPoint</Application>
  <PresentationFormat>On-screen Show (4:3)</PresentationFormat>
  <Paragraphs>104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Verdana</vt:lpstr>
      <vt:lpstr>Wingdings</vt:lpstr>
      <vt:lpstr>Default Design</vt:lpstr>
      <vt:lpstr>PowerPoint Presentation</vt:lpstr>
      <vt:lpstr>PowerPoint Presentation</vt:lpstr>
      <vt:lpstr>Roman Catholicism departed from NT</vt:lpstr>
      <vt:lpstr>PowerPoint Presentation</vt:lpstr>
      <vt:lpstr>Apostasy existed in Jesus’ day  – Mark 7</vt:lpstr>
      <vt:lpstr>2 Pt. 2</vt:lpstr>
      <vt:lpstr>Utility Passages</vt:lpstr>
      <vt:lpstr>PowerPoint Presentation</vt:lpstr>
      <vt:lpstr>1. Authority</vt:lpstr>
      <vt:lpstr>2. Scripture</vt:lpstr>
      <vt:lpstr>2. Scripture</vt:lpstr>
      <vt:lpstr>3. Revelation (on-going)</vt:lpstr>
      <vt:lpstr>4. Church leaders</vt:lpstr>
      <vt:lpstr>4. Church leaders</vt:lpstr>
      <vt:lpstr>5. Councils</vt:lpstr>
      <vt:lpstr>6. Sin</vt:lpstr>
      <vt:lpstr>7. Original sin</vt:lpstr>
      <vt:lpstr>8. Penance</vt:lpstr>
      <vt:lpstr>9. Worship</vt:lpstr>
      <vt:lpstr>10. Sacraments</vt:lpstr>
      <vt:lpstr>11. Dress</vt:lpstr>
      <vt:lpstr>12. Organ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693</cp:revision>
  <dcterms:created xsi:type="dcterms:W3CDTF">2004-01-08T21:08:14Z</dcterms:created>
  <dcterms:modified xsi:type="dcterms:W3CDTF">2018-07-10T00:03:59Z</dcterms:modified>
</cp:coreProperties>
</file>