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9"/>
  </p:notesMasterIdLst>
  <p:sldIdLst>
    <p:sldId id="311" r:id="rId2"/>
    <p:sldId id="324" r:id="rId3"/>
    <p:sldId id="326" r:id="rId4"/>
    <p:sldId id="325" r:id="rId5"/>
    <p:sldId id="327" r:id="rId6"/>
    <p:sldId id="328" r:id="rId7"/>
    <p:sldId id="310" r:id="rId8"/>
    <p:sldId id="330" r:id="rId9"/>
    <p:sldId id="331" r:id="rId10"/>
    <p:sldId id="332" r:id="rId11"/>
    <p:sldId id="333" r:id="rId12"/>
    <p:sldId id="334" r:id="rId13"/>
    <p:sldId id="335" r:id="rId14"/>
    <p:sldId id="336" r:id="rId15"/>
    <p:sldId id="337" r:id="rId16"/>
    <p:sldId id="338" r:id="rId17"/>
    <p:sldId id="329"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FFFF"/>
    <a:srgbClr val="EDECEB"/>
    <a:srgbClr val="66FF33"/>
    <a:srgbClr val="17B3D1"/>
    <a:srgbClr val="FFFFCC"/>
    <a:srgbClr val="FFFF99"/>
    <a:srgbClr val="E18564"/>
    <a:srgbClr val="E88563"/>
    <a:srgbClr val="FFFF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421" autoAdjust="0"/>
    <p:restoredTop sz="86347" autoAdjust="0"/>
  </p:normalViewPr>
  <p:slideViewPr>
    <p:cSldViewPr showGuides="1">
      <p:cViewPr varScale="1">
        <p:scale>
          <a:sx n="87" d="100"/>
          <a:sy n="87" d="100"/>
        </p:scale>
        <p:origin x="354"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3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577C5-8197-4C11-BDF0-FF94BC2EBE20}" type="datetimeFigureOut">
              <a:rPr lang="en-US" smtClean="0"/>
              <a:pPr/>
              <a:t>7/9/2018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4EC2C0-101D-44FE-9306-F951BFC92B2E}" type="slidenum">
              <a:rPr lang="en-US" smtClean="0"/>
              <a:pPr/>
              <a:t>‹#›</a:t>
            </a:fld>
            <a:endParaRPr lang="en-US"/>
          </a:p>
        </p:txBody>
      </p:sp>
    </p:spTree>
    <p:extLst>
      <p:ext uri="{BB962C8B-B14F-4D97-AF65-F5344CB8AC3E}">
        <p14:creationId xmlns:p14="http://schemas.microsoft.com/office/powerpoint/2010/main" val="40679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74693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5631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4327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9811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1849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8822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1278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5948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7646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58421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491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9349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ref.ly/logosres/nkjv?ref=BibleNKJV.Eph4.29&amp;off=6&amp;ctx=who+has+need.+29%C2%A0i%EF%BB%BF%E2%80%A2~Let+no+corrupt+word+" TargetMode="External"/><Relationship Id="rId2" Type="http://schemas.openxmlformats.org/officeDocument/2006/relationships/hyperlink" Target="https://ref.ly/logosres/nkjv?ref=BibleNKJV.Col4.6&amp;off=1&amp;ctx=edeeming+the+time.+6~%C2%A0Let+your+speech+alw"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ref.ly/logosres/nkjv?ref=BibleNKJV.Eph4.29&amp;off=6&amp;ctx=who+has+need.+29%C2%A0i%EF%BB%BF%E2%80%A2~Let+no+corrupt+wor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ref.ly/logosres/nkjv?ref=BibleNKJV.Pr4.23&amp;off=2&amp;ctx=+all+their+flesh.%0a23~+Keep+your+heart+wi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ef.ly/logosres/nkjv?ref=BibleNKJV.Pr4.23&amp;off=2&amp;ctx=+all+their+flesh.%0a23~+Keep+your+heart+w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360265" y="2180915"/>
            <a:ext cx="6423471" cy="1336386"/>
          </a:xfrm>
          <a:solidFill>
            <a:srgbClr val="CCFFFF"/>
          </a:solidFill>
          <a:ln>
            <a:solidFill>
              <a:srgbClr val="CCFFFF"/>
            </a:solidFill>
          </a:ln>
          <a:scene3d>
            <a:camera prst="orthographicFront"/>
            <a:lightRig rig="threePt" dir="t"/>
          </a:scene3d>
          <a:sp3d>
            <a:bevelT prst="angle"/>
          </a:sp3d>
        </p:spPr>
        <p:txBody>
          <a:bodyPr/>
          <a:lstStyle/>
          <a:p>
            <a:r>
              <a:rPr lang="en-US" dirty="0">
                <a:solidFill>
                  <a:schemeClr val="accent2">
                    <a:lumMod val="75000"/>
                  </a:schemeClr>
                </a:solidFill>
              </a:rPr>
              <a:t>How To Glorify God</a:t>
            </a:r>
          </a:p>
        </p:txBody>
      </p:sp>
    </p:spTree>
    <p:extLst>
      <p:ext uri="{BB962C8B-B14F-4D97-AF65-F5344CB8AC3E}">
        <p14:creationId xmlns:p14="http://schemas.microsoft.com/office/powerpoint/2010/main" val="1361074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DECE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CB13-A722-4F7D-B6E7-315A22A93E55}"/>
              </a:ext>
            </a:extLst>
          </p:cNvPr>
          <p:cNvSpPr>
            <a:spLocks noGrp="1"/>
          </p:cNvSpPr>
          <p:nvPr>
            <p:ph type="title"/>
          </p:nvPr>
        </p:nvSpPr>
        <p:spPr>
          <a:xfrm>
            <a:off x="457200" y="76200"/>
            <a:ext cx="8229600" cy="715962"/>
          </a:xfrm>
        </p:spPr>
        <p:txBody>
          <a:bodyPr/>
          <a:lstStyle/>
          <a:p>
            <a:r>
              <a:rPr lang="en-US" sz="4000" dirty="0"/>
              <a:t>Romans 6:4</a:t>
            </a:r>
          </a:p>
        </p:txBody>
      </p:sp>
      <p:sp>
        <p:nvSpPr>
          <p:cNvPr id="3" name="Content Placeholder 2">
            <a:extLst>
              <a:ext uri="{FF2B5EF4-FFF2-40B4-BE49-F238E27FC236}">
                <a16:creationId xmlns:a16="http://schemas.microsoft.com/office/drawing/2014/main" id="{9B391071-40D5-407C-8148-692206E54307}"/>
              </a:ext>
            </a:extLst>
          </p:cNvPr>
          <p:cNvSpPr>
            <a:spLocks noGrp="1"/>
          </p:cNvSpPr>
          <p:nvPr>
            <p:ph idx="1"/>
          </p:nvPr>
        </p:nvSpPr>
        <p:spPr>
          <a:xfrm>
            <a:off x="457200" y="990600"/>
            <a:ext cx="8229600" cy="5410200"/>
          </a:xfrm>
        </p:spPr>
        <p:txBody>
          <a:bodyPr/>
          <a:lstStyle/>
          <a:p>
            <a:endParaRPr lang="en-US"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spcBef>
                <a:spcPts val="3000"/>
              </a:spcBef>
            </a:pPr>
            <a:endParaRPr lang="en-US" dirty="0">
              <a:latin typeface="Verdana" panose="020B0604030504040204" pitchFamily="34" charset="0"/>
              <a:ea typeface="Verdana" panose="020B0604030504040204" pitchFamily="34" charset="0"/>
              <a:cs typeface="Verdana" panose="020B0604030504040204" pitchFamily="34" charset="0"/>
            </a:endParaRPr>
          </a:p>
          <a:p>
            <a:pPr>
              <a:spcBef>
                <a:spcPts val="3000"/>
              </a:spcBef>
            </a:pPr>
            <a:endParaRPr lang="en-US" dirty="0">
              <a:latin typeface="Verdana" panose="020B0604030504040204" pitchFamily="34" charset="0"/>
              <a:ea typeface="Verdana" panose="020B0604030504040204" pitchFamily="34" charset="0"/>
              <a:cs typeface="Verdana" panose="020B0604030504040204" pitchFamily="34" charset="0"/>
            </a:endParaRPr>
          </a:p>
          <a:p>
            <a:pPr>
              <a:spcBef>
                <a:spcPts val="3000"/>
              </a:spcBef>
            </a:pPr>
            <a:r>
              <a:rPr lang="en-US" dirty="0">
                <a:latin typeface="Verdana" panose="020B0604030504040204" pitchFamily="34" charset="0"/>
                <a:ea typeface="Verdana" panose="020B0604030504040204" pitchFamily="34" charset="0"/>
                <a:cs typeface="Verdana" panose="020B0604030504040204" pitchFamily="34" charset="0"/>
              </a:rPr>
              <a:t>Problem: some forget their raising.</a:t>
            </a:r>
          </a:p>
        </p:txBody>
      </p:sp>
      <p:sp>
        <p:nvSpPr>
          <p:cNvPr id="4" name="Rectangle 3">
            <a:extLst>
              <a:ext uri="{FF2B5EF4-FFF2-40B4-BE49-F238E27FC236}">
                <a16:creationId xmlns:a16="http://schemas.microsoft.com/office/drawing/2014/main" id="{DC3942E4-2C72-4B75-ABE1-D3A1465A2E8D}"/>
              </a:ext>
            </a:extLst>
          </p:cNvPr>
          <p:cNvSpPr/>
          <p:nvPr/>
        </p:nvSpPr>
        <p:spPr>
          <a:xfrm>
            <a:off x="582387" y="914400"/>
            <a:ext cx="8001000" cy="2971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Verdana" panose="020B0604030504040204" pitchFamily="34" charset="0"/>
                <a:ea typeface="Verdana" panose="020B0604030504040204" pitchFamily="34" charset="0"/>
                <a:cs typeface="Verdana" panose="020B0604030504040204" pitchFamily="34" charset="0"/>
              </a:rPr>
              <a:t>Therefore we were buried with Him through baptism into death, that just as Christ was raised from the dead by the glory of the Father, even so we also should walk in newness of life.</a:t>
            </a:r>
          </a:p>
        </p:txBody>
      </p:sp>
      <p:cxnSp>
        <p:nvCxnSpPr>
          <p:cNvPr id="6" name="Straight Connector 5">
            <a:extLst>
              <a:ext uri="{FF2B5EF4-FFF2-40B4-BE49-F238E27FC236}">
                <a16:creationId xmlns:a16="http://schemas.microsoft.com/office/drawing/2014/main" id="{EFBC776F-F642-4B6E-A1A4-632DFB217F67}"/>
              </a:ext>
            </a:extLst>
          </p:cNvPr>
          <p:cNvCxnSpPr>
            <a:cxnSpLocks/>
          </p:cNvCxnSpPr>
          <p:nvPr/>
        </p:nvCxnSpPr>
        <p:spPr>
          <a:xfrm>
            <a:off x="6553200" y="4691742"/>
            <a:ext cx="1371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196C90E-3610-4306-A186-C0128093FBB5}"/>
              </a:ext>
            </a:extLst>
          </p:cNvPr>
          <p:cNvCxnSpPr>
            <a:cxnSpLocks/>
          </p:cNvCxnSpPr>
          <p:nvPr/>
        </p:nvCxnSpPr>
        <p:spPr>
          <a:xfrm flipH="1" flipV="1">
            <a:off x="4724400" y="2514600"/>
            <a:ext cx="1905000" cy="1905000"/>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4B20BC3-72DE-44B0-8A6F-F519540895A4}"/>
              </a:ext>
            </a:extLst>
          </p:cNvPr>
          <p:cNvCxnSpPr>
            <a:cxnSpLocks/>
          </p:cNvCxnSpPr>
          <p:nvPr/>
        </p:nvCxnSpPr>
        <p:spPr>
          <a:xfrm flipV="1">
            <a:off x="6629400" y="3048000"/>
            <a:ext cx="76200" cy="1371600"/>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44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par>
                          <p:cTn id="16" fill="hold">
                            <p:stCondLst>
                              <p:cond delay="1000"/>
                            </p:stCondLst>
                            <p:childTnLst>
                              <p:par>
                                <p:cTn id="17" presetID="22" presetClass="entr" presetSubtype="4"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360265" y="533401"/>
            <a:ext cx="6423471" cy="609600"/>
          </a:xfrm>
          <a:blipFill>
            <a:blip r:embed="rId2" cstate="print"/>
            <a:tile tx="0" ty="0" sx="100000" sy="100000" flip="none" algn="tl"/>
          </a:blipFill>
          <a:ln>
            <a:solidFill>
              <a:srgbClr val="CCFFFF"/>
            </a:solidFill>
          </a:ln>
          <a:scene3d>
            <a:camera prst="orthographicFront"/>
            <a:lightRig rig="threePt" dir="t"/>
          </a:scene3d>
          <a:sp3d>
            <a:bevelT prst="angle"/>
          </a:sp3d>
        </p:spPr>
        <p:txBody>
          <a:body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Be Converted</a:t>
            </a:r>
          </a:p>
        </p:txBody>
      </p:sp>
      <p:sp>
        <p:nvSpPr>
          <p:cNvPr id="3" name="Title 3">
            <a:extLst>
              <a:ext uri="{FF2B5EF4-FFF2-40B4-BE49-F238E27FC236}">
                <a16:creationId xmlns:a16="http://schemas.microsoft.com/office/drawing/2014/main" id="{467BD13F-AC56-4DB6-9DF1-9EBACCED9AF8}"/>
              </a:ext>
            </a:extLst>
          </p:cNvPr>
          <p:cNvSpPr txBox="1">
            <a:spLocks/>
          </p:cNvSpPr>
          <p:nvPr/>
        </p:nvSpPr>
        <p:spPr bwMode="auto">
          <a:xfrm>
            <a:off x="1371600" y="1905000"/>
            <a:ext cx="6423471" cy="1324285"/>
          </a:xfrm>
          <a:prstGeom prst="rect">
            <a:avLst/>
          </a:prstGeom>
          <a:blipFill>
            <a:blip r:embed="rId2" cstate="print"/>
            <a:tile tx="0" ty="0" sx="100000" sy="100000" flip="none" algn="tl"/>
          </a:blipFill>
          <a:ln>
            <a:solidFill>
              <a:srgbClr val="CCFFFF"/>
            </a:solidFill>
          </a:ln>
          <a:effectLst/>
          <a:scene3d>
            <a:camera prst="orthographicFront"/>
            <a:lightRig rig="threePt" dir="t"/>
          </a:scene3d>
          <a:sp3d>
            <a:bevelT prst="angle"/>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4000" kern="0" dirty="0">
                <a:solidFill>
                  <a:schemeClr val="tx1"/>
                </a:solidFill>
                <a:latin typeface="Verdana" panose="020B0604030504040204" pitchFamily="34" charset="0"/>
                <a:ea typeface="Verdana" panose="020B0604030504040204" pitchFamily="34" charset="0"/>
                <a:cs typeface="Verdana" panose="020B0604030504040204" pitchFamily="34" charset="0"/>
              </a:rPr>
              <a:t>III. Be A Family</a:t>
            </a:r>
          </a:p>
        </p:txBody>
      </p:sp>
      <p:sp>
        <p:nvSpPr>
          <p:cNvPr id="5" name="Title 3">
            <a:extLst>
              <a:ext uri="{FF2B5EF4-FFF2-40B4-BE49-F238E27FC236}">
                <a16:creationId xmlns:a16="http://schemas.microsoft.com/office/drawing/2014/main" id="{448F8205-381D-4552-B4D4-53CF26C889DB}"/>
              </a:ext>
            </a:extLst>
          </p:cNvPr>
          <p:cNvSpPr txBox="1">
            <a:spLocks/>
          </p:cNvSpPr>
          <p:nvPr/>
        </p:nvSpPr>
        <p:spPr bwMode="auto">
          <a:xfrm>
            <a:off x="1371600" y="1219200"/>
            <a:ext cx="6423471" cy="609600"/>
          </a:xfrm>
          <a:prstGeom prst="rect">
            <a:avLst/>
          </a:prstGeom>
          <a:blipFill>
            <a:blip r:embed="rId2" cstate="print"/>
            <a:tile tx="0" ty="0" sx="100000" sy="100000" flip="none" algn="tl"/>
          </a:blipFill>
          <a:ln>
            <a:solidFill>
              <a:srgbClr val="CCFFFF"/>
            </a:solidFill>
          </a:ln>
          <a:effectLst/>
          <a:scene3d>
            <a:camera prst="orthographicFront"/>
            <a:lightRig rig="threePt" dir="t"/>
          </a:scene3d>
          <a:sp3d>
            <a:bevelT prst="angle"/>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2400" kern="0" dirty="0">
                <a:solidFill>
                  <a:schemeClr val="tx1"/>
                </a:solidFill>
                <a:latin typeface="Verdana" panose="020B0604030504040204" pitchFamily="34" charset="0"/>
                <a:ea typeface="Verdana" panose="020B0604030504040204" pitchFamily="34" charset="0"/>
                <a:cs typeface="Verdana" panose="020B0604030504040204" pitchFamily="34" charset="0"/>
              </a:rPr>
              <a:t>II. Behave Ourselves</a:t>
            </a:r>
          </a:p>
        </p:txBody>
      </p:sp>
    </p:spTree>
    <p:extLst>
      <p:ext uri="{BB962C8B-B14F-4D97-AF65-F5344CB8AC3E}">
        <p14:creationId xmlns:p14="http://schemas.microsoft.com/office/powerpoint/2010/main" val="809972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CB13-A722-4F7D-B6E7-315A22A93E55}"/>
              </a:ext>
            </a:extLst>
          </p:cNvPr>
          <p:cNvSpPr>
            <a:spLocks noGrp="1"/>
          </p:cNvSpPr>
          <p:nvPr>
            <p:ph type="title"/>
          </p:nvPr>
        </p:nvSpPr>
        <p:spPr>
          <a:xfrm>
            <a:off x="457200" y="76200"/>
            <a:ext cx="8229600" cy="715962"/>
          </a:xfrm>
        </p:spPr>
        <p:txBody>
          <a:bodyPr/>
          <a:lstStyle/>
          <a:p>
            <a:r>
              <a:rPr lang="en-US" sz="4000" dirty="0"/>
              <a:t>Ephesians 3:15</a:t>
            </a:r>
          </a:p>
        </p:txBody>
      </p:sp>
      <p:sp>
        <p:nvSpPr>
          <p:cNvPr id="3" name="Content Placeholder 2">
            <a:extLst>
              <a:ext uri="{FF2B5EF4-FFF2-40B4-BE49-F238E27FC236}">
                <a16:creationId xmlns:a16="http://schemas.microsoft.com/office/drawing/2014/main" id="{9B391071-40D5-407C-8148-692206E54307}"/>
              </a:ext>
            </a:extLst>
          </p:cNvPr>
          <p:cNvSpPr>
            <a:spLocks noGrp="1"/>
          </p:cNvSpPr>
          <p:nvPr>
            <p:ph idx="1"/>
          </p:nvPr>
        </p:nvSpPr>
        <p:spPr>
          <a:xfrm>
            <a:off x="391884" y="990600"/>
            <a:ext cx="8382000" cy="5410200"/>
          </a:xfrm>
        </p:spPr>
        <p:txBody>
          <a:bodyPr/>
          <a:lstStyle/>
          <a:p>
            <a:pPr>
              <a:spcBef>
                <a:spcPts val="3000"/>
              </a:spcBef>
              <a:spcAft>
                <a:spcPts val="600"/>
              </a:spcAft>
            </a:pPr>
            <a:r>
              <a:rPr lang="en-US" sz="3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Whole “family of God”: all His children (every race, nationality, including dead in Christ)</a:t>
            </a:r>
          </a:p>
          <a:p>
            <a:pPr>
              <a:spcBef>
                <a:spcPts val="600"/>
              </a:spcBef>
              <a:spcAft>
                <a:spcPts val="600"/>
              </a:spcAft>
            </a:pPr>
            <a:r>
              <a:rPr lang="en-US" sz="3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Paul in prison…prays…in praise.</a:t>
            </a:r>
          </a:p>
          <a:p>
            <a:pPr>
              <a:spcBef>
                <a:spcPts val="600"/>
              </a:spcBef>
            </a:pPr>
            <a:r>
              <a:rPr lang="en-US" sz="3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With this Father, he (we) cannot lose.</a:t>
            </a:r>
          </a:p>
        </p:txBody>
      </p:sp>
    </p:spTree>
    <p:extLst>
      <p:ext uri="{BB962C8B-B14F-4D97-AF65-F5344CB8AC3E}">
        <p14:creationId xmlns:p14="http://schemas.microsoft.com/office/powerpoint/2010/main" val="58364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CB13-A722-4F7D-B6E7-315A22A93E55}"/>
              </a:ext>
            </a:extLst>
          </p:cNvPr>
          <p:cNvSpPr>
            <a:spLocks noGrp="1"/>
          </p:cNvSpPr>
          <p:nvPr>
            <p:ph type="title"/>
          </p:nvPr>
        </p:nvSpPr>
        <p:spPr>
          <a:xfrm>
            <a:off x="457200" y="76200"/>
            <a:ext cx="8229600" cy="1295400"/>
          </a:xfrm>
        </p:spPr>
        <p:txBody>
          <a:bodyPr/>
          <a:lstStyle/>
          <a:p>
            <a:r>
              <a:rPr lang="en-US" sz="4000" dirty="0"/>
              <a:t>NT uses different figures</a:t>
            </a:r>
            <a:br>
              <a:rPr lang="en-US" sz="4000" dirty="0"/>
            </a:br>
            <a:r>
              <a:rPr lang="en-US" sz="4000" dirty="0"/>
              <a:t>to describe this family </a:t>
            </a:r>
          </a:p>
        </p:txBody>
      </p:sp>
      <p:sp>
        <p:nvSpPr>
          <p:cNvPr id="3" name="Content Placeholder 2">
            <a:extLst>
              <a:ext uri="{FF2B5EF4-FFF2-40B4-BE49-F238E27FC236}">
                <a16:creationId xmlns:a16="http://schemas.microsoft.com/office/drawing/2014/main" id="{9B391071-40D5-407C-8148-692206E54307}"/>
              </a:ext>
            </a:extLst>
          </p:cNvPr>
          <p:cNvSpPr>
            <a:spLocks noGrp="1"/>
          </p:cNvSpPr>
          <p:nvPr>
            <p:ph idx="1"/>
          </p:nvPr>
        </p:nvSpPr>
        <p:spPr>
          <a:xfrm>
            <a:off x="391884" y="1524000"/>
            <a:ext cx="8382000" cy="4876800"/>
          </a:xfrm>
        </p:spPr>
        <p:txBody>
          <a:bodyPr/>
          <a:lstStyle/>
          <a:p>
            <a:pPr>
              <a:spcBef>
                <a:spcPts val="3000"/>
              </a:spcBef>
              <a:spcAft>
                <a:spcPts val="600"/>
              </a:spcAft>
            </a:pPr>
            <a:r>
              <a:rPr lang="en-US" sz="3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Children / sons, </a:t>
            </a:r>
            <a:r>
              <a:rPr lang="en-US" sz="3400" dirty="0">
                <a:latin typeface="Verdana" panose="020B0604030504040204" pitchFamily="34" charset="0"/>
                <a:ea typeface="Verdana" panose="020B0604030504040204" pitchFamily="34" charset="0"/>
                <a:cs typeface="Verdana" panose="020B0604030504040204" pitchFamily="34" charset="0"/>
              </a:rPr>
              <a:t>Ep.5:1</a:t>
            </a:r>
          </a:p>
          <a:p>
            <a:pPr>
              <a:spcBef>
                <a:spcPts val="600"/>
              </a:spcBef>
              <a:spcAft>
                <a:spcPts val="800"/>
              </a:spcAft>
            </a:pPr>
            <a:r>
              <a:rPr lang="en-US" sz="3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Marriage / wife, </a:t>
            </a:r>
            <a:r>
              <a:rPr lang="en-US" sz="3400" dirty="0">
                <a:latin typeface="Verdana" panose="020B0604030504040204" pitchFamily="34" charset="0"/>
                <a:ea typeface="Verdana" panose="020B0604030504040204" pitchFamily="34" charset="0"/>
                <a:cs typeface="Verdana" panose="020B0604030504040204" pitchFamily="34" charset="0"/>
              </a:rPr>
              <a:t>Ep.5:22, 24, 27</a:t>
            </a:r>
          </a:p>
          <a:p>
            <a:pPr>
              <a:spcBef>
                <a:spcPts val="600"/>
              </a:spcBef>
              <a:spcAft>
                <a:spcPts val="800"/>
              </a:spcAft>
            </a:pPr>
            <a:r>
              <a:rPr lang="en-US" sz="3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Brothers,</a:t>
            </a:r>
            <a:r>
              <a:rPr lang="en-US" sz="3400" dirty="0">
                <a:latin typeface="Verdana" panose="020B0604030504040204" pitchFamily="34" charset="0"/>
                <a:ea typeface="Verdana" panose="020B0604030504040204" pitchFamily="34" charset="0"/>
                <a:cs typeface="Verdana" panose="020B0604030504040204" pitchFamily="34" charset="0"/>
              </a:rPr>
              <a:t> Gal.6:1</a:t>
            </a:r>
          </a:p>
        </p:txBody>
      </p:sp>
    </p:spTree>
    <p:extLst>
      <p:ext uri="{BB962C8B-B14F-4D97-AF65-F5344CB8AC3E}">
        <p14:creationId xmlns:p14="http://schemas.microsoft.com/office/powerpoint/2010/main" val="297988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360265" y="533401"/>
            <a:ext cx="6423471" cy="609600"/>
          </a:xfrm>
          <a:blipFill>
            <a:blip r:embed="rId2" cstate="print"/>
            <a:tile tx="0" ty="0" sx="100000" sy="100000" flip="none" algn="tl"/>
          </a:blipFill>
          <a:ln>
            <a:solidFill>
              <a:srgbClr val="CCFFFF"/>
            </a:solidFill>
          </a:ln>
          <a:scene3d>
            <a:camera prst="orthographicFront"/>
            <a:lightRig rig="threePt" dir="t"/>
          </a:scene3d>
          <a:sp3d>
            <a:bevelT prst="angle"/>
          </a:sp3d>
        </p:spPr>
        <p:txBody>
          <a:body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Be Converted</a:t>
            </a:r>
          </a:p>
        </p:txBody>
      </p:sp>
      <p:sp>
        <p:nvSpPr>
          <p:cNvPr id="3" name="Title 3">
            <a:extLst>
              <a:ext uri="{FF2B5EF4-FFF2-40B4-BE49-F238E27FC236}">
                <a16:creationId xmlns:a16="http://schemas.microsoft.com/office/drawing/2014/main" id="{467BD13F-AC56-4DB6-9DF1-9EBACCED9AF8}"/>
              </a:ext>
            </a:extLst>
          </p:cNvPr>
          <p:cNvSpPr txBox="1">
            <a:spLocks/>
          </p:cNvSpPr>
          <p:nvPr/>
        </p:nvSpPr>
        <p:spPr bwMode="auto">
          <a:xfrm>
            <a:off x="1371600" y="2590800"/>
            <a:ext cx="6423471" cy="1371600"/>
          </a:xfrm>
          <a:prstGeom prst="rect">
            <a:avLst/>
          </a:prstGeom>
          <a:blipFill>
            <a:blip r:embed="rId2" cstate="print"/>
            <a:tile tx="0" ty="0" sx="100000" sy="100000" flip="none" algn="tl"/>
          </a:blipFill>
          <a:ln>
            <a:solidFill>
              <a:srgbClr val="CCFFFF"/>
            </a:solidFill>
          </a:ln>
          <a:effectLst/>
          <a:scene3d>
            <a:camera prst="orthographicFront"/>
            <a:lightRig rig="threePt" dir="t"/>
          </a:scene3d>
          <a:sp3d>
            <a:bevelT prst="angle"/>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4000" kern="0" dirty="0">
                <a:solidFill>
                  <a:schemeClr val="tx1"/>
                </a:solidFill>
                <a:latin typeface="Verdana" panose="020B0604030504040204" pitchFamily="34" charset="0"/>
                <a:ea typeface="Verdana" panose="020B0604030504040204" pitchFamily="34" charset="0"/>
                <a:cs typeface="Verdana" panose="020B0604030504040204" pitchFamily="34" charset="0"/>
              </a:rPr>
              <a:t>IV. Be Guarded</a:t>
            </a:r>
            <a:br>
              <a:rPr lang="en-US" sz="4000" kern="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4000" kern="0" dirty="0">
                <a:solidFill>
                  <a:schemeClr val="tx1"/>
                </a:solidFill>
                <a:latin typeface="Verdana" panose="020B0604030504040204" pitchFamily="34" charset="0"/>
                <a:ea typeface="Verdana" panose="020B0604030504040204" pitchFamily="34" charset="0"/>
                <a:cs typeface="Verdana" panose="020B0604030504040204" pitchFamily="34" charset="0"/>
              </a:rPr>
              <a:t>In Speech</a:t>
            </a:r>
          </a:p>
        </p:txBody>
      </p:sp>
      <p:sp>
        <p:nvSpPr>
          <p:cNvPr id="5" name="Title 3">
            <a:extLst>
              <a:ext uri="{FF2B5EF4-FFF2-40B4-BE49-F238E27FC236}">
                <a16:creationId xmlns:a16="http://schemas.microsoft.com/office/drawing/2014/main" id="{448F8205-381D-4552-B4D4-53CF26C889DB}"/>
              </a:ext>
            </a:extLst>
          </p:cNvPr>
          <p:cNvSpPr txBox="1">
            <a:spLocks/>
          </p:cNvSpPr>
          <p:nvPr/>
        </p:nvSpPr>
        <p:spPr bwMode="auto">
          <a:xfrm>
            <a:off x="1371600" y="1219200"/>
            <a:ext cx="6423471" cy="609600"/>
          </a:xfrm>
          <a:prstGeom prst="rect">
            <a:avLst/>
          </a:prstGeom>
          <a:blipFill>
            <a:blip r:embed="rId2" cstate="print"/>
            <a:tile tx="0" ty="0" sx="100000" sy="100000" flip="none" algn="tl"/>
          </a:blipFill>
          <a:ln>
            <a:solidFill>
              <a:srgbClr val="CCFFFF"/>
            </a:solidFill>
          </a:ln>
          <a:effectLst/>
          <a:scene3d>
            <a:camera prst="orthographicFront"/>
            <a:lightRig rig="threePt" dir="t"/>
          </a:scene3d>
          <a:sp3d>
            <a:bevelT prst="angle"/>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2400" kern="0" dirty="0">
                <a:solidFill>
                  <a:schemeClr val="tx1"/>
                </a:solidFill>
                <a:latin typeface="Verdana" panose="020B0604030504040204" pitchFamily="34" charset="0"/>
                <a:ea typeface="Verdana" panose="020B0604030504040204" pitchFamily="34" charset="0"/>
                <a:cs typeface="Verdana" panose="020B0604030504040204" pitchFamily="34" charset="0"/>
              </a:rPr>
              <a:t>II. Behave Ourselves</a:t>
            </a:r>
          </a:p>
        </p:txBody>
      </p:sp>
      <p:sp>
        <p:nvSpPr>
          <p:cNvPr id="6" name="Title 3">
            <a:extLst>
              <a:ext uri="{FF2B5EF4-FFF2-40B4-BE49-F238E27FC236}">
                <a16:creationId xmlns:a16="http://schemas.microsoft.com/office/drawing/2014/main" id="{F0D0B129-DD12-42DC-9AEF-ABFC97F21389}"/>
              </a:ext>
            </a:extLst>
          </p:cNvPr>
          <p:cNvSpPr txBox="1">
            <a:spLocks/>
          </p:cNvSpPr>
          <p:nvPr/>
        </p:nvSpPr>
        <p:spPr bwMode="auto">
          <a:xfrm>
            <a:off x="1371600" y="1905000"/>
            <a:ext cx="6423471" cy="609600"/>
          </a:xfrm>
          <a:prstGeom prst="rect">
            <a:avLst/>
          </a:prstGeom>
          <a:blipFill>
            <a:blip r:embed="rId2" cstate="print"/>
            <a:tile tx="0" ty="0" sx="100000" sy="100000" flip="none" algn="tl"/>
          </a:blipFill>
          <a:ln>
            <a:solidFill>
              <a:srgbClr val="CCFFFF"/>
            </a:solidFill>
          </a:ln>
          <a:effectLst/>
          <a:scene3d>
            <a:camera prst="orthographicFront"/>
            <a:lightRig rig="threePt" dir="t"/>
          </a:scene3d>
          <a:sp3d>
            <a:bevelT prst="angle"/>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2400" kern="0" dirty="0">
                <a:solidFill>
                  <a:schemeClr val="tx1"/>
                </a:solidFill>
                <a:latin typeface="Verdana" panose="020B0604030504040204" pitchFamily="34" charset="0"/>
                <a:ea typeface="Verdana" panose="020B0604030504040204" pitchFamily="34" charset="0"/>
                <a:cs typeface="Verdana" panose="020B0604030504040204" pitchFamily="34" charset="0"/>
              </a:rPr>
              <a:t>III. Be A Family</a:t>
            </a:r>
          </a:p>
        </p:txBody>
      </p:sp>
    </p:spTree>
    <p:extLst>
      <p:ext uri="{BB962C8B-B14F-4D97-AF65-F5344CB8AC3E}">
        <p14:creationId xmlns:p14="http://schemas.microsoft.com/office/powerpoint/2010/main" val="3123626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CB13-A722-4F7D-B6E7-315A22A93E55}"/>
              </a:ext>
            </a:extLst>
          </p:cNvPr>
          <p:cNvSpPr>
            <a:spLocks noGrp="1"/>
          </p:cNvSpPr>
          <p:nvPr>
            <p:ph type="title"/>
          </p:nvPr>
        </p:nvSpPr>
        <p:spPr>
          <a:xfrm>
            <a:off x="457200" y="76200"/>
            <a:ext cx="8229600" cy="1295400"/>
          </a:xfrm>
        </p:spPr>
        <p:txBody>
          <a:bodyPr/>
          <a:lstStyle/>
          <a:p>
            <a:r>
              <a:rPr lang="en-US" sz="4000" dirty="0"/>
              <a:t>Philippians 2:11</a:t>
            </a:r>
          </a:p>
        </p:txBody>
      </p:sp>
      <p:sp>
        <p:nvSpPr>
          <p:cNvPr id="3" name="Content Placeholder 2">
            <a:extLst>
              <a:ext uri="{FF2B5EF4-FFF2-40B4-BE49-F238E27FC236}">
                <a16:creationId xmlns:a16="http://schemas.microsoft.com/office/drawing/2014/main" id="{9B391071-40D5-407C-8148-692206E54307}"/>
              </a:ext>
            </a:extLst>
          </p:cNvPr>
          <p:cNvSpPr>
            <a:spLocks noGrp="1"/>
          </p:cNvSpPr>
          <p:nvPr>
            <p:ph idx="1"/>
          </p:nvPr>
        </p:nvSpPr>
        <p:spPr>
          <a:xfrm>
            <a:off x="391884" y="1295400"/>
            <a:ext cx="8382000" cy="4876800"/>
          </a:xfrm>
        </p:spPr>
        <p:txBody>
          <a:bodyPr/>
          <a:lstStyle/>
          <a:p>
            <a:pPr>
              <a:spcBef>
                <a:spcPts val="3000"/>
              </a:spcBef>
              <a:spcAft>
                <a:spcPts val="600"/>
              </a:spcAft>
            </a:pPr>
            <a:r>
              <a:rPr lang="en-US" sz="3400" dirty="0">
                <a:latin typeface="Verdana" panose="020B0604030504040204" pitchFamily="34" charset="0"/>
                <a:ea typeface="Verdana" panose="020B0604030504040204" pitchFamily="34" charset="0"/>
                <a:cs typeface="Verdana" panose="020B0604030504040204" pitchFamily="34" charset="0"/>
              </a:rPr>
              <a:t>The brow that wore thorns now wears a crown…The hand that was nailed to the cross now holds the scepter of unlimited dominion</a:t>
            </a:r>
          </a:p>
          <a:p>
            <a:pPr>
              <a:spcBef>
                <a:spcPts val="600"/>
              </a:spcBef>
              <a:spcAft>
                <a:spcPts val="600"/>
              </a:spcAft>
            </a:pPr>
            <a:r>
              <a:rPr lang="en-US" sz="3400" dirty="0">
                <a:latin typeface="Verdana" panose="020B0604030504040204" pitchFamily="34" charset="0"/>
                <a:ea typeface="Verdana" panose="020B0604030504040204" pitchFamily="34" charset="0"/>
                <a:cs typeface="Verdana" panose="020B0604030504040204" pitchFamily="34" charset="0"/>
              </a:rPr>
              <a:t>All </a:t>
            </a:r>
            <a:r>
              <a:rPr lang="en-US" sz="3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will</a:t>
            </a:r>
            <a:r>
              <a:rPr lang="en-US" sz="3400" dirty="0">
                <a:latin typeface="Verdana" panose="020B0604030504040204" pitchFamily="34" charset="0"/>
                <a:ea typeface="Verdana" panose="020B0604030504040204" pitchFamily="34" charset="0"/>
                <a:cs typeface="Verdana" panose="020B0604030504040204" pitchFamily="34" charset="0"/>
              </a:rPr>
              <a:t> submit, all </a:t>
            </a:r>
            <a:r>
              <a:rPr lang="en-US" sz="3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will</a:t>
            </a:r>
            <a:r>
              <a:rPr lang="en-US" sz="3400" dirty="0">
                <a:latin typeface="Verdana" panose="020B0604030504040204" pitchFamily="34" charset="0"/>
                <a:ea typeface="Verdana" panose="020B0604030504040204" pitchFamily="34" charset="0"/>
                <a:cs typeface="Verdana" panose="020B0604030504040204" pitchFamily="34" charset="0"/>
              </a:rPr>
              <a:t> confess, </a:t>
            </a:r>
            <a:r>
              <a:rPr lang="en-US" sz="3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but</a:t>
            </a:r>
            <a:r>
              <a:rPr lang="en-US" sz="3400" dirty="0">
                <a:latin typeface="Verdana" panose="020B0604030504040204" pitchFamily="34" charset="0"/>
                <a:ea typeface="Verdana" panose="020B0604030504040204" pitchFamily="34" charset="0"/>
                <a:cs typeface="Verdana" panose="020B0604030504040204" pitchFamily="34" charset="0"/>
              </a:rPr>
              <a:t> not all will be saved</a:t>
            </a:r>
          </a:p>
        </p:txBody>
      </p:sp>
    </p:spTree>
    <p:extLst>
      <p:ext uri="{BB962C8B-B14F-4D97-AF65-F5344CB8AC3E}">
        <p14:creationId xmlns:p14="http://schemas.microsoft.com/office/powerpoint/2010/main" val="258495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CB13-A722-4F7D-B6E7-315A22A93E55}"/>
              </a:ext>
            </a:extLst>
          </p:cNvPr>
          <p:cNvSpPr>
            <a:spLocks noGrp="1"/>
          </p:cNvSpPr>
          <p:nvPr>
            <p:ph type="title"/>
          </p:nvPr>
        </p:nvSpPr>
        <p:spPr>
          <a:xfrm>
            <a:off x="457200" y="168729"/>
            <a:ext cx="8229600" cy="609600"/>
          </a:xfrm>
        </p:spPr>
        <p:txBody>
          <a:bodyPr/>
          <a:lstStyle/>
          <a:p>
            <a:r>
              <a:rPr lang="en-US" sz="4000" dirty="0"/>
              <a:t>Colossians 4:6</a:t>
            </a:r>
          </a:p>
        </p:txBody>
      </p:sp>
      <p:sp>
        <p:nvSpPr>
          <p:cNvPr id="3" name="Content Placeholder 2">
            <a:extLst>
              <a:ext uri="{FF2B5EF4-FFF2-40B4-BE49-F238E27FC236}">
                <a16:creationId xmlns:a16="http://schemas.microsoft.com/office/drawing/2014/main" id="{9B391071-40D5-407C-8148-692206E54307}"/>
              </a:ext>
            </a:extLst>
          </p:cNvPr>
          <p:cNvSpPr>
            <a:spLocks noGrp="1"/>
          </p:cNvSpPr>
          <p:nvPr>
            <p:ph idx="1"/>
          </p:nvPr>
        </p:nvSpPr>
        <p:spPr>
          <a:xfrm>
            <a:off x="391884" y="685800"/>
            <a:ext cx="8382000" cy="5943600"/>
          </a:xfrm>
        </p:spPr>
        <p:txBody>
          <a:bodyPr/>
          <a:lstStyle/>
          <a:p>
            <a:pPr>
              <a:spcBef>
                <a:spcPts val="3000"/>
              </a:spcBef>
              <a:spcAft>
                <a:spcPts val="600"/>
              </a:spcAft>
            </a:pPr>
            <a:endParaRPr lang="en-US" sz="3400" dirty="0">
              <a:latin typeface="Verdana" panose="020B0604030504040204" pitchFamily="34" charset="0"/>
              <a:ea typeface="Verdana" panose="020B0604030504040204" pitchFamily="34" charset="0"/>
              <a:cs typeface="Verdana" panose="020B0604030504040204" pitchFamily="34" charset="0"/>
            </a:endParaRPr>
          </a:p>
          <a:p>
            <a:pPr>
              <a:spcBef>
                <a:spcPts val="3000"/>
              </a:spcBef>
              <a:spcAft>
                <a:spcPts val="600"/>
              </a:spcAft>
            </a:pP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2400"/>
              </a:spcBef>
              <a:spcAft>
                <a:spcPts val="600"/>
              </a:spcAft>
              <a:buNone/>
            </a:pPr>
            <a:r>
              <a:rPr lang="en-US" sz="4000" dirty="0">
                <a:ea typeface="Verdana" panose="020B0604030504040204" pitchFamily="34" charset="0"/>
                <a:cs typeface="Verdana" panose="020B0604030504040204" pitchFamily="34" charset="0"/>
              </a:rPr>
              <a:t>Ephesians 4:29</a:t>
            </a:r>
          </a:p>
          <a:p>
            <a:pPr>
              <a:spcBef>
                <a:spcPts val="3000"/>
              </a:spcBef>
              <a:spcAft>
                <a:spcPts val="600"/>
              </a:spcAft>
            </a:pPr>
            <a:endParaRPr lang="en-US" sz="3400" dirty="0">
              <a:latin typeface="Verdana" panose="020B0604030504040204" pitchFamily="34" charset="0"/>
              <a:ea typeface="Verdana" panose="020B0604030504040204" pitchFamily="34" charset="0"/>
              <a:cs typeface="Verdana" panose="020B0604030504040204" pitchFamily="34" charset="0"/>
            </a:endParaRPr>
          </a:p>
          <a:p>
            <a:pPr>
              <a:spcBef>
                <a:spcPts val="3000"/>
              </a:spcBef>
              <a:spcAft>
                <a:spcPts val="600"/>
              </a:spcAft>
            </a:pP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1200"/>
              </a:spcBef>
              <a:spcAft>
                <a:spcPts val="600"/>
              </a:spcAft>
              <a:buNone/>
            </a:pPr>
            <a:r>
              <a:rPr lang="en-US" sz="3400" dirty="0">
                <a:latin typeface="Verdana" panose="020B0604030504040204" pitchFamily="34" charset="0"/>
                <a:ea typeface="Verdana" panose="020B0604030504040204" pitchFamily="34" charset="0"/>
                <a:cs typeface="Verdana" panose="020B0604030504040204" pitchFamily="34" charset="0"/>
              </a:rPr>
              <a:t>‘Trying to squash a rumor is</a:t>
            </a:r>
            <a:br>
              <a:rPr lang="en-US" sz="3400" dirty="0">
                <a:latin typeface="Verdana" panose="020B0604030504040204" pitchFamily="34" charset="0"/>
                <a:ea typeface="Verdana" panose="020B0604030504040204" pitchFamily="34" charset="0"/>
                <a:cs typeface="Verdana" panose="020B0604030504040204" pitchFamily="34" charset="0"/>
              </a:rPr>
            </a:br>
            <a:r>
              <a:rPr lang="en-US" sz="3400" dirty="0">
                <a:latin typeface="Verdana" panose="020B0604030504040204" pitchFamily="34" charset="0"/>
                <a:ea typeface="Verdana" panose="020B0604030504040204" pitchFamily="34" charset="0"/>
                <a:cs typeface="Verdana" panose="020B0604030504040204" pitchFamily="34" charset="0"/>
              </a:rPr>
              <a:t>like trying to un-ring a bell’</a:t>
            </a:r>
          </a:p>
        </p:txBody>
      </p:sp>
      <p:sp>
        <p:nvSpPr>
          <p:cNvPr id="4" name="Rectangle 3">
            <a:extLst>
              <a:ext uri="{FF2B5EF4-FFF2-40B4-BE49-F238E27FC236}">
                <a16:creationId xmlns:a16="http://schemas.microsoft.com/office/drawing/2014/main" id="{136FA527-D28B-419E-854D-861004E62F66}"/>
              </a:ext>
            </a:extLst>
          </p:cNvPr>
          <p:cNvSpPr/>
          <p:nvPr/>
        </p:nvSpPr>
        <p:spPr>
          <a:xfrm>
            <a:off x="778329" y="762000"/>
            <a:ext cx="7609116" cy="167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 </a:t>
            </a:r>
            <a:r>
              <a:rPr lang="en-US" sz="3200" dirty="0">
                <a:solidFill>
                  <a:schemeClr val="tx1"/>
                </a:solidFill>
              </a:rPr>
              <a:t>Let your speech always be with grace, seasoned with salt, that you may know</a:t>
            </a:r>
            <a:br>
              <a:rPr lang="en-US" sz="3200" dirty="0">
                <a:solidFill>
                  <a:schemeClr val="tx1"/>
                </a:solidFill>
              </a:rPr>
            </a:br>
            <a:r>
              <a:rPr lang="en-US" sz="3200" dirty="0">
                <a:solidFill>
                  <a:schemeClr val="tx1"/>
                </a:solidFill>
              </a:rPr>
              <a:t>how you ought to answer each one.</a:t>
            </a:r>
            <a:r>
              <a:rPr lang="en-US" dirty="0">
                <a:solidFill>
                  <a:schemeClr val="tx1"/>
                </a:solidFill>
              </a:rPr>
              <a:t> </a:t>
            </a:r>
            <a:endParaRPr lang="en-US" dirty="0">
              <a:solidFill>
                <a:schemeClr val="tx1"/>
              </a:solidFill>
              <a:hlinkClick r:id="rId2"/>
            </a:endParaRPr>
          </a:p>
        </p:txBody>
      </p:sp>
      <p:sp>
        <p:nvSpPr>
          <p:cNvPr id="5" name="Rectangle 4">
            <a:extLst>
              <a:ext uri="{FF2B5EF4-FFF2-40B4-BE49-F238E27FC236}">
                <a16:creationId xmlns:a16="http://schemas.microsoft.com/office/drawing/2014/main" id="{9E51A8D7-608E-4431-B248-0D5A44DC3A49}"/>
              </a:ext>
            </a:extLst>
          </p:cNvPr>
          <p:cNvSpPr/>
          <p:nvPr/>
        </p:nvSpPr>
        <p:spPr>
          <a:xfrm>
            <a:off x="778329" y="3276600"/>
            <a:ext cx="7609116" cy="1981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 Let no corrupt word proceed out of your mouth, but what is good for necessary edification, that it may impart grace to the hearers.</a:t>
            </a:r>
            <a:endParaRPr lang="en-US" dirty="0">
              <a:solidFill>
                <a:schemeClr val="tx1"/>
              </a:solidFill>
              <a:hlinkClick r:id="rId3"/>
            </a:endParaRPr>
          </a:p>
        </p:txBody>
      </p:sp>
      <p:sp>
        <p:nvSpPr>
          <p:cNvPr id="6" name="Rectangle 5">
            <a:extLst>
              <a:ext uri="{FF2B5EF4-FFF2-40B4-BE49-F238E27FC236}">
                <a16:creationId xmlns:a16="http://schemas.microsoft.com/office/drawing/2014/main" id="{C05FBF9F-28D5-4E1E-9966-CAC576C67BAC}"/>
              </a:ext>
            </a:extLst>
          </p:cNvPr>
          <p:cNvSpPr/>
          <p:nvPr/>
        </p:nvSpPr>
        <p:spPr>
          <a:xfrm>
            <a:off x="3929741" y="827316"/>
            <a:ext cx="3902529" cy="593271"/>
          </a:xfrm>
          <a:prstGeom prst="rect">
            <a:avLst/>
          </a:prstGeom>
          <a:solidFill>
            <a:srgbClr val="FFFF00">
              <a:alpha val="28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72E2B7F-6AF6-421E-B819-BDE0B47F47EC}"/>
              </a:ext>
            </a:extLst>
          </p:cNvPr>
          <p:cNvSpPr/>
          <p:nvPr/>
        </p:nvSpPr>
        <p:spPr>
          <a:xfrm>
            <a:off x="2830284" y="4267200"/>
            <a:ext cx="4419600" cy="593271"/>
          </a:xfrm>
          <a:prstGeom prst="rect">
            <a:avLst/>
          </a:prstGeom>
          <a:solidFill>
            <a:srgbClr val="FFFF00">
              <a:alpha val="28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C8091BD-3162-4E82-94AB-AA21AD71DA58}"/>
              </a:ext>
            </a:extLst>
          </p:cNvPr>
          <p:cNvCxnSpPr/>
          <p:nvPr/>
        </p:nvCxnSpPr>
        <p:spPr>
          <a:xfrm>
            <a:off x="843645" y="1796142"/>
            <a:ext cx="3412671"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14374CC-EA24-41FB-BA58-E4EDA748A4DF}"/>
              </a:ext>
            </a:extLst>
          </p:cNvPr>
          <p:cNvCxnSpPr/>
          <p:nvPr/>
        </p:nvCxnSpPr>
        <p:spPr>
          <a:xfrm>
            <a:off x="843645" y="5197929"/>
            <a:ext cx="1447305"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833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45513-6EEC-4D81-BC9C-DB8B09ADE685}"/>
              </a:ext>
            </a:extLst>
          </p:cNvPr>
          <p:cNvSpPr>
            <a:spLocks noGrp="1"/>
          </p:cNvSpPr>
          <p:nvPr>
            <p:ph type="title"/>
          </p:nvPr>
        </p:nvSpPr>
        <p:spPr>
          <a:xfrm>
            <a:off x="457200" y="274638"/>
            <a:ext cx="8229600" cy="715962"/>
          </a:xfrm>
        </p:spPr>
        <p:txBody>
          <a:bodyPr/>
          <a:lstStyle/>
          <a:p>
            <a:r>
              <a:rPr lang="en-US" dirty="0"/>
              <a:t>1 John 2:6</a:t>
            </a:r>
          </a:p>
        </p:txBody>
      </p:sp>
      <p:sp>
        <p:nvSpPr>
          <p:cNvPr id="3" name="Content Placeholder 2">
            <a:extLst>
              <a:ext uri="{FF2B5EF4-FFF2-40B4-BE49-F238E27FC236}">
                <a16:creationId xmlns:a16="http://schemas.microsoft.com/office/drawing/2014/main" id="{B5A5D816-E434-420A-A82F-368AF1DF449F}"/>
              </a:ext>
            </a:extLst>
          </p:cNvPr>
          <p:cNvSpPr>
            <a:spLocks noGrp="1"/>
          </p:cNvSpPr>
          <p:nvPr>
            <p:ph idx="1"/>
          </p:nvPr>
        </p:nvSpPr>
        <p:spPr>
          <a:xfrm>
            <a:off x="457200" y="1143000"/>
            <a:ext cx="8229600" cy="4983163"/>
          </a:xfrm>
        </p:spPr>
        <p:txBody>
          <a:bodyPr/>
          <a:lstStyle/>
          <a:p>
            <a:endParaRPr lang="en-US" dirty="0"/>
          </a:p>
          <a:p>
            <a:endParaRPr lang="en-US" dirty="0"/>
          </a:p>
          <a:p>
            <a:pPr marL="0" indent="0">
              <a:buNone/>
            </a:pPr>
            <a:endParaRPr lang="en-US" dirty="0"/>
          </a:p>
        </p:txBody>
      </p:sp>
      <p:sp>
        <p:nvSpPr>
          <p:cNvPr id="4" name="Rectangle 3">
            <a:extLst>
              <a:ext uri="{FF2B5EF4-FFF2-40B4-BE49-F238E27FC236}">
                <a16:creationId xmlns:a16="http://schemas.microsoft.com/office/drawing/2014/main" id="{397548FA-ECD9-4972-B13F-FF72307001EE}"/>
              </a:ext>
            </a:extLst>
          </p:cNvPr>
          <p:cNvSpPr/>
          <p:nvPr/>
        </p:nvSpPr>
        <p:spPr>
          <a:xfrm>
            <a:off x="457200" y="1143000"/>
            <a:ext cx="8229600" cy="1295400"/>
          </a:xfrm>
          <a:prstGeom prst="rect">
            <a:avLst/>
          </a:prstGeom>
          <a:solidFill>
            <a:schemeClr val="accent2">
              <a:lumMod val="50000"/>
            </a:schemeClr>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Verdana" panose="020B0604030504040204" pitchFamily="34" charset="0"/>
                <a:ea typeface="Verdana" panose="020B0604030504040204" pitchFamily="34" charset="0"/>
                <a:cs typeface="Verdana" panose="020B0604030504040204" pitchFamily="34" charset="0"/>
              </a:rPr>
              <a:t>He who says he abides in Him ought himself also to walk just as He walked.  </a:t>
            </a:r>
            <a:endParaRPr lang="en-US" sz="3200" dirty="0">
              <a:latin typeface="Verdana" panose="020B0604030504040204" pitchFamily="34" charset="0"/>
              <a:ea typeface="Verdana" panose="020B0604030504040204" pitchFamily="34" charset="0"/>
              <a:cs typeface="Verdana" panose="020B0604030504040204" pitchFamily="34" charset="0"/>
              <a:hlinkClick r:id="rId2"/>
            </a:endParaRPr>
          </a:p>
        </p:txBody>
      </p:sp>
    </p:spTree>
    <p:extLst>
      <p:ext uri="{BB962C8B-B14F-4D97-AF65-F5344CB8AC3E}">
        <p14:creationId xmlns:p14="http://schemas.microsoft.com/office/powerpoint/2010/main" val="368773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sz="3400" dirty="0">
                <a:latin typeface="Verdana" panose="020B0604030504040204" pitchFamily="34" charset="0"/>
                <a:ea typeface="Verdana" panose="020B0604030504040204" pitchFamily="34" charset="0"/>
                <a:cs typeface="Verdana" panose="020B0604030504040204" pitchFamily="34" charset="0"/>
              </a:rPr>
              <a:t>Mt.5:16</a:t>
            </a:r>
          </a:p>
        </p:txBody>
      </p:sp>
      <p:sp>
        <p:nvSpPr>
          <p:cNvPr id="2051" name="Rectangle 3"/>
          <p:cNvSpPr>
            <a:spLocks noGrp="1" noChangeArrowheads="1"/>
          </p:cNvSpPr>
          <p:nvPr>
            <p:ph idx="1"/>
          </p:nvPr>
        </p:nvSpPr>
        <p:spPr>
          <a:xfrm>
            <a:off x="457200" y="609600"/>
            <a:ext cx="8229600" cy="5867400"/>
          </a:xfrm>
        </p:spPr>
        <p:txBody>
          <a:bodyPr/>
          <a:lstStyle/>
          <a:p>
            <a:pPr marL="0" indent="0">
              <a:spcAft>
                <a:spcPts val="600"/>
              </a:spcAft>
              <a:buNone/>
            </a:pPr>
            <a:r>
              <a:rPr lang="en-US" kern="1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a:t>
            </a:r>
            <a:r>
              <a:rPr lang="en-US" u="sng" kern="1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That</a:t>
            </a:r>
            <a:r>
              <a:rPr lang="en-US" kern="1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 purpose </a:t>
            </a:r>
          </a:p>
          <a:p>
            <a:pPr marL="0" indent="0">
              <a:spcAft>
                <a:spcPts val="600"/>
              </a:spcAft>
              <a:buNone/>
            </a:pPr>
            <a:r>
              <a:rPr lang="en-US" kern="1200" dirty="0">
                <a:latin typeface="Verdana" panose="020B0604030504040204" pitchFamily="34" charset="0"/>
                <a:ea typeface="Verdana" panose="020B0604030504040204" pitchFamily="34" charset="0"/>
                <a:cs typeface="Verdana" panose="020B0604030504040204" pitchFamily="34" charset="0"/>
              </a:rPr>
              <a:t> </a:t>
            </a:r>
            <a:r>
              <a:rPr lang="en-US" kern="1200" dirty="0">
                <a:solidFill>
                  <a:srgbClr val="800000"/>
                </a:solidFill>
                <a:latin typeface="Verdana" panose="020B0604030504040204" pitchFamily="34" charset="0"/>
                <a:ea typeface="Verdana" panose="020B0604030504040204" pitchFamily="34" charset="0"/>
                <a:cs typeface="Verdana" panose="020B0604030504040204" pitchFamily="34" charset="0"/>
              </a:rPr>
              <a:t> </a:t>
            </a:r>
            <a:r>
              <a:rPr lang="en-US" sz="2400" kern="1200" dirty="0">
                <a:solidFill>
                  <a:srgbClr val="800000"/>
                </a:solidFill>
                <a:latin typeface="Verdana" panose="020B0604030504040204" pitchFamily="34" charset="0"/>
                <a:ea typeface="Verdana" panose="020B0604030504040204" pitchFamily="34" charset="0"/>
                <a:cs typeface="Verdana" panose="020B0604030504040204" pitchFamily="34" charset="0"/>
              </a:rPr>
              <a:t>1. </a:t>
            </a:r>
            <a:r>
              <a:rPr lang="en-US" kern="1200" dirty="0">
                <a:latin typeface="Verdana" panose="020B0604030504040204" pitchFamily="34" charset="0"/>
                <a:ea typeface="Verdana" panose="020B0604030504040204" pitchFamily="34" charset="0"/>
                <a:cs typeface="Verdana" panose="020B0604030504040204" pitchFamily="34" charset="0"/>
              </a:rPr>
              <a:t>See good works.   Ep.2:10</a:t>
            </a:r>
          </a:p>
          <a:p>
            <a:pPr marL="0" indent="0">
              <a:spcAft>
                <a:spcPts val="600"/>
              </a:spcAft>
              <a:buNone/>
            </a:pPr>
            <a:r>
              <a:rPr lang="en-US" kern="1200" dirty="0">
                <a:latin typeface="Verdana" panose="020B0604030504040204" pitchFamily="34" charset="0"/>
                <a:ea typeface="Verdana" panose="020B0604030504040204" pitchFamily="34" charset="0"/>
                <a:cs typeface="Verdana" panose="020B0604030504040204" pitchFamily="34" charset="0"/>
              </a:rPr>
              <a:t> </a:t>
            </a:r>
            <a:r>
              <a:rPr lang="en-US" sz="2400" kern="1200" dirty="0">
                <a:solidFill>
                  <a:srgbClr val="800000"/>
                </a:solidFill>
                <a:latin typeface="Verdana" panose="020B0604030504040204" pitchFamily="34" charset="0"/>
                <a:ea typeface="Verdana" panose="020B0604030504040204" pitchFamily="34" charset="0"/>
                <a:cs typeface="Verdana" panose="020B0604030504040204" pitchFamily="34" charset="0"/>
              </a:rPr>
              <a:t> 2. </a:t>
            </a:r>
            <a:r>
              <a:rPr lang="en-US" kern="1200" dirty="0">
                <a:latin typeface="Verdana" panose="020B0604030504040204" pitchFamily="34" charset="0"/>
                <a:ea typeface="Verdana" panose="020B0604030504040204" pitchFamily="34" charset="0"/>
                <a:cs typeface="Verdana" panose="020B0604030504040204" pitchFamily="34" charset="0"/>
              </a:rPr>
              <a:t>Glorify Father.</a:t>
            </a:r>
          </a:p>
          <a:p>
            <a:pPr marL="0" indent="0">
              <a:spcAft>
                <a:spcPts val="600"/>
              </a:spcAft>
              <a:buNone/>
            </a:pPr>
            <a:endParaRPr lang="en-US" kern="1200"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kern="1200"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kern="1200"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kern="12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None/>
            </a:pPr>
            <a:r>
              <a:rPr lang="en-US" kern="1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Every Christian is on display</a:t>
            </a:r>
            <a:br>
              <a:rPr lang="en-US" kern="1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kern="1200" dirty="0">
                <a:latin typeface="Verdana" panose="020B0604030504040204" pitchFamily="34" charset="0"/>
                <a:ea typeface="Verdana" panose="020B0604030504040204" pitchFamily="34" charset="0"/>
                <a:cs typeface="Verdana" panose="020B0604030504040204" pitchFamily="34" charset="0"/>
              </a:rPr>
              <a:t>(</a:t>
            </a:r>
            <a:r>
              <a:rPr lang="en-US" u="sng" kern="1200" dirty="0">
                <a:latin typeface="Verdana" panose="020B0604030504040204" pitchFamily="34" charset="0"/>
                <a:ea typeface="Verdana" panose="020B0604030504040204" pitchFamily="34" charset="0"/>
                <a:cs typeface="Verdana" panose="020B0604030504040204" pitchFamily="34" charset="0"/>
              </a:rPr>
              <a:t>Phil.2:14-15</a:t>
            </a:r>
            <a:r>
              <a:rPr lang="en-US" kern="1200" dirty="0">
                <a:latin typeface="Verdana" panose="020B0604030504040204" pitchFamily="34" charset="0"/>
                <a:ea typeface="Verdana" panose="020B0604030504040204" pitchFamily="34" charset="0"/>
                <a:cs typeface="Verdana" panose="020B0604030504040204" pitchFamily="34" charset="0"/>
              </a:rPr>
              <a:t>)</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BB411A93-EB34-4A5D-BAF7-0C9AFA67F4C8}"/>
              </a:ext>
            </a:extLst>
          </p:cNvPr>
          <p:cNvSpPr/>
          <p:nvPr/>
        </p:nvSpPr>
        <p:spPr>
          <a:xfrm>
            <a:off x="1643742" y="2558142"/>
            <a:ext cx="5856516" cy="1191987"/>
          </a:xfrm>
          <a:prstGeom prst="rect">
            <a:avLst/>
          </a:prstGeom>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accent2">
                    <a:lumMod val="50000"/>
                  </a:schemeClr>
                </a:solidFill>
              </a:rPr>
              <a:t>Speak of something as being</a:t>
            </a:r>
            <a:br>
              <a:rPr lang="en-US" sz="3200" dirty="0">
                <a:solidFill>
                  <a:schemeClr val="accent2">
                    <a:lumMod val="50000"/>
                  </a:schemeClr>
                </a:solidFill>
              </a:rPr>
            </a:br>
            <a:r>
              <a:rPr lang="en-US" sz="3200" dirty="0">
                <a:solidFill>
                  <a:schemeClr val="accent2">
                    <a:lumMod val="50000"/>
                  </a:schemeClr>
                </a:solidFill>
              </a:rPr>
              <a:t>unusually fine, deserving honor</a:t>
            </a:r>
            <a:endParaRPr lang="en-US" dirty="0">
              <a:solidFill>
                <a:schemeClr val="accent2">
                  <a:lumMod val="50000"/>
                </a:schemeClr>
              </a:solidFill>
            </a:endParaRPr>
          </a:p>
        </p:txBody>
      </p:sp>
      <p:sp>
        <p:nvSpPr>
          <p:cNvPr id="5" name="Rectangle 4">
            <a:extLst>
              <a:ext uri="{FF2B5EF4-FFF2-40B4-BE49-F238E27FC236}">
                <a16:creationId xmlns:a16="http://schemas.microsoft.com/office/drawing/2014/main" id="{05CD132B-A645-4123-8B67-D48A9AC1CD28}"/>
              </a:ext>
            </a:extLst>
          </p:cNvPr>
          <p:cNvSpPr/>
          <p:nvPr/>
        </p:nvSpPr>
        <p:spPr>
          <a:xfrm>
            <a:off x="1997529" y="3891645"/>
            <a:ext cx="5165271" cy="1191987"/>
          </a:xfrm>
          <a:prstGeom prst="rect">
            <a:avLst/>
          </a:prstGeom>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accent2">
                    <a:lumMod val="50000"/>
                  </a:schemeClr>
                </a:solidFill>
              </a:rPr>
              <a:t>Pharisees acted to glorify themselves, not God, </a:t>
            </a:r>
            <a:r>
              <a:rPr lang="en-US" sz="3200" dirty="0">
                <a:solidFill>
                  <a:schemeClr val="tx1"/>
                </a:solidFill>
              </a:rPr>
              <a:t>6:1-5</a:t>
            </a:r>
            <a:endParaRPr lang="en-US" dirty="0">
              <a:solidFill>
                <a:schemeClr val="tx1"/>
              </a:solidFill>
            </a:endParaRPr>
          </a:p>
        </p:txBody>
      </p:sp>
    </p:spTree>
    <p:extLst>
      <p:ext uri="{BB962C8B-B14F-4D97-AF65-F5344CB8AC3E}">
        <p14:creationId xmlns:p14="http://schemas.microsoft.com/office/powerpoint/2010/main" val="76412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360265" y="533400"/>
            <a:ext cx="6423471" cy="1324285"/>
          </a:xfrm>
          <a:blipFill>
            <a:blip r:embed="rId2" cstate="print"/>
            <a:tile tx="0" ty="0" sx="100000" sy="100000" flip="none" algn="tl"/>
          </a:blipFill>
          <a:ln>
            <a:solidFill>
              <a:srgbClr val="CCFFFF"/>
            </a:solidFill>
          </a:ln>
          <a:scene3d>
            <a:camera prst="orthographicFront"/>
            <a:lightRig rig="threePt" dir="t"/>
          </a:scene3d>
          <a:sp3d>
            <a:bevelT prst="angle"/>
          </a:sp3d>
        </p:spPr>
        <p:txBody>
          <a:bodyPr/>
          <a:lstStyle/>
          <a:p>
            <a:r>
              <a:rPr lang="en-US" sz="4000" dirty="0">
                <a:solidFill>
                  <a:schemeClr val="tx1"/>
                </a:solidFill>
                <a:latin typeface="Verdana" panose="020B0604030504040204" pitchFamily="34" charset="0"/>
                <a:ea typeface="Verdana" panose="020B0604030504040204" pitchFamily="34" charset="0"/>
                <a:cs typeface="Verdana" panose="020B0604030504040204" pitchFamily="34" charset="0"/>
              </a:rPr>
              <a:t>I. Be Converted</a:t>
            </a:r>
          </a:p>
        </p:txBody>
      </p:sp>
    </p:spTree>
    <p:extLst>
      <p:ext uri="{BB962C8B-B14F-4D97-AF65-F5344CB8AC3E}">
        <p14:creationId xmlns:p14="http://schemas.microsoft.com/office/powerpoint/2010/main" val="4264365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sz="3600" dirty="0">
                <a:latin typeface="Verdana" panose="020B0604030504040204" pitchFamily="34" charset="0"/>
                <a:ea typeface="Verdana" panose="020B0604030504040204" pitchFamily="34" charset="0"/>
                <a:cs typeface="Verdana" panose="020B0604030504040204" pitchFamily="34" charset="0"/>
              </a:rPr>
              <a:t>Acts 3:19</a:t>
            </a:r>
          </a:p>
        </p:txBody>
      </p:sp>
      <p:sp>
        <p:nvSpPr>
          <p:cNvPr id="2051" name="Rectangle 3"/>
          <p:cNvSpPr>
            <a:spLocks noGrp="1" noChangeArrowheads="1"/>
          </p:cNvSpPr>
          <p:nvPr>
            <p:ph idx="1"/>
          </p:nvPr>
        </p:nvSpPr>
        <p:spPr>
          <a:xfrm>
            <a:off x="457200" y="838200"/>
            <a:ext cx="8229600" cy="5562600"/>
          </a:xfrm>
        </p:spPr>
        <p:txBody>
          <a:bodyPr/>
          <a:lstStyle/>
          <a:p>
            <a:pPr marL="0" indent="0">
              <a:spcAft>
                <a:spcPts val="600"/>
              </a:spcAft>
              <a:buNone/>
            </a:pPr>
            <a:r>
              <a:rPr lang="en-US" kern="1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Change mind / course, turn, return</a:t>
            </a:r>
          </a:p>
          <a:p>
            <a:pPr marL="0" indent="0">
              <a:spcAft>
                <a:spcPts val="600"/>
              </a:spcAft>
              <a:buNone/>
            </a:pPr>
            <a:r>
              <a:rPr lang="en-US" kern="1200" dirty="0">
                <a:latin typeface="Verdana" panose="020B0604030504040204" pitchFamily="34" charset="0"/>
                <a:ea typeface="Verdana" panose="020B0604030504040204" pitchFamily="34" charset="0"/>
                <a:cs typeface="Verdana" panose="020B0604030504040204" pitchFamily="34" charset="0"/>
              </a:rPr>
              <a:t>Acts 9:35, </a:t>
            </a:r>
            <a:r>
              <a:rPr lang="en-US" kern="1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turned</a:t>
            </a:r>
          </a:p>
          <a:p>
            <a:pPr marL="0" indent="0">
              <a:spcAft>
                <a:spcPts val="600"/>
              </a:spcAft>
              <a:buNone/>
            </a:pPr>
            <a:r>
              <a:rPr lang="en-US" kern="1200" dirty="0">
                <a:latin typeface="Verdana" panose="020B0604030504040204" pitchFamily="34" charset="0"/>
                <a:ea typeface="Verdana" panose="020B0604030504040204" pitchFamily="34" charset="0"/>
                <a:cs typeface="Verdana" panose="020B0604030504040204" pitchFamily="34" charset="0"/>
              </a:rPr>
              <a:t>Acts 11:21, </a:t>
            </a:r>
            <a:r>
              <a:rPr lang="en-US" kern="1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turned</a:t>
            </a:r>
            <a:r>
              <a:rPr lang="en-US" kern="1200" dirty="0">
                <a:solidFill>
                  <a:srgbClr val="333399">
                    <a:lumMod val="75000"/>
                  </a:srgbClr>
                </a:solidFill>
                <a:latin typeface="Verdana" panose="020B0604030504040204" pitchFamily="34" charset="0"/>
                <a:ea typeface="Verdana" panose="020B0604030504040204" pitchFamily="34" charset="0"/>
                <a:cs typeface="Verdana" panose="020B0604030504040204" pitchFamily="34" charset="0"/>
              </a:rPr>
              <a:t> </a:t>
            </a:r>
            <a:r>
              <a:rPr lang="en-US" kern="1200" dirty="0">
                <a:latin typeface="Verdana" panose="020B0604030504040204" pitchFamily="34" charset="0"/>
                <a:ea typeface="Verdana" panose="020B0604030504040204" pitchFamily="34" charset="0"/>
                <a:cs typeface="Verdana" panose="020B0604030504040204" pitchFamily="34" charset="0"/>
              </a:rPr>
              <a:t>(18)</a:t>
            </a:r>
          </a:p>
          <a:p>
            <a:pPr marL="0" indent="0">
              <a:spcAft>
                <a:spcPts val="600"/>
              </a:spcAft>
              <a:buNone/>
            </a:pPr>
            <a:r>
              <a:rPr lang="en-US" kern="1200" dirty="0">
                <a:latin typeface="Verdana" panose="020B0604030504040204" pitchFamily="34" charset="0"/>
                <a:ea typeface="Verdana" panose="020B0604030504040204" pitchFamily="34" charset="0"/>
                <a:cs typeface="Verdana" panose="020B0604030504040204" pitchFamily="34" charset="0"/>
              </a:rPr>
              <a:t> </a:t>
            </a:r>
            <a:r>
              <a:rPr lang="en-US" kern="1200" dirty="0">
                <a:solidFill>
                  <a:srgbClr val="800000"/>
                </a:solidFill>
                <a:latin typeface="Verdana" panose="020B0604030504040204" pitchFamily="34" charset="0"/>
                <a:ea typeface="Verdana" panose="020B0604030504040204" pitchFamily="34" charset="0"/>
                <a:cs typeface="Verdana" panose="020B0604030504040204" pitchFamily="34" charset="0"/>
              </a:rPr>
              <a:t> </a:t>
            </a:r>
            <a:r>
              <a:rPr lang="en-US" sz="2400" kern="1200" dirty="0">
                <a:solidFill>
                  <a:srgbClr val="800000"/>
                </a:solidFill>
                <a:latin typeface="Verdana" panose="020B0604030504040204" pitchFamily="34" charset="0"/>
                <a:ea typeface="Verdana" panose="020B0604030504040204" pitchFamily="34" charset="0"/>
                <a:cs typeface="Verdana" panose="020B0604030504040204" pitchFamily="34" charset="0"/>
              </a:rPr>
              <a:t>1. </a:t>
            </a:r>
            <a:r>
              <a:rPr lang="en-US" kern="1200" dirty="0">
                <a:latin typeface="Verdana" panose="020B0604030504040204" pitchFamily="34" charset="0"/>
                <a:ea typeface="Verdana" panose="020B0604030504040204" pitchFamily="34" charset="0"/>
                <a:cs typeface="Verdana" panose="020B0604030504040204" pitchFamily="34" charset="0"/>
              </a:rPr>
              <a:t>Acts 11:26 . . . 27-30 . . . 11:1-3 </a:t>
            </a:r>
          </a:p>
          <a:p>
            <a:pPr marL="0" indent="0">
              <a:spcAft>
                <a:spcPts val="600"/>
              </a:spcAft>
              <a:buNone/>
            </a:pPr>
            <a:endParaRPr 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BB411A93-EB34-4A5D-BAF7-0C9AFA67F4C8}"/>
              </a:ext>
            </a:extLst>
          </p:cNvPr>
          <p:cNvSpPr/>
          <p:nvPr/>
        </p:nvSpPr>
        <p:spPr>
          <a:xfrm>
            <a:off x="1150077" y="3537858"/>
            <a:ext cx="6867252" cy="1371600"/>
          </a:xfrm>
          <a:prstGeom prst="rect">
            <a:avLst/>
          </a:prstGeom>
          <a:solidFill>
            <a:schemeClr val="tx1"/>
          </a:solidFill>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Conversion changes direction of</a:t>
            </a:r>
            <a:b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life from wrong way to right way</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2734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sz="3600" dirty="0">
                <a:latin typeface="Verdana" panose="020B0604030504040204" pitchFamily="34" charset="0"/>
                <a:ea typeface="Verdana" panose="020B0604030504040204" pitchFamily="34" charset="0"/>
                <a:cs typeface="Verdana" panose="020B0604030504040204" pitchFamily="34" charset="0"/>
              </a:rPr>
              <a:t>Romans 1:21</a:t>
            </a:r>
          </a:p>
        </p:txBody>
      </p:sp>
      <p:sp>
        <p:nvSpPr>
          <p:cNvPr id="2051" name="Rectangle 3"/>
          <p:cNvSpPr>
            <a:spLocks noGrp="1" noChangeArrowheads="1"/>
          </p:cNvSpPr>
          <p:nvPr>
            <p:ph idx="1"/>
          </p:nvPr>
        </p:nvSpPr>
        <p:spPr>
          <a:xfrm>
            <a:off x="457200" y="838200"/>
            <a:ext cx="8229600" cy="5562600"/>
          </a:xfrm>
        </p:spPr>
        <p:txBody>
          <a:bodyPr/>
          <a:lstStyle/>
          <a:p>
            <a:pPr marL="0" indent="0">
              <a:spcAft>
                <a:spcPts val="0"/>
              </a:spcAft>
              <a:buNone/>
            </a:pPr>
            <a:r>
              <a:rPr lang="en-US" kern="1200" dirty="0">
                <a:latin typeface="Verdana" panose="020B0604030504040204" pitchFamily="34" charset="0"/>
                <a:ea typeface="Verdana" panose="020B0604030504040204" pitchFamily="34" charset="0"/>
                <a:cs typeface="Verdana" panose="020B0604030504040204" pitchFamily="34" charset="0"/>
              </a:rPr>
              <a:t>Even nature should turn us</a:t>
            </a:r>
          </a:p>
          <a:p>
            <a:pPr lvl="1">
              <a:spcAft>
                <a:spcPts val="600"/>
              </a:spcAft>
              <a:buFont typeface="Arial" panose="020B0604020202020204" pitchFamily="34" charset="0"/>
              <a:buChar char="•"/>
            </a:pPr>
            <a:r>
              <a:rPr lang="en-US" sz="3200" kern="1200" dirty="0">
                <a:latin typeface="Verdana" panose="020B0604030504040204" pitchFamily="34" charset="0"/>
                <a:ea typeface="Verdana" panose="020B0604030504040204" pitchFamily="34" charset="0"/>
                <a:cs typeface="Verdana" panose="020B0604030504040204" pitchFamily="34" charset="0"/>
              </a:rPr>
              <a:t>‘God is great, God is good…’</a:t>
            </a:r>
          </a:p>
          <a:p>
            <a:pPr marL="0" indent="0">
              <a:spcAft>
                <a:spcPts val="0"/>
              </a:spcAft>
              <a:buNone/>
            </a:pPr>
            <a:r>
              <a:rPr lang="en-US" kern="1200" dirty="0">
                <a:latin typeface="Verdana" panose="020B0604030504040204" pitchFamily="34" charset="0"/>
                <a:ea typeface="Verdana" panose="020B0604030504040204" pitchFamily="34" charset="0"/>
                <a:cs typeface="Verdana" panose="020B0604030504040204" pitchFamily="34" charset="0"/>
              </a:rPr>
              <a:t>Ro.1:21-23,</a:t>
            </a:r>
            <a:r>
              <a:rPr lang="en-US" kern="1200" dirty="0">
                <a:solidFill>
                  <a:srgbClr val="333399">
                    <a:lumMod val="75000"/>
                  </a:srgbClr>
                </a:solidFill>
                <a:latin typeface="Verdana" panose="020B0604030504040204" pitchFamily="34" charset="0"/>
                <a:ea typeface="Verdana" panose="020B0604030504040204" pitchFamily="34" charset="0"/>
                <a:cs typeface="Verdana" panose="020B0604030504040204" pitchFamily="34" charset="0"/>
              </a:rPr>
              <a:t> </a:t>
            </a:r>
            <a:r>
              <a:rPr lang="en-US" kern="1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people rejected evidence of nature and </a:t>
            </a:r>
            <a:r>
              <a:rPr lang="en-US" i="1" kern="1200"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changed His glory </a:t>
            </a:r>
            <a:r>
              <a:rPr lang="en-US" kern="1200" dirty="0">
                <a:latin typeface="Verdana" panose="020B0604030504040204" pitchFamily="34" charset="0"/>
                <a:ea typeface="Verdana" panose="020B0604030504040204" pitchFamily="34" charset="0"/>
                <a:cs typeface="Verdana" panose="020B0604030504040204" pitchFamily="34" charset="0"/>
              </a:rPr>
              <a:t>(23)</a:t>
            </a:r>
          </a:p>
          <a:p>
            <a:pPr marL="457200" lvl="1" indent="0">
              <a:spcAft>
                <a:spcPts val="0"/>
              </a:spcAft>
              <a:buNone/>
            </a:pPr>
            <a:r>
              <a:rPr lang="en-US" sz="3200" b="1" kern="1200" baseline="30000" dirty="0">
                <a:solidFill>
                  <a:srgbClr val="800000"/>
                </a:solidFill>
                <a:latin typeface="Verdana" panose="020B0604030504040204" pitchFamily="34" charset="0"/>
                <a:ea typeface="Verdana" panose="020B0604030504040204" pitchFamily="34" charset="0"/>
                <a:cs typeface="Verdana" panose="020B0604030504040204" pitchFamily="34" charset="0"/>
              </a:rPr>
              <a:t>(1)</a:t>
            </a:r>
            <a:r>
              <a:rPr lang="en-US" sz="3200" kern="1200" dirty="0">
                <a:latin typeface="Verdana" panose="020B0604030504040204" pitchFamily="34" charset="0"/>
                <a:ea typeface="Verdana" panose="020B0604030504040204" pitchFamily="34" charset="0"/>
                <a:cs typeface="Verdana" panose="020B0604030504040204" pitchFamily="34" charset="0"/>
              </a:rPr>
              <a:t> Deposed Him as Creator</a:t>
            </a:r>
          </a:p>
          <a:p>
            <a:pPr marL="457200" lvl="1" indent="0">
              <a:spcAft>
                <a:spcPts val="0"/>
              </a:spcAft>
              <a:buNone/>
            </a:pPr>
            <a:r>
              <a:rPr lang="en-US" sz="3200" b="1" kern="1200" baseline="30000" dirty="0">
                <a:solidFill>
                  <a:srgbClr val="800000"/>
                </a:solidFill>
                <a:latin typeface="Verdana" panose="020B0604030504040204" pitchFamily="34" charset="0"/>
                <a:ea typeface="Verdana" panose="020B0604030504040204" pitchFamily="34" charset="0"/>
                <a:cs typeface="Verdana" panose="020B0604030504040204" pitchFamily="34" charset="0"/>
              </a:rPr>
              <a:t>(2)</a:t>
            </a:r>
            <a:r>
              <a:rPr lang="en-US" sz="3200" kern="1200" dirty="0">
                <a:latin typeface="Verdana" panose="020B0604030504040204" pitchFamily="34" charset="0"/>
                <a:ea typeface="Verdana" panose="020B0604030504040204" pitchFamily="34" charset="0"/>
                <a:cs typeface="Verdana" panose="020B0604030504040204" pitchFamily="34" charset="0"/>
              </a:rPr>
              <a:t> Turned Him into lifeless idol to 	 manipulate . . .  as Ex.32</a:t>
            </a:r>
          </a:p>
          <a:p>
            <a:pPr marL="457200" lvl="1" indent="0">
              <a:spcAft>
                <a:spcPts val="600"/>
              </a:spcAft>
              <a:buNone/>
            </a:pPr>
            <a:r>
              <a:rPr lang="en-US" sz="3200" b="1" kern="1200" baseline="30000" dirty="0">
                <a:solidFill>
                  <a:srgbClr val="800000"/>
                </a:solidFill>
                <a:latin typeface="Verdana" panose="020B0604030504040204" pitchFamily="34" charset="0"/>
                <a:ea typeface="Verdana" panose="020B0604030504040204" pitchFamily="34" charset="0"/>
                <a:cs typeface="Verdana" panose="020B0604030504040204" pitchFamily="34" charset="0"/>
              </a:rPr>
              <a:t>(3)</a:t>
            </a:r>
            <a:r>
              <a:rPr lang="en-US" sz="3200" kern="1200" dirty="0">
                <a:latin typeface="Verdana" panose="020B0604030504040204" pitchFamily="34" charset="0"/>
                <a:ea typeface="Verdana" panose="020B0604030504040204" pitchFamily="34" charset="0"/>
                <a:cs typeface="Verdana" panose="020B0604030504040204" pitchFamily="34" charset="0"/>
              </a:rPr>
              <a:t> People do same with . . . </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BB411A93-EB34-4A5D-BAF7-0C9AFA67F4C8}"/>
              </a:ext>
            </a:extLst>
          </p:cNvPr>
          <p:cNvSpPr/>
          <p:nvPr/>
        </p:nvSpPr>
        <p:spPr>
          <a:xfrm>
            <a:off x="1066800" y="5562600"/>
            <a:ext cx="2057400" cy="838202"/>
          </a:xfrm>
          <a:prstGeom prst="rect">
            <a:avLst/>
          </a:prstGeom>
          <a:solidFill>
            <a:schemeClr val="tx1"/>
          </a:solidFill>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Money</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a16="http://schemas.microsoft.com/office/drawing/2014/main" id="{C7EBC7D6-00D5-4C02-8D72-F9BD2E925564}"/>
              </a:ext>
            </a:extLst>
          </p:cNvPr>
          <p:cNvSpPr/>
          <p:nvPr/>
        </p:nvSpPr>
        <p:spPr>
          <a:xfrm>
            <a:off x="3548742" y="5562600"/>
            <a:ext cx="2057400" cy="838202"/>
          </a:xfrm>
          <a:prstGeom prst="rect">
            <a:avLst/>
          </a:prstGeom>
          <a:solidFill>
            <a:schemeClr val="tx1"/>
          </a:solidFill>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Fame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a:extLst>
              <a:ext uri="{FF2B5EF4-FFF2-40B4-BE49-F238E27FC236}">
                <a16:creationId xmlns:a16="http://schemas.microsoft.com/office/drawing/2014/main" id="{96F6B0CD-95C4-4E0E-8907-51DB3B662252}"/>
              </a:ext>
            </a:extLst>
          </p:cNvPr>
          <p:cNvSpPr/>
          <p:nvPr/>
        </p:nvSpPr>
        <p:spPr>
          <a:xfrm>
            <a:off x="6030684" y="5562600"/>
            <a:ext cx="2057400" cy="838202"/>
          </a:xfrm>
          <a:prstGeom prst="rect">
            <a:avLst/>
          </a:prstGeom>
          <a:solidFill>
            <a:schemeClr val="tx1"/>
          </a:solidFill>
          <a:ln w="6350">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Power</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3196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1">
                                            <p:txEl>
                                              <p:pRg st="5" end="5"/>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360265" y="533401"/>
            <a:ext cx="6423471" cy="609600"/>
          </a:xfrm>
          <a:blipFill>
            <a:blip r:embed="rId2" cstate="print"/>
            <a:tile tx="0" ty="0" sx="100000" sy="100000" flip="none" algn="tl"/>
          </a:blipFill>
          <a:ln>
            <a:solidFill>
              <a:srgbClr val="CCFFFF"/>
            </a:solidFill>
          </a:ln>
          <a:scene3d>
            <a:camera prst="orthographicFront"/>
            <a:lightRig rig="threePt" dir="t"/>
          </a:scene3d>
          <a:sp3d>
            <a:bevelT prst="angle"/>
          </a:sp3d>
        </p:spPr>
        <p:txBody>
          <a:body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Be Converted</a:t>
            </a:r>
          </a:p>
        </p:txBody>
      </p:sp>
      <p:sp>
        <p:nvSpPr>
          <p:cNvPr id="3" name="Title 3">
            <a:extLst>
              <a:ext uri="{FF2B5EF4-FFF2-40B4-BE49-F238E27FC236}">
                <a16:creationId xmlns:a16="http://schemas.microsoft.com/office/drawing/2014/main" id="{467BD13F-AC56-4DB6-9DF1-9EBACCED9AF8}"/>
              </a:ext>
            </a:extLst>
          </p:cNvPr>
          <p:cNvSpPr txBox="1">
            <a:spLocks/>
          </p:cNvSpPr>
          <p:nvPr/>
        </p:nvSpPr>
        <p:spPr bwMode="auto">
          <a:xfrm>
            <a:off x="1371600" y="1266515"/>
            <a:ext cx="6423471" cy="1324285"/>
          </a:xfrm>
          <a:prstGeom prst="rect">
            <a:avLst/>
          </a:prstGeom>
          <a:blipFill>
            <a:blip r:embed="rId2" cstate="print"/>
            <a:tile tx="0" ty="0" sx="100000" sy="100000" flip="none" algn="tl"/>
          </a:blipFill>
          <a:ln>
            <a:solidFill>
              <a:srgbClr val="CCFFFF"/>
            </a:solidFill>
          </a:ln>
          <a:effectLst/>
          <a:scene3d>
            <a:camera prst="orthographicFront"/>
            <a:lightRig rig="threePt" dir="t"/>
          </a:scene3d>
          <a:sp3d>
            <a:bevelT prst="angle"/>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4000" kern="0" dirty="0">
                <a:solidFill>
                  <a:schemeClr val="tx1"/>
                </a:solidFill>
                <a:latin typeface="Verdana" panose="020B0604030504040204" pitchFamily="34" charset="0"/>
                <a:ea typeface="Verdana" panose="020B0604030504040204" pitchFamily="34" charset="0"/>
                <a:cs typeface="Verdana" panose="020B0604030504040204" pitchFamily="34" charset="0"/>
              </a:rPr>
              <a:t>II. Behave Ourselves</a:t>
            </a:r>
          </a:p>
        </p:txBody>
      </p:sp>
    </p:spTree>
    <p:extLst>
      <p:ext uri="{BB962C8B-B14F-4D97-AF65-F5344CB8AC3E}">
        <p14:creationId xmlns:p14="http://schemas.microsoft.com/office/powerpoint/2010/main" val="155215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CE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CB13-A722-4F7D-B6E7-315A22A93E55}"/>
              </a:ext>
            </a:extLst>
          </p:cNvPr>
          <p:cNvSpPr>
            <a:spLocks noGrp="1"/>
          </p:cNvSpPr>
          <p:nvPr>
            <p:ph type="title"/>
          </p:nvPr>
        </p:nvSpPr>
        <p:spPr>
          <a:xfrm>
            <a:off x="457200" y="76200"/>
            <a:ext cx="8229600" cy="715962"/>
          </a:xfrm>
        </p:spPr>
        <p:txBody>
          <a:bodyPr/>
          <a:lstStyle/>
          <a:p>
            <a:r>
              <a:rPr lang="en-US" sz="4000" dirty="0"/>
              <a:t>1 Tim.3:15</a:t>
            </a:r>
          </a:p>
        </p:txBody>
      </p:sp>
      <p:sp>
        <p:nvSpPr>
          <p:cNvPr id="3" name="Content Placeholder 2">
            <a:extLst>
              <a:ext uri="{FF2B5EF4-FFF2-40B4-BE49-F238E27FC236}">
                <a16:creationId xmlns:a16="http://schemas.microsoft.com/office/drawing/2014/main" id="{9B391071-40D5-407C-8148-692206E54307}"/>
              </a:ext>
            </a:extLst>
          </p:cNvPr>
          <p:cNvSpPr>
            <a:spLocks noGrp="1"/>
          </p:cNvSpPr>
          <p:nvPr>
            <p:ph idx="1"/>
          </p:nvPr>
        </p:nvSpPr>
        <p:spPr>
          <a:xfrm>
            <a:off x="457200" y="990600"/>
            <a:ext cx="8229600" cy="5410200"/>
          </a:xfrm>
        </p:spPr>
        <p:txBody>
          <a:bodyPr/>
          <a:lstStyle/>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Behave: conduct oneself in terms of certain principles.</a:t>
            </a:r>
          </a:p>
          <a:p>
            <a:pPr>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1 Co.10:31, </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do all to glory of God</a:t>
            </a:r>
          </a:p>
          <a:p>
            <a:pPr>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Ph.1:20, </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Christ magnified in my body</a:t>
            </a:r>
          </a:p>
          <a:p>
            <a:pPr lvl="1">
              <a:spcAft>
                <a:spcPts val="600"/>
              </a:spcAft>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Leader is judged by disciples</a:t>
            </a:r>
          </a:p>
          <a:p>
            <a:pPr lvl="1">
              <a:spcAft>
                <a:spcPts val="600"/>
              </a:spcAft>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Big name</a:t>
            </a:r>
          </a:p>
          <a:p>
            <a:r>
              <a:rPr lang="en-US" dirty="0">
                <a:latin typeface="Verdana" panose="020B0604030504040204" pitchFamily="34" charset="0"/>
                <a:ea typeface="Verdana" panose="020B0604030504040204" pitchFamily="34" charset="0"/>
                <a:cs typeface="Verdana" panose="020B0604030504040204" pitchFamily="34" charset="0"/>
              </a:rPr>
              <a:t>Jn.11:4</a:t>
            </a:r>
          </a:p>
          <a:p>
            <a:r>
              <a:rPr lang="en-US" dirty="0">
                <a:latin typeface="Verdana" panose="020B0604030504040204" pitchFamily="34" charset="0"/>
                <a:ea typeface="Verdana" panose="020B0604030504040204" pitchFamily="34" charset="0"/>
                <a:cs typeface="Verdana" panose="020B0604030504040204" pitchFamily="34" charset="0"/>
              </a:rPr>
              <a:t>2 Co.9:12-13</a:t>
            </a:r>
          </a:p>
        </p:txBody>
      </p:sp>
    </p:spTree>
    <p:extLst>
      <p:ext uri="{BB962C8B-B14F-4D97-AF65-F5344CB8AC3E}">
        <p14:creationId xmlns:p14="http://schemas.microsoft.com/office/powerpoint/2010/main" val="107405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CE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CB13-A722-4F7D-B6E7-315A22A93E55}"/>
              </a:ext>
            </a:extLst>
          </p:cNvPr>
          <p:cNvSpPr>
            <a:spLocks noGrp="1"/>
          </p:cNvSpPr>
          <p:nvPr>
            <p:ph type="title"/>
          </p:nvPr>
        </p:nvSpPr>
        <p:spPr>
          <a:xfrm>
            <a:off x="457200" y="76200"/>
            <a:ext cx="8229600" cy="715962"/>
          </a:xfrm>
        </p:spPr>
        <p:txBody>
          <a:bodyPr/>
          <a:lstStyle/>
          <a:p>
            <a:r>
              <a:rPr lang="en-US" sz="3600" dirty="0">
                <a:latin typeface="Verdana" panose="020B0604030504040204" pitchFamily="34" charset="0"/>
                <a:ea typeface="Verdana" panose="020B0604030504040204" pitchFamily="34" charset="0"/>
                <a:cs typeface="Verdana" panose="020B0604030504040204" pitchFamily="34" charset="0"/>
              </a:rPr>
              <a:t>Watch what you watch</a:t>
            </a:r>
          </a:p>
        </p:txBody>
      </p:sp>
      <p:sp>
        <p:nvSpPr>
          <p:cNvPr id="3" name="Content Placeholder 2">
            <a:extLst>
              <a:ext uri="{FF2B5EF4-FFF2-40B4-BE49-F238E27FC236}">
                <a16:creationId xmlns:a16="http://schemas.microsoft.com/office/drawing/2014/main" id="{9B391071-40D5-407C-8148-692206E54307}"/>
              </a:ext>
            </a:extLst>
          </p:cNvPr>
          <p:cNvSpPr>
            <a:spLocks noGrp="1"/>
          </p:cNvSpPr>
          <p:nvPr>
            <p:ph idx="1"/>
          </p:nvPr>
        </p:nvSpPr>
        <p:spPr>
          <a:xfrm>
            <a:off x="457200" y="990600"/>
            <a:ext cx="8229600" cy="5410200"/>
          </a:xfrm>
        </p:spPr>
        <p:txBody>
          <a:bodyPr/>
          <a:lstStyle/>
          <a:p>
            <a:endParaRPr lang="en-US"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spcBef>
                <a:spcPts val="4800"/>
              </a:spcBef>
            </a:pPr>
            <a:r>
              <a:rPr lang="en-US"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Keep:</a:t>
            </a:r>
            <a:r>
              <a:rPr lang="en-US"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watch, guard, protect</a:t>
            </a:r>
          </a:p>
          <a:p>
            <a:pPr>
              <a:spcBef>
                <a:spcPts val="3000"/>
              </a:spcBef>
            </a:pPr>
            <a:r>
              <a:rPr lang="en-US"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Heart:</a:t>
            </a:r>
            <a:r>
              <a:rPr lang="en-US" dirty="0">
                <a:latin typeface="Verdana" panose="020B0604030504040204" pitchFamily="34" charset="0"/>
                <a:ea typeface="Verdana" panose="020B0604030504040204" pitchFamily="34" charset="0"/>
                <a:cs typeface="Verdana" panose="020B0604030504040204" pitchFamily="34" charset="0"/>
              </a:rPr>
              <a:t> if pure, all will be pure</a:t>
            </a:r>
          </a:p>
          <a:p>
            <a:pPr>
              <a:spcBef>
                <a:spcPts val="3000"/>
              </a:spcBef>
            </a:pPr>
            <a:r>
              <a:rPr lang="en-US"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Diligence:</a:t>
            </a:r>
            <a:r>
              <a:rPr lang="en-US" dirty="0">
                <a:latin typeface="Verdana" panose="020B0604030504040204" pitchFamily="34" charset="0"/>
                <a:ea typeface="Verdana" panose="020B0604030504040204" pitchFamily="34" charset="0"/>
                <a:cs typeface="Verdana" panose="020B0604030504040204" pitchFamily="34" charset="0"/>
              </a:rPr>
              <a:t> vigilance</a:t>
            </a:r>
          </a:p>
          <a:p>
            <a:pPr>
              <a:spcBef>
                <a:spcPts val="3000"/>
              </a:spcBef>
            </a:pPr>
            <a:r>
              <a:rPr lang="en-US"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Issues:</a:t>
            </a:r>
            <a:r>
              <a:rPr lang="en-US" dirty="0">
                <a:latin typeface="Verdana" panose="020B0604030504040204" pitchFamily="34" charset="0"/>
                <a:ea typeface="Verdana" panose="020B0604030504040204" pitchFamily="34" charset="0"/>
                <a:cs typeface="Verdana" panose="020B0604030504040204" pitchFamily="34" charset="0"/>
              </a:rPr>
              <a:t> as fountain, arteries</a:t>
            </a:r>
          </a:p>
        </p:txBody>
      </p:sp>
      <p:sp>
        <p:nvSpPr>
          <p:cNvPr id="4" name="Rectangle 3">
            <a:extLst>
              <a:ext uri="{FF2B5EF4-FFF2-40B4-BE49-F238E27FC236}">
                <a16:creationId xmlns:a16="http://schemas.microsoft.com/office/drawing/2014/main" id="{DC3942E4-2C72-4B75-ABE1-D3A1465A2E8D}"/>
              </a:ext>
            </a:extLst>
          </p:cNvPr>
          <p:cNvSpPr/>
          <p:nvPr/>
        </p:nvSpPr>
        <p:spPr>
          <a:xfrm>
            <a:off x="838200" y="914400"/>
            <a:ext cx="7467600" cy="1676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Verdana" panose="020B0604030504040204" pitchFamily="34" charset="0"/>
                <a:ea typeface="Verdana" panose="020B0604030504040204" pitchFamily="34" charset="0"/>
                <a:cs typeface="Verdana" panose="020B0604030504040204" pitchFamily="34" charset="0"/>
              </a:rPr>
              <a:t>Keep your heart with all diligence,</a:t>
            </a:r>
          </a:p>
          <a:p>
            <a:r>
              <a:rPr lang="en-US" sz="3200" dirty="0">
                <a:latin typeface="Verdana" panose="020B0604030504040204" pitchFamily="34" charset="0"/>
                <a:ea typeface="Verdana" panose="020B0604030504040204" pitchFamily="34" charset="0"/>
                <a:cs typeface="Verdana" panose="020B0604030504040204" pitchFamily="34" charset="0"/>
              </a:rPr>
              <a:t>For out of it spring the issues of life</a:t>
            </a:r>
            <a:br>
              <a:rPr lang="en-US" sz="3200" dirty="0">
                <a:latin typeface="Verdana" panose="020B0604030504040204" pitchFamily="34" charset="0"/>
                <a:ea typeface="Verdana" panose="020B0604030504040204" pitchFamily="34" charset="0"/>
                <a:cs typeface="Verdana" panose="020B0604030504040204" pitchFamily="34" charset="0"/>
              </a:rPr>
            </a:b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Prov.4:23</a:t>
            </a:r>
            <a:endParaRPr lang="en-US" dirty="0">
              <a:solidFill>
                <a:schemeClr val="bg1"/>
              </a:solidFill>
              <a:hlinkClick r:id="rId2"/>
            </a:endParaRPr>
          </a:p>
        </p:txBody>
      </p:sp>
    </p:spTree>
    <p:extLst>
      <p:ext uri="{BB962C8B-B14F-4D97-AF65-F5344CB8AC3E}">
        <p14:creationId xmlns:p14="http://schemas.microsoft.com/office/powerpoint/2010/main" val="312829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CE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CB13-A722-4F7D-B6E7-315A22A93E55}"/>
              </a:ext>
            </a:extLst>
          </p:cNvPr>
          <p:cNvSpPr>
            <a:spLocks noGrp="1"/>
          </p:cNvSpPr>
          <p:nvPr>
            <p:ph type="title"/>
          </p:nvPr>
        </p:nvSpPr>
        <p:spPr>
          <a:xfrm>
            <a:off x="457200" y="76200"/>
            <a:ext cx="8229600" cy="715962"/>
          </a:xfrm>
        </p:spPr>
        <p:txBody>
          <a:bodyPr/>
          <a:lstStyle/>
          <a:p>
            <a:r>
              <a:rPr lang="en-US" sz="3600" dirty="0">
                <a:latin typeface="Verdana" panose="020B0604030504040204" pitchFamily="34" charset="0"/>
                <a:ea typeface="Verdana" panose="020B0604030504040204" pitchFamily="34" charset="0"/>
                <a:cs typeface="Verdana" panose="020B0604030504040204" pitchFamily="34" charset="0"/>
              </a:rPr>
              <a:t>Dress what you profess</a:t>
            </a:r>
          </a:p>
        </p:txBody>
      </p:sp>
      <p:sp>
        <p:nvSpPr>
          <p:cNvPr id="3" name="Content Placeholder 2">
            <a:extLst>
              <a:ext uri="{FF2B5EF4-FFF2-40B4-BE49-F238E27FC236}">
                <a16:creationId xmlns:a16="http://schemas.microsoft.com/office/drawing/2014/main" id="{9B391071-40D5-407C-8148-692206E54307}"/>
              </a:ext>
            </a:extLst>
          </p:cNvPr>
          <p:cNvSpPr>
            <a:spLocks noGrp="1"/>
          </p:cNvSpPr>
          <p:nvPr>
            <p:ph idx="1"/>
          </p:nvPr>
        </p:nvSpPr>
        <p:spPr>
          <a:xfrm>
            <a:off x="457200" y="990600"/>
            <a:ext cx="8229600" cy="5410200"/>
          </a:xfrm>
        </p:spPr>
        <p:txBody>
          <a:bodyPr/>
          <a:lstStyle/>
          <a:p>
            <a:endParaRPr lang="en-US"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spcBef>
                <a:spcPts val="3000"/>
              </a:spcBef>
            </a:pPr>
            <a:endParaRPr lang="en-US" dirty="0">
              <a:latin typeface="Verdana" panose="020B0604030504040204" pitchFamily="34" charset="0"/>
              <a:ea typeface="Verdana" panose="020B0604030504040204" pitchFamily="34" charset="0"/>
              <a:cs typeface="Verdana" panose="020B0604030504040204" pitchFamily="34" charset="0"/>
            </a:endParaRPr>
          </a:p>
          <a:p>
            <a:pPr>
              <a:spcBef>
                <a:spcPts val="3000"/>
              </a:spcBef>
            </a:pPr>
            <a:endParaRPr lang="en-US" dirty="0">
              <a:latin typeface="Verdana" panose="020B0604030504040204" pitchFamily="34" charset="0"/>
              <a:ea typeface="Verdana" panose="020B0604030504040204" pitchFamily="34" charset="0"/>
              <a:cs typeface="Verdana" panose="020B0604030504040204" pitchFamily="34" charset="0"/>
            </a:endParaRPr>
          </a:p>
          <a:p>
            <a:pPr>
              <a:spcBef>
                <a:spcPts val="3000"/>
              </a:spcBef>
            </a:pPr>
            <a:endParaRPr lang="en-US" dirty="0">
              <a:latin typeface="Verdana" panose="020B0604030504040204" pitchFamily="34" charset="0"/>
              <a:ea typeface="Verdana" panose="020B0604030504040204" pitchFamily="34" charset="0"/>
              <a:cs typeface="Verdana" panose="020B0604030504040204" pitchFamily="34" charset="0"/>
            </a:endParaRPr>
          </a:p>
          <a:p>
            <a:pPr>
              <a:spcBef>
                <a:spcPts val="3000"/>
              </a:spcBef>
            </a:pPr>
            <a:r>
              <a:rPr lang="en-US" dirty="0">
                <a:latin typeface="Verdana" panose="020B0604030504040204" pitchFamily="34" charset="0"/>
                <a:ea typeface="Verdana" panose="020B0604030504040204" pitchFamily="34" charset="0"/>
                <a:cs typeface="Verdana" panose="020B0604030504040204" pitchFamily="34" charset="0"/>
              </a:rPr>
              <a:t>Do clothes affirm or deny our </a:t>
            </a:r>
            <a:r>
              <a:rPr lang="en-US" dirty="0" err="1">
                <a:latin typeface="Verdana" panose="020B0604030504040204" pitchFamily="34" charset="0"/>
                <a:ea typeface="Verdana" panose="020B0604030504040204" pitchFamily="34" charset="0"/>
                <a:cs typeface="Verdana" panose="020B0604030504040204" pitchFamily="34" charset="0"/>
              </a:rPr>
              <a:t>profes-sion</a:t>
            </a:r>
            <a:r>
              <a:rPr lang="en-US" dirty="0">
                <a:latin typeface="Verdana" panose="020B0604030504040204" pitchFamily="34" charset="0"/>
                <a:ea typeface="Verdana" panose="020B0604030504040204" pitchFamily="34" charset="0"/>
                <a:cs typeface="Verdana" panose="020B0604030504040204" pitchFamily="34" charset="0"/>
              </a:rPr>
              <a:t>?</a:t>
            </a:r>
          </a:p>
        </p:txBody>
      </p:sp>
      <p:sp>
        <p:nvSpPr>
          <p:cNvPr id="4" name="Rectangle 3">
            <a:extLst>
              <a:ext uri="{FF2B5EF4-FFF2-40B4-BE49-F238E27FC236}">
                <a16:creationId xmlns:a16="http://schemas.microsoft.com/office/drawing/2014/main" id="{DC3942E4-2C72-4B75-ABE1-D3A1465A2E8D}"/>
              </a:ext>
            </a:extLst>
          </p:cNvPr>
          <p:cNvSpPr/>
          <p:nvPr/>
        </p:nvSpPr>
        <p:spPr>
          <a:xfrm>
            <a:off x="582387" y="914400"/>
            <a:ext cx="8001000" cy="3962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FFFF00"/>
                </a:solidFill>
                <a:latin typeface="Verdana" panose="020B0604030504040204" pitchFamily="34" charset="0"/>
                <a:ea typeface="Verdana" panose="020B0604030504040204" pitchFamily="34" charset="0"/>
                <a:cs typeface="Verdana" panose="020B0604030504040204" pitchFamily="34" charset="0"/>
              </a:rPr>
              <a:t>9</a:t>
            </a:r>
            <a:r>
              <a:rPr lang="en-US" sz="3200" dirty="0">
                <a:latin typeface="Verdana" panose="020B0604030504040204" pitchFamily="34" charset="0"/>
                <a:ea typeface="Verdana" panose="020B0604030504040204" pitchFamily="34" charset="0"/>
                <a:cs typeface="Verdana" panose="020B0604030504040204" pitchFamily="34" charset="0"/>
              </a:rPr>
              <a:t> in like manner also, that the women adorn themselves in modest apparel, with propriety and moderation, not with braided hair or gold or pearls or costly clothing, </a:t>
            </a:r>
            <a:r>
              <a:rPr lang="en-US" sz="3200" b="1" baseline="30000" dirty="0">
                <a:solidFill>
                  <a:srgbClr val="FFFF00"/>
                </a:solidFill>
                <a:latin typeface="Verdana" panose="020B0604030504040204" pitchFamily="34" charset="0"/>
                <a:ea typeface="Verdana" panose="020B0604030504040204" pitchFamily="34" charset="0"/>
                <a:cs typeface="Verdana" panose="020B0604030504040204" pitchFamily="34" charset="0"/>
              </a:rPr>
              <a:t>10</a:t>
            </a:r>
            <a:r>
              <a:rPr lang="en-US" sz="3200" dirty="0">
                <a:latin typeface="Verdana" panose="020B0604030504040204" pitchFamily="34" charset="0"/>
                <a:ea typeface="Verdana" panose="020B0604030504040204" pitchFamily="34" charset="0"/>
                <a:cs typeface="Verdana" panose="020B0604030504040204" pitchFamily="34" charset="0"/>
              </a:rPr>
              <a:t> but, which is proper for women professing </a:t>
            </a:r>
            <a:r>
              <a:rPr lang="en-US" sz="3200" dirty="0" err="1">
                <a:latin typeface="Verdana" panose="020B0604030504040204" pitchFamily="34" charset="0"/>
                <a:ea typeface="Verdana" panose="020B0604030504040204" pitchFamily="34" charset="0"/>
                <a:cs typeface="Verdana" panose="020B0604030504040204" pitchFamily="34" charset="0"/>
              </a:rPr>
              <a:t>godli</a:t>
            </a:r>
            <a:r>
              <a:rPr lang="en-US" sz="3200" dirty="0">
                <a:latin typeface="Verdana" panose="020B0604030504040204" pitchFamily="34" charset="0"/>
                <a:ea typeface="Verdana" panose="020B0604030504040204" pitchFamily="34" charset="0"/>
                <a:cs typeface="Verdana" panose="020B0604030504040204" pitchFamily="34" charset="0"/>
              </a:rPr>
              <a:t>-ness, with good works </a:t>
            </a:r>
            <a:r>
              <a:rPr lang="en-US" dirty="0">
                <a:latin typeface="Verdana" panose="020B0604030504040204" pitchFamily="34" charset="0"/>
                <a:ea typeface="Verdana" panose="020B0604030504040204" pitchFamily="34" charset="0"/>
                <a:cs typeface="Verdana" panose="020B0604030504040204" pitchFamily="34" charset="0"/>
              </a:rPr>
              <a:t>– 1 Tim.2:9-10</a:t>
            </a:r>
            <a:endParaRPr lang="en-US" dirty="0">
              <a:hlinkClick r:id="rId2"/>
            </a:endParaRPr>
          </a:p>
        </p:txBody>
      </p:sp>
    </p:spTree>
    <p:extLst>
      <p:ext uri="{BB962C8B-B14F-4D97-AF65-F5344CB8AC3E}">
        <p14:creationId xmlns:p14="http://schemas.microsoft.com/office/powerpoint/2010/main" val="36100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884</TotalTime>
  <Words>473</Words>
  <Application>Microsoft Office PowerPoint</Application>
  <PresentationFormat>On-screen Show (4:3)</PresentationFormat>
  <Paragraphs>93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vt:lpstr>
      <vt:lpstr>Verdana</vt:lpstr>
      <vt:lpstr>1_Default Design</vt:lpstr>
      <vt:lpstr>How To Glorify God</vt:lpstr>
      <vt:lpstr>Mt.5:16</vt:lpstr>
      <vt:lpstr>I. Be Converted</vt:lpstr>
      <vt:lpstr>Acts 3:19</vt:lpstr>
      <vt:lpstr>Romans 1:21</vt:lpstr>
      <vt:lpstr>I. Be Converted</vt:lpstr>
      <vt:lpstr>1 Tim.3:15</vt:lpstr>
      <vt:lpstr>Watch what you watch</vt:lpstr>
      <vt:lpstr>Dress what you profess</vt:lpstr>
      <vt:lpstr>Romans 6:4</vt:lpstr>
      <vt:lpstr>I. Be Converted</vt:lpstr>
      <vt:lpstr>Ephesians 3:15</vt:lpstr>
      <vt:lpstr>NT uses different figures to describe this family </vt:lpstr>
      <vt:lpstr>I. Be Converted</vt:lpstr>
      <vt:lpstr>Philippians 2:11</vt:lpstr>
      <vt:lpstr>Colossians 4:6</vt:lpstr>
      <vt:lpstr>1 John 2:6</vt:lpstr>
    </vt:vector>
  </TitlesOfParts>
  <Company>閘]狴逄掘뿿��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Matt Duggin</dc:creator>
  <cp:lastModifiedBy>Ty Johnson</cp:lastModifiedBy>
  <cp:revision>145</cp:revision>
  <dcterms:created xsi:type="dcterms:W3CDTF">2007-07-13T04:29:51Z</dcterms:created>
  <dcterms:modified xsi:type="dcterms:W3CDTF">2018-07-10T00:04:17Z</dcterms:modified>
</cp:coreProperties>
</file>