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05" r:id="rId2"/>
    <p:sldId id="367" r:id="rId3"/>
    <p:sldId id="366" r:id="rId4"/>
    <p:sldId id="369" r:id="rId5"/>
    <p:sldId id="387" r:id="rId6"/>
    <p:sldId id="397" r:id="rId7"/>
    <p:sldId id="398" r:id="rId8"/>
    <p:sldId id="399" r:id="rId9"/>
    <p:sldId id="400" r:id="rId10"/>
    <p:sldId id="388" r:id="rId11"/>
    <p:sldId id="379" r:id="rId12"/>
    <p:sldId id="389" r:id="rId13"/>
    <p:sldId id="380" r:id="rId14"/>
    <p:sldId id="390" r:id="rId15"/>
    <p:sldId id="370" r:id="rId16"/>
    <p:sldId id="391" r:id="rId17"/>
    <p:sldId id="382" r:id="rId18"/>
    <p:sldId id="392" r:id="rId19"/>
    <p:sldId id="383" r:id="rId20"/>
    <p:sldId id="393" r:id="rId21"/>
    <p:sldId id="394" r:id="rId22"/>
    <p:sldId id="396" r:id="rId23"/>
    <p:sldId id="39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CCFFFF"/>
    <a:srgbClr val="99FF33"/>
    <a:srgbClr val="800000"/>
    <a:srgbClr val="FFFFCC"/>
    <a:srgbClr val="FF9900"/>
    <a:srgbClr val="B2B2B2"/>
    <a:srgbClr val="FFCCFF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4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ef.ly/logosres/nkjv?ref=BibleNKJV.Ga5.17&amp;off=3&amp;ctx=st+of+the+flesh.+17%C2%A0~For+v%EF%BB%BFthe+flesh+lus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56852" y="1981200"/>
            <a:ext cx="6477000" cy="1295400"/>
          </a:xfrm>
          <a:prstGeom prst="roundRect">
            <a:avLst/>
          </a:prstGeom>
          <a:solidFill>
            <a:schemeClr val="accent5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1"/>
                </a:solidFill>
              </a:rPr>
              <a:t>The Pilgrim Spirit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948" y="381000"/>
            <a:ext cx="4684105" cy="3810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Strangers / Pilgrims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97A24F-2C4D-4B75-B499-6FDA7935E94B}"/>
              </a:ext>
            </a:extLst>
          </p:cNvPr>
          <p:cNvSpPr txBox="1">
            <a:spLocks/>
          </p:cNvSpPr>
          <p:nvPr/>
        </p:nvSpPr>
        <p:spPr bwMode="auto">
          <a:xfrm>
            <a:off x="1143000" y="914400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Abstain</a:t>
            </a:r>
          </a:p>
        </p:txBody>
      </p:sp>
    </p:spTree>
    <p:extLst>
      <p:ext uri="{BB962C8B-B14F-4D97-AF65-F5344CB8AC3E}">
        <p14:creationId xmlns:p14="http://schemas.microsoft.com/office/powerpoint/2010/main" val="4080894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A clean break with our dirty past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99FF33"/>
                </a:solidFill>
              </a:rPr>
              <a:t>Abstain:</a:t>
            </a:r>
            <a:r>
              <a:rPr lang="en-US" altLang="en-US" dirty="0">
                <a:solidFill>
                  <a:schemeClr val="bg1"/>
                </a:solidFill>
              </a:rPr>
              <a:t> keep away, refrain from; hold one’s self away from.  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1 Pt.4:3-4.   Ro.6:20-23.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C1B407-975C-476A-B91F-873BDDAFCBB8}"/>
              </a:ext>
            </a:extLst>
          </p:cNvPr>
          <p:cNvSpPr/>
          <p:nvPr/>
        </p:nvSpPr>
        <p:spPr>
          <a:xfrm>
            <a:off x="1191768" y="2590800"/>
            <a:ext cx="6760464" cy="728639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Watch and pray, </a:t>
            </a:r>
            <a:r>
              <a:rPr lang="en-US" sz="3200" dirty="0">
                <a:solidFill>
                  <a:schemeClr val="bg1"/>
                </a:solidFill>
              </a:rPr>
              <a:t>Mt.26:41. </a:t>
            </a:r>
            <a:r>
              <a:rPr lang="en-US" altLang="en-US" sz="3200" dirty="0">
                <a:solidFill>
                  <a:schemeClr val="bg1"/>
                </a:solidFill>
              </a:rPr>
              <a:t>1 Pt.5:8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D5BEC5-982F-4FCE-9F8A-7C00DBB56299}"/>
              </a:ext>
            </a:extLst>
          </p:cNvPr>
          <p:cNvSpPr/>
          <p:nvPr/>
        </p:nvSpPr>
        <p:spPr>
          <a:xfrm>
            <a:off x="2541834" y="3490127"/>
            <a:ext cx="4069278" cy="728639"/>
          </a:xfrm>
          <a:prstGeom prst="rect">
            <a:avLst/>
          </a:prstGeom>
          <a:solidFill>
            <a:schemeClr val="accent1">
              <a:lumMod val="10000"/>
            </a:schemeClr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Fight, not flirt, </a:t>
            </a:r>
            <a:r>
              <a:rPr lang="en-US" sz="3200" dirty="0">
                <a:solidFill>
                  <a:schemeClr val="bg1"/>
                </a:solidFill>
              </a:rPr>
              <a:t>Ja.4:7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7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948" y="381000"/>
            <a:ext cx="4684105" cy="3810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Strangers / Pilgrims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97A24F-2C4D-4B75-B499-6FDA7935E94B}"/>
              </a:ext>
            </a:extLst>
          </p:cNvPr>
          <p:cNvSpPr txBox="1">
            <a:spLocks/>
          </p:cNvSpPr>
          <p:nvPr/>
        </p:nvSpPr>
        <p:spPr bwMode="auto">
          <a:xfrm>
            <a:off x="1143000" y="1447800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Fleshly Lusts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FE9EA23-D0F1-4A3A-A0BB-6DBEE7F6A685}"/>
              </a:ext>
            </a:extLst>
          </p:cNvPr>
          <p:cNvSpPr txBox="1">
            <a:spLocks/>
          </p:cNvSpPr>
          <p:nvPr/>
        </p:nvSpPr>
        <p:spPr bwMode="auto">
          <a:xfrm>
            <a:off x="2237232" y="914400"/>
            <a:ext cx="468410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Abstain</a:t>
            </a:r>
          </a:p>
        </p:txBody>
      </p:sp>
    </p:spTree>
    <p:extLst>
      <p:ext uri="{BB962C8B-B14F-4D97-AF65-F5344CB8AC3E}">
        <p14:creationId xmlns:p14="http://schemas.microsoft.com/office/powerpoint/2010/main" val="1303238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33"/>
                </a:solidFill>
              </a:rPr>
              <a:t>Lust:</a:t>
            </a:r>
            <a:r>
              <a:rPr lang="en-US" altLang="en-US" sz="3600" dirty="0">
                <a:solidFill>
                  <a:srgbClr val="FFFF00"/>
                </a:solidFill>
              </a:rPr>
              <a:t> anything that distracts from Christ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867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u="sng" dirty="0">
                <a:solidFill>
                  <a:srgbClr val="FFFFCC"/>
                </a:solidFill>
              </a:rPr>
              <a:t>Fleshly</a:t>
            </a:r>
            <a:r>
              <a:rPr lang="en-US" altLang="en-US" dirty="0">
                <a:solidFill>
                  <a:srgbClr val="FFFFCC"/>
                </a:solidFill>
              </a:rPr>
              <a:t>:</a:t>
            </a:r>
            <a:r>
              <a:rPr lang="en-US" altLang="en-US" dirty="0">
                <a:solidFill>
                  <a:schemeClr val="bg1"/>
                </a:solidFill>
              </a:rPr>
              <a:t> impulses that belong to the selfish lower side.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u="sng" dirty="0">
                <a:solidFill>
                  <a:srgbClr val="FFFFCC"/>
                </a:solidFill>
              </a:rPr>
              <a:t>Lust</a:t>
            </a:r>
            <a:r>
              <a:rPr lang="en-US" altLang="en-US" dirty="0">
                <a:solidFill>
                  <a:srgbClr val="FFFFCC"/>
                </a:solidFill>
              </a:rPr>
              <a:t>:</a:t>
            </a:r>
            <a:r>
              <a:rPr lang="en-US" altLang="en-US" dirty="0">
                <a:solidFill>
                  <a:schemeClr val="bg1"/>
                </a:solidFill>
              </a:rPr>
              <a:t> strong desire for something, craving.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Context determines definition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Gal.2:20, Christian is abnormal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A9D2A8-59F7-44FA-ABAA-66922008555C}"/>
              </a:ext>
            </a:extLst>
          </p:cNvPr>
          <p:cNvSpPr/>
          <p:nvPr/>
        </p:nvSpPr>
        <p:spPr>
          <a:xfrm>
            <a:off x="969818" y="3733800"/>
            <a:ext cx="7204364" cy="9906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Asks Lord who concerning marriage, job, recreation, dress, conduct…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E96592-721C-4798-A47B-EA4677299C7D}"/>
              </a:ext>
            </a:extLst>
          </p:cNvPr>
          <p:cNvSpPr/>
          <p:nvPr/>
        </p:nvSpPr>
        <p:spPr>
          <a:xfrm>
            <a:off x="972312" y="4876800"/>
            <a:ext cx="7204364" cy="990600"/>
          </a:xfrm>
          <a:prstGeom prst="rect">
            <a:avLst/>
          </a:prstGeom>
          <a:solidFill>
            <a:schemeClr val="tx1"/>
          </a:solidFill>
          <a:ln w="1270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If you let Lord into your body for one</a:t>
            </a:r>
            <a:br>
              <a:rPr lang="en-US" sz="3200" dirty="0"/>
            </a:br>
            <a:r>
              <a:rPr lang="en-US" sz="3200" dirty="0"/>
              <a:t>day, would friends see a difference? </a:t>
            </a:r>
          </a:p>
        </p:txBody>
      </p:sp>
    </p:spTree>
    <p:extLst>
      <p:ext uri="{BB962C8B-B14F-4D97-AF65-F5344CB8AC3E}">
        <p14:creationId xmlns:p14="http://schemas.microsoft.com/office/powerpoint/2010/main" val="1843619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948" y="381000"/>
            <a:ext cx="4684105" cy="3810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Strangers / Pilgrims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97A24F-2C4D-4B75-B499-6FDA7935E94B}"/>
              </a:ext>
            </a:extLst>
          </p:cNvPr>
          <p:cNvSpPr txBox="1">
            <a:spLocks/>
          </p:cNvSpPr>
          <p:nvPr/>
        </p:nvSpPr>
        <p:spPr bwMode="auto">
          <a:xfrm>
            <a:off x="1143000" y="1981200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War Against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FE9EA23-D0F1-4A3A-A0BB-6DBEE7F6A685}"/>
              </a:ext>
            </a:extLst>
          </p:cNvPr>
          <p:cNvSpPr txBox="1">
            <a:spLocks/>
          </p:cNvSpPr>
          <p:nvPr/>
        </p:nvSpPr>
        <p:spPr bwMode="auto">
          <a:xfrm>
            <a:off x="2237232" y="914400"/>
            <a:ext cx="468410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Abstain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790DE7F-6B27-4F79-9698-A15EAB5F503B}"/>
              </a:ext>
            </a:extLst>
          </p:cNvPr>
          <p:cNvSpPr txBox="1">
            <a:spLocks/>
          </p:cNvSpPr>
          <p:nvPr/>
        </p:nvSpPr>
        <p:spPr bwMode="auto">
          <a:xfrm>
            <a:off x="2237232" y="1447800"/>
            <a:ext cx="468410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Fleshly Lusts</a:t>
            </a:r>
          </a:p>
        </p:txBody>
      </p:sp>
    </p:spTree>
    <p:extLst>
      <p:ext uri="{BB962C8B-B14F-4D97-AF65-F5344CB8AC3E}">
        <p14:creationId xmlns:p14="http://schemas.microsoft.com/office/powerpoint/2010/main" val="3730873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Active aggression.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2400"/>
              </a:spcBef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Fight: carry on military campaign.</a:t>
            </a:r>
          </a:p>
          <a:p>
            <a:pPr>
              <a:spcAft>
                <a:spcPts val="600"/>
              </a:spcAft>
            </a:pPr>
            <a:endParaRPr lang="en-US" alt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DFD8FD-13DB-4DD3-A5AC-7270FB1203DF}"/>
              </a:ext>
            </a:extLst>
          </p:cNvPr>
          <p:cNvSpPr/>
          <p:nvPr/>
        </p:nvSpPr>
        <p:spPr>
          <a:xfrm>
            <a:off x="990600" y="1066800"/>
            <a:ext cx="7162800" cy="1981200"/>
          </a:xfrm>
          <a:prstGeom prst="rect">
            <a:avLst/>
          </a:prstGeom>
          <a:solidFill>
            <a:srgbClr val="00206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/>
              <a:t>For the flesh lusts against the Spirit, and the Spirit against the flesh; and these are contrary to one another, so that you do not do the things that you wish </a:t>
            </a:r>
            <a:r>
              <a:rPr lang="en-US" dirty="0"/>
              <a:t>– Ga.5:17</a:t>
            </a:r>
            <a:r>
              <a:rPr lang="nb-NO" dirty="0"/>
              <a:t> </a:t>
            </a:r>
            <a:endParaRPr lang="en-US" dirty="0">
              <a:hlinkClick r:id="rId3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3FA26E-5F48-4E72-8B79-BEA1B79B4A6F}"/>
              </a:ext>
            </a:extLst>
          </p:cNvPr>
          <p:cNvSpPr/>
          <p:nvPr/>
        </p:nvSpPr>
        <p:spPr>
          <a:xfrm>
            <a:off x="990600" y="3944112"/>
            <a:ext cx="7162800" cy="1447800"/>
          </a:xfrm>
          <a:prstGeom prst="rect">
            <a:avLst/>
          </a:prstGeom>
          <a:solidFill>
            <a:srgbClr val="00206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Put on the whole armor of God, that you may be able to stand against the wiles of the devil </a:t>
            </a:r>
            <a:r>
              <a:rPr lang="en-US" dirty="0"/>
              <a:t>– Ep.6:11</a:t>
            </a:r>
            <a:endParaRPr lang="en-US" dirty="0">
              <a:hlinkClick r:id="rId3"/>
            </a:endParaRPr>
          </a:p>
        </p:txBody>
      </p:sp>
    </p:spTree>
    <p:extLst>
      <p:ext uri="{BB962C8B-B14F-4D97-AF65-F5344CB8AC3E}">
        <p14:creationId xmlns:p14="http://schemas.microsoft.com/office/powerpoint/2010/main" val="123447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948" y="381000"/>
            <a:ext cx="4684105" cy="3810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Strangers / Pilgrims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97A24F-2C4D-4B75-B499-6FDA7935E94B}"/>
              </a:ext>
            </a:extLst>
          </p:cNvPr>
          <p:cNvSpPr txBox="1">
            <a:spLocks/>
          </p:cNvSpPr>
          <p:nvPr/>
        </p:nvSpPr>
        <p:spPr bwMode="auto">
          <a:xfrm>
            <a:off x="1143000" y="2514600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Soul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FE9EA23-D0F1-4A3A-A0BB-6DBEE7F6A685}"/>
              </a:ext>
            </a:extLst>
          </p:cNvPr>
          <p:cNvSpPr txBox="1">
            <a:spLocks/>
          </p:cNvSpPr>
          <p:nvPr/>
        </p:nvSpPr>
        <p:spPr bwMode="auto">
          <a:xfrm>
            <a:off x="2237232" y="914400"/>
            <a:ext cx="468410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Abstain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790DE7F-6B27-4F79-9698-A15EAB5F503B}"/>
              </a:ext>
            </a:extLst>
          </p:cNvPr>
          <p:cNvSpPr txBox="1">
            <a:spLocks/>
          </p:cNvSpPr>
          <p:nvPr/>
        </p:nvSpPr>
        <p:spPr bwMode="auto">
          <a:xfrm>
            <a:off x="2237232" y="1447800"/>
            <a:ext cx="468410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Fleshly Lusts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E2322F-37A1-4661-A445-A6336FCEEEDB}"/>
              </a:ext>
            </a:extLst>
          </p:cNvPr>
          <p:cNvSpPr txBox="1">
            <a:spLocks/>
          </p:cNvSpPr>
          <p:nvPr/>
        </p:nvSpPr>
        <p:spPr bwMode="auto">
          <a:xfrm>
            <a:off x="2237232" y="1981200"/>
            <a:ext cx="468410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War Against</a:t>
            </a:r>
          </a:p>
        </p:txBody>
      </p:sp>
    </p:spTree>
    <p:extLst>
      <p:ext uri="{BB962C8B-B14F-4D97-AF65-F5344CB8AC3E}">
        <p14:creationId xmlns:p14="http://schemas.microsoft.com/office/powerpoint/2010/main" val="465473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99FF33"/>
                </a:solidFill>
              </a:rPr>
              <a:t>Soul: </a:t>
            </a:r>
            <a:r>
              <a:rPr lang="en-US" altLang="en-US" sz="3600" dirty="0">
                <a:solidFill>
                  <a:schemeClr val="bg1"/>
                </a:solidFill>
              </a:rPr>
              <a:t>1:9, 22;  Mt.10:28;  16:26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have it in reverse…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Society fears wrong things</a:t>
            </a:r>
          </a:p>
          <a:p>
            <a:pPr lvl="1">
              <a:spcBef>
                <a:spcPts val="600"/>
              </a:spcBef>
              <a:spcAft>
                <a:spcPts val="1200"/>
              </a:spcAft>
            </a:pPr>
            <a:r>
              <a:rPr lang="en-US" alt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Society fills itself with wrong things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may affect body (or not), but always affects soul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5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948" y="381000"/>
            <a:ext cx="4684105" cy="3810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Strangers / Pilgrims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A97A24F-2C4D-4B75-B499-6FDA7935E94B}"/>
              </a:ext>
            </a:extLst>
          </p:cNvPr>
          <p:cNvSpPr txBox="1">
            <a:spLocks/>
          </p:cNvSpPr>
          <p:nvPr/>
        </p:nvSpPr>
        <p:spPr bwMode="auto">
          <a:xfrm>
            <a:off x="1143000" y="3048000"/>
            <a:ext cx="6858000" cy="11430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VI. Results of Heeding</a:t>
            </a:r>
            <a:b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Admonition, 12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FE9EA23-D0F1-4A3A-A0BB-6DBEE7F6A685}"/>
              </a:ext>
            </a:extLst>
          </p:cNvPr>
          <p:cNvSpPr txBox="1">
            <a:spLocks/>
          </p:cNvSpPr>
          <p:nvPr/>
        </p:nvSpPr>
        <p:spPr bwMode="auto">
          <a:xfrm>
            <a:off x="2237232" y="914400"/>
            <a:ext cx="468410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Abstain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790DE7F-6B27-4F79-9698-A15EAB5F503B}"/>
              </a:ext>
            </a:extLst>
          </p:cNvPr>
          <p:cNvSpPr txBox="1">
            <a:spLocks/>
          </p:cNvSpPr>
          <p:nvPr/>
        </p:nvSpPr>
        <p:spPr bwMode="auto">
          <a:xfrm>
            <a:off x="2237232" y="1447800"/>
            <a:ext cx="468410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Fleshly Lusts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CE2322F-37A1-4661-A445-A6336FCEEEDB}"/>
              </a:ext>
            </a:extLst>
          </p:cNvPr>
          <p:cNvSpPr txBox="1">
            <a:spLocks/>
          </p:cNvSpPr>
          <p:nvPr/>
        </p:nvSpPr>
        <p:spPr bwMode="auto">
          <a:xfrm>
            <a:off x="2237232" y="1981200"/>
            <a:ext cx="468410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War Against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CAA4216-F6A9-4917-A90C-0A8A18241D55}"/>
              </a:ext>
            </a:extLst>
          </p:cNvPr>
          <p:cNvSpPr txBox="1">
            <a:spLocks/>
          </p:cNvSpPr>
          <p:nvPr/>
        </p:nvSpPr>
        <p:spPr bwMode="auto">
          <a:xfrm>
            <a:off x="2237232" y="2514600"/>
            <a:ext cx="4684105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Soul</a:t>
            </a:r>
          </a:p>
        </p:txBody>
      </p:sp>
    </p:spTree>
    <p:extLst>
      <p:ext uri="{BB962C8B-B14F-4D97-AF65-F5344CB8AC3E}">
        <p14:creationId xmlns:p14="http://schemas.microsoft.com/office/powerpoint/2010/main" val="8362783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World sees us  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they see?  ‘</a:t>
            </a:r>
            <a:r>
              <a:rPr lang="en-US" altLang="en-US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works’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Lovely, attractive, winsome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[may win them to Christ . . .]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are walking ads for God – not only different, but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visual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aids</a:t>
            </a: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4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On a personal note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Beloved: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eight times in 1-2 Peter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rgbClr val="CCFFFF"/>
                </a:solidFill>
              </a:rPr>
              <a:t>‘I beg you as those whom I love’ </a:t>
            </a:r>
            <a:r>
              <a:rPr lang="en-US" altLang="en-US" sz="2000" dirty="0">
                <a:solidFill>
                  <a:schemeClr val="bg1"/>
                </a:solidFill>
              </a:rPr>
              <a:t>– Phillips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beg you: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have a good name…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Christian: BE what you ARE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we don’t conduct ourselves as </a:t>
            </a:r>
            <a:r>
              <a:rPr lang="en-US" altLang="en-US" sz="3200" i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Christians</a:t>
            </a:r>
            <a:r>
              <a:rPr lang="en-US" alt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who will?</a:t>
            </a:r>
          </a:p>
        </p:txBody>
      </p:sp>
    </p:spTree>
    <p:extLst>
      <p:ext uri="{BB962C8B-B14F-4D97-AF65-F5344CB8AC3E}">
        <p14:creationId xmlns:p14="http://schemas.microsoft.com/office/powerpoint/2010/main" val="19705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World slanders us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altLang="en-US" u="sng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they speak against you…’ (cf. 4:15-16).  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Gentiles watched Christians to find fault…</a:t>
            </a:r>
          </a:p>
          <a:p>
            <a:pPr marL="741363" lvl="2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56BC14-19C4-4C33-95FC-A9EB93AAF7C9}"/>
              </a:ext>
            </a:extLst>
          </p:cNvPr>
          <p:cNvSpPr/>
          <p:nvPr/>
        </p:nvSpPr>
        <p:spPr>
          <a:xfrm>
            <a:off x="1828800" y="3429000"/>
            <a:ext cx="26670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Cannibalism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A2051C6-1B1D-4652-B297-C3B46FDDAC57}"/>
              </a:ext>
            </a:extLst>
          </p:cNvPr>
          <p:cNvSpPr/>
          <p:nvPr/>
        </p:nvSpPr>
        <p:spPr>
          <a:xfrm>
            <a:off x="4648200" y="3429000"/>
            <a:ext cx="2667000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Immorality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19D061-966D-4513-8CE0-6903350DD922}"/>
              </a:ext>
            </a:extLst>
          </p:cNvPr>
          <p:cNvSpPr/>
          <p:nvPr/>
        </p:nvSpPr>
        <p:spPr>
          <a:xfrm>
            <a:off x="2798636" y="4114800"/>
            <a:ext cx="3549777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Destroyed families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F367E6-DD46-4991-919E-75AE8CDDA021}"/>
              </a:ext>
            </a:extLst>
          </p:cNvPr>
          <p:cNvSpPr/>
          <p:nvPr/>
        </p:nvSpPr>
        <p:spPr>
          <a:xfrm>
            <a:off x="2801112" y="4800600"/>
            <a:ext cx="3549777" cy="533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Disloyal to king</a:t>
            </a:r>
          </a:p>
        </p:txBody>
      </p:sp>
    </p:spTree>
    <p:extLst>
      <p:ext uri="{BB962C8B-B14F-4D97-AF65-F5344CB8AC3E}">
        <p14:creationId xmlns:p14="http://schemas.microsoft.com/office/powerpoint/2010/main" val="8706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World slanders us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81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FDD9FF8-0773-43A1-AE0A-6387CF347154}"/>
              </a:ext>
            </a:extLst>
          </p:cNvPr>
          <p:cNvSpPr/>
          <p:nvPr/>
        </p:nvSpPr>
        <p:spPr>
          <a:xfrm>
            <a:off x="801624" y="1219200"/>
            <a:ext cx="7543800" cy="3124200"/>
          </a:xfrm>
          <a:prstGeom prst="rect">
            <a:avLst/>
          </a:prstGeom>
          <a:solidFill>
            <a:schemeClr val="tx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“Christians were slandered as </a:t>
            </a:r>
            <a:r>
              <a:rPr lang="en-US" sz="3200" u="sng" dirty="0">
                <a:solidFill>
                  <a:srgbClr val="FFFFCC"/>
                </a:solidFill>
              </a:rPr>
              <a:t>irreligious</a:t>
            </a:r>
            <a:r>
              <a:rPr lang="en-US" sz="3200" dirty="0"/>
              <a:t> because they do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sz="3200" dirty="0"/>
              <a:t> worship heathen gods, </a:t>
            </a:r>
            <a:r>
              <a:rPr lang="en-US" sz="3200" u="sng" dirty="0">
                <a:solidFill>
                  <a:srgbClr val="FFFFCC"/>
                </a:solidFill>
              </a:rPr>
              <a:t>ascetic</a:t>
            </a:r>
            <a:r>
              <a:rPr lang="en-US" sz="3200" dirty="0"/>
              <a:t> because they refrain from popular vices, and </a:t>
            </a:r>
            <a:r>
              <a:rPr lang="en-US" sz="3200" u="sng" dirty="0">
                <a:solidFill>
                  <a:srgbClr val="FFFFCC"/>
                </a:solidFill>
              </a:rPr>
              <a:t>disloyal</a:t>
            </a:r>
            <a:r>
              <a:rPr lang="en-US" sz="3200" dirty="0"/>
              <a:t> to govern-</a:t>
            </a:r>
            <a:r>
              <a:rPr lang="en-US" sz="3200" dirty="0" err="1"/>
              <a:t>ment</a:t>
            </a:r>
            <a:r>
              <a:rPr lang="en-US" sz="3200" dirty="0"/>
              <a:t> because they claim allegiance to heavenly King” </a:t>
            </a:r>
            <a:r>
              <a:rPr lang="en-US" sz="2000" dirty="0"/>
              <a:t>– Erdman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19601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3. </a:t>
            </a:r>
            <a:r>
              <a:rPr lang="en-US" altLang="en-US" sz="3600" dirty="0">
                <a:solidFill>
                  <a:srgbClr val="FFFFCC"/>
                </a:solidFill>
              </a:rPr>
              <a:t>Answer to slander: pure life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Observe: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pay close attention, 12</a:t>
            </a:r>
            <a:endParaRPr lang="en-US" altLang="en-US" sz="3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Pt.3:2;  Mk.14:6;  Dn.6</a:t>
            </a:r>
          </a:p>
          <a:p>
            <a:pPr lvl="1"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Actions speak louder than words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58FA7CE-CB21-4C41-AC12-E619B173D205}"/>
              </a:ext>
            </a:extLst>
          </p:cNvPr>
          <p:cNvSpPr/>
          <p:nvPr/>
        </p:nvSpPr>
        <p:spPr>
          <a:xfrm>
            <a:off x="1493520" y="3124200"/>
            <a:ext cx="6172200" cy="1676400"/>
          </a:xfrm>
          <a:prstGeom prst="roundRect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‘The world is a very poor critic of my Christianity, but it is a very sufficient one of </a:t>
            </a:r>
            <a:r>
              <a:rPr lang="en-US" sz="3200" u="sng" dirty="0"/>
              <a:t>my</a:t>
            </a:r>
            <a:r>
              <a:rPr lang="en-US" sz="3200" dirty="0"/>
              <a:t> </a:t>
            </a:r>
            <a:r>
              <a:rPr lang="en-US" sz="3200" u="sng" dirty="0"/>
              <a:t>conduct’</a:t>
            </a:r>
            <a:endParaRPr lang="en-US" sz="3200" dirty="0"/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4B2FF1BC-479A-4BBB-B979-14FD320C905D}"/>
              </a:ext>
            </a:extLst>
          </p:cNvPr>
          <p:cNvSpPr/>
          <p:nvPr/>
        </p:nvSpPr>
        <p:spPr>
          <a:xfrm>
            <a:off x="838200" y="152400"/>
            <a:ext cx="7315200" cy="2417064"/>
          </a:xfrm>
          <a:prstGeom prst="wedgeRoundRectCallout">
            <a:avLst>
              <a:gd name="adj1" fmla="val 29149"/>
              <a:gd name="adj2" fmla="val 122942"/>
              <a:gd name="adj3" fmla="val 16667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7663" indent="-347663">
              <a:spcAft>
                <a:spcPts val="900"/>
              </a:spcAft>
            </a:pPr>
            <a:r>
              <a:rPr lang="en-US" sz="2400" dirty="0">
                <a:solidFill>
                  <a:schemeClr val="bg1"/>
                </a:solidFill>
              </a:rPr>
              <a:t>1. </a:t>
            </a:r>
            <a:r>
              <a:rPr lang="en-US" sz="3000" dirty="0">
                <a:solidFill>
                  <a:srgbClr val="FFCC00"/>
                </a:solidFill>
              </a:rPr>
              <a:t>World knows little about doctrine, Lord’s supper, work of church, etc.</a:t>
            </a:r>
          </a:p>
          <a:p>
            <a:pPr marL="347663" indent="-347663"/>
            <a:r>
              <a:rPr lang="en-US" sz="2400" dirty="0">
                <a:solidFill>
                  <a:schemeClr val="bg1"/>
                </a:solidFill>
              </a:rPr>
              <a:t>2. </a:t>
            </a:r>
            <a:r>
              <a:rPr lang="en-US" sz="3000" dirty="0">
                <a:solidFill>
                  <a:srgbClr val="FFCC00"/>
                </a:solidFill>
              </a:rPr>
              <a:t>World DOES know bad temper…self-</a:t>
            </a:r>
            <a:r>
              <a:rPr lang="en-US" sz="3000" dirty="0" err="1">
                <a:solidFill>
                  <a:srgbClr val="FFCC00"/>
                </a:solidFill>
              </a:rPr>
              <a:t>ishness</a:t>
            </a:r>
            <a:r>
              <a:rPr lang="en-US" sz="3000" dirty="0">
                <a:solidFill>
                  <a:srgbClr val="FFCC00"/>
                </a:solidFill>
              </a:rPr>
              <a:t>, arrogance, dishonesty, immodest dress, dirty jokes, etc.</a:t>
            </a:r>
          </a:p>
        </p:txBody>
      </p:sp>
    </p:spTree>
    <p:extLst>
      <p:ext uri="{BB962C8B-B14F-4D97-AF65-F5344CB8AC3E}">
        <p14:creationId xmlns:p14="http://schemas.microsoft.com/office/powerpoint/2010/main" val="293888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FFFF00"/>
                </a:solidFill>
              </a:rPr>
              <a:t>4. </a:t>
            </a:r>
            <a:r>
              <a:rPr lang="en-US" altLang="en-US" sz="3600" dirty="0">
                <a:solidFill>
                  <a:srgbClr val="FFFFCC"/>
                </a:solidFill>
              </a:rPr>
              <a:t>Preparing for the visit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82000" cy="5181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Day of visitation: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coming, visiting, inspection – when He appears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God intervenes directly in human affairs, either to . . .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Bless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Gn.50:24-25</a:t>
            </a:r>
          </a:p>
          <a:p>
            <a:pPr marL="914400" lvl="2" indent="0">
              <a:spcAft>
                <a:spcPts val="1200"/>
              </a:spcAft>
              <a:buNone/>
            </a:pPr>
            <a:r>
              <a:rPr lang="en-US" alt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2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Judge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Lk.19:44</a:t>
            </a:r>
          </a:p>
          <a:p>
            <a:pPr marL="347663" lvl="2" indent="-3476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Pt.1:1, 17 (Mt.5:16)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/>
            <a:endParaRPr lang="en-US" altLang="en-US" sz="3200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31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95401"/>
            <a:ext cx="6858000" cy="1143000"/>
          </a:xfrm>
          <a:blipFill>
            <a:blip r:embed="rId2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Strangers / Pilgrims</a:t>
            </a: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CCFFFF"/>
                </a:solidFill>
              </a:rPr>
              <a:t>Strangers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15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Alien; in foreign country without right of citizenship.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600" dirty="0">
                <a:solidFill>
                  <a:srgbClr val="CCFFFF"/>
                </a:solidFill>
              </a:rPr>
              <a:t>Pilgrims</a:t>
            </a:r>
            <a:endParaRPr lang="en-US" altLang="en-US" dirty="0">
              <a:solidFill>
                <a:srgbClr val="CCFFFF"/>
              </a:solidFill>
            </a:endParaRP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Sojourning in strange place, away from one’s own people.  Visitor making brief stay.  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Not from around here; soon transferred.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85B383C-73D6-4171-9DA8-75F6ED8A992B}"/>
              </a:ext>
            </a:extLst>
          </p:cNvPr>
          <p:cNvSpPr/>
          <p:nvPr/>
        </p:nvSpPr>
        <p:spPr>
          <a:xfrm>
            <a:off x="1066800" y="4724400"/>
            <a:ext cx="7010400" cy="16764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CC"/>
                </a:solidFill>
              </a:rPr>
              <a:t>For our citizenship is in heaven, from which we also eagerly wait for the Savior, the Lord Jesus Christ </a:t>
            </a:r>
            <a:r>
              <a:rPr lang="en-US" sz="2400" dirty="0"/>
              <a:t>– Ph.3:20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Christians have a pilgrim spirit.  </a:t>
            </a:r>
            <a: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Hb.11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1. </a:t>
            </a:r>
            <a:r>
              <a:rPr lang="en-US" altLang="en-US" dirty="0">
                <a:solidFill>
                  <a:srgbClr val="FFFFCC"/>
                </a:solidFill>
              </a:rPr>
              <a:t>Our stay on earth is temporary, </a:t>
            </a:r>
            <a:r>
              <a:rPr lang="en-US" altLang="en-US" dirty="0">
                <a:solidFill>
                  <a:schemeClr val="bg1"/>
                </a:solidFill>
              </a:rPr>
              <a:t>13. 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Constant reminders.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Death – does it make a difference how?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8F7318-0297-4D93-B17A-B4D61C17DCE8}"/>
              </a:ext>
            </a:extLst>
          </p:cNvPr>
          <p:cNvSpPr/>
          <p:nvPr/>
        </p:nvSpPr>
        <p:spPr>
          <a:xfrm>
            <a:off x="1828800" y="2029968"/>
            <a:ext cx="2667000" cy="762000"/>
          </a:xfrm>
          <a:prstGeom prst="rect">
            <a:avLst/>
          </a:prstGeom>
          <a:solidFill>
            <a:srgbClr val="8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Hatred,</a:t>
            </a:r>
            <a:r>
              <a:rPr lang="en-US" sz="3200" dirty="0">
                <a:solidFill>
                  <a:schemeClr val="bg1"/>
                </a:solidFill>
              </a:rPr>
              <a:t> 1:6-7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53A5F0-66D0-4D27-957B-DF30D0EB01CE}"/>
              </a:ext>
            </a:extLst>
          </p:cNvPr>
          <p:cNvSpPr/>
          <p:nvPr/>
        </p:nvSpPr>
        <p:spPr>
          <a:xfrm>
            <a:off x="4648200" y="2029968"/>
            <a:ext cx="2667000" cy="762000"/>
          </a:xfrm>
          <a:prstGeom prst="rect">
            <a:avLst/>
          </a:prstGeom>
          <a:solidFill>
            <a:srgbClr val="8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Destiny,</a:t>
            </a:r>
            <a:r>
              <a:rPr lang="en-US" sz="3200" dirty="0">
                <a:solidFill>
                  <a:schemeClr val="bg1"/>
                </a:solidFill>
              </a:rPr>
              <a:t> 1:4</a:t>
            </a:r>
          </a:p>
        </p:txBody>
      </p:sp>
    </p:spTree>
    <p:extLst>
      <p:ext uri="{BB962C8B-B14F-4D97-AF65-F5344CB8AC3E}">
        <p14:creationId xmlns:p14="http://schemas.microsoft.com/office/powerpoint/2010/main" val="249081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Christians have a pilgrim spirit.  </a:t>
            </a:r>
            <a: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Hb.11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943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1.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Our stay on earth is temporary, 13. 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Constant reminders.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2. </a:t>
            </a:r>
            <a:r>
              <a:rPr lang="en-US" altLang="en-US" dirty="0">
                <a:solidFill>
                  <a:srgbClr val="FFFFCC"/>
                </a:solidFill>
              </a:rPr>
              <a:t>Our life is ‘by faith,’ </a:t>
            </a:r>
            <a:r>
              <a:rPr lang="en-US" altLang="en-US" dirty="0">
                <a:solidFill>
                  <a:schemeClr val="bg1"/>
                </a:solidFill>
              </a:rPr>
              <a:t>13.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We are not in heaven yet.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39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Christians have a pilgrim spirit.  </a:t>
            </a:r>
            <a: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Hb.11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943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1.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Our stay on earth is temporary, 13. 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Constant reminders.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2.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Our life is ‘by faith,’ 13.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We are not in heaven yet.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3. </a:t>
            </a:r>
            <a:r>
              <a:rPr lang="en-US" altLang="en-US" dirty="0">
                <a:solidFill>
                  <a:srgbClr val="FFFFCC"/>
                </a:solidFill>
              </a:rPr>
              <a:t>We are rank strangers / foreigners, </a:t>
            </a:r>
            <a:r>
              <a:rPr lang="en-US" altLang="en-US" dirty="0">
                <a:solidFill>
                  <a:schemeClr val="bg1"/>
                </a:solidFill>
              </a:rPr>
              <a:t>13.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Gn.25:7-8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Abraham visited Canaan.   Lk.16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623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Christians have a pilgrim spirit.  </a:t>
            </a:r>
            <a: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Hb.11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943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1.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Our stay on earth is temporary, 13. 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Constant reminders.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2.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Our life is ‘by faith,’ 13.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We are not in heaven yet.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3.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We are rank strangers / foreigners, 13.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Gn.25:7-8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4. </a:t>
            </a:r>
            <a:r>
              <a:rPr lang="en-US" altLang="en-US" dirty="0">
                <a:solidFill>
                  <a:srgbClr val="FFFFCC"/>
                </a:solidFill>
              </a:rPr>
              <a:t>Here we look forward to final destiny, </a:t>
            </a:r>
            <a:r>
              <a:rPr lang="en-US" altLang="en-US" dirty="0">
                <a:solidFill>
                  <a:schemeClr val="bg1"/>
                </a:solidFill>
              </a:rPr>
              <a:t>14f.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 ‘Seek after, strong desire for’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Nothing on earth can compare to heaven (15)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42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Christians have a pilgrim spirit.  </a:t>
            </a:r>
            <a:r>
              <a:rPr lang="en-US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Hb.11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9436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1.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Our stay on earth is temporary, 13. 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Constant reminders.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2.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Our life is ‘by faith,’ 13.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We are not in heaven yet.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3.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We are rank strangers / foreigners, 13.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Gn.25:7-8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chemeClr val="bg1">
                    <a:lumMod val="85000"/>
                  </a:schemeClr>
                </a:solidFill>
              </a:rPr>
              <a:t>4. </a:t>
            </a:r>
            <a:r>
              <a:rPr lang="en-US" altLang="en-US" dirty="0">
                <a:solidFill>
                  <a:schemeClr val="bg1">
                    <a:lumMod val="85000"/>
                  </a:schemeClr>
                </a:solidFill>
              </a:rPr>
              <a:t>Here we look forward to final destiny, 14f.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200" dirty="0">
                <a:solidFill>
                  <a:schemeClr val="bg1">
                    <a:lumMod val="85000"/>
                  </a:schemeClr>
                </a:solidFill>
              </a:rPr>
              <a:t> ‘Seek after, strong desire for’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FFFF00"/>
                </a:solidFill>
              </a:rPr>
              <a:t>5. </a:t>
            </a:r>
            <a:r>
              <a:rPr lang="en-US" altLang="en-US" dirty="0">
                <a:solidFill>
                  <a:srgbClr val="FFFFCC"/>
                </a:solidFill>
              </a:rPr>
              <a:t>We must focus on the goal, </a:t>
            </a:r>
            <a:r>
              <a:rPr lang="en-US" altLang="en-US" dirty="0">
                <a:solidFill>
                  <a:schemeClr val="bg1"/>
                </a:solidFill>
              </a:rPr>
              <a:t>16.</a:t>
            </a:r>
          </a:p>
          <a:p>
            <a:pPr marL="0" indent="4572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– Yearn for, strive for, desire.  1 Tim.6:10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73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2508</TotalTime>
  <Words>1013</Words>
  <Application>Microsoft Office PowerPoint</Application>
  <PresentationFormat>On-screen Show (4:3)</PresentationFormat>
  <Paragraphs>155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Verdana</vt:lpstr>
      <vt:lpstr>Default Design</vt:lpstr>
      <vt:lpstr>PowerPoint Presentation</vt:lpstr>
      <vt:lpstr>On a personal note</vt:lpstr>
      <vt:lpstr>I. Strangers / Pilgrims</vt:lpstr>
      <vt:lpstr>Strangers</vt:lpstr>
      <vt:lpstr>Christians have a pilgrim spirit.  Hb.11</vt:lpstr>
      <vt:lpstr>Christians have a pilgrim spirit.  Hb.11</vt:lpstr>
      <vt:lpstr>Christians have a pilgrim spirit.  Hb.11</vt:lpstr>
      <vt:lpstr>Christians have a pilgrim spirit.  Hb.11</vt:lpstr>
      <vt:lpstr>Christians have a pilgrim spirit.  Hb.11</vt:lpstr>
      <vt:lpstr>I. Strangers / Pilgrims</vt:lpstr>
      <vt:lpstr>A clean break with our dirty past</vt:lpstr>
      <vt:lpstr>I. Strangers / Pilgrims</vt:lpstr>
      <vt:lpstr>Lust: anything that distracts from Christ</vt:lpstr>
      <vt:lpstr>I. Strangers / Pilgrims</vt:lpstr>
      <vt:lpstr>Active aggression.</vt:lpstr>
      <vt:lpstr>I. Strangers / Pilgrims</vt:lpstr>
      <vt:lpstr>Soul: 1:9, 22;  Mt.10:28;  16:26</vt:lpstr>
      <vt:lpstr>I. Strangers / Pilgrims</vt:lpstr>
      <vt:lpstr>1. World sees us  </vt:lpstr>
      <vt:lpstr>2. World slanders us</vt:lpstr>
      <vt:lpstr>2. World slanders us</vt:lpstr>
      <vt:lpstr>3. Answer to slander: pure life</vt:lpstr>
      <vt:lpstr>4. Preparing for the visit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317</cp:revision>
  <dcterms:created xsi:type="dcterms:W3CDTF">2004-01-08T21:08:14Z</dcterms:created>
  <dcterms:modified xsi:type="dcterms:W3CDTF">2018-08-21T12:19:40Z</dcterms:modified>
</cp:coreProperties>
</file>