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86" r:id="rId3"/>
    <p:sldId id="257" r:id="rId4"/>
    <p:sldId id="266" r:id="rId5"/>
    <p:sldId id="265" r:id="rId6"/>
    <p:sldId id="267" r:id="rId7"/>
    <p:sldId id="268" r:id="rId8"/>
    <p:sldId id="269" r:id="rId9"/>
    <p:sldId id="270"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6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4660"/>
  </p:normalViewPr>
  <p:slideViewPr>
    <p:cSldViewPr>
      <p:cViewPr varScale="1">
        <p:scale>
          <a:sx n="101" d="100"/>
          <a:sy n="101" d="100"/>
        </p:scale>
        <p:origin x="26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9B95D1-0BAE-4858-8FEC-CE3410831E25}" type="datetimeFigureOut">
              <a:rPr lang="en-US" smtClean="0"/>
              <a:pPr/>
              <a:t>8/27/2018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286C40-7A1F-4C87-885A-B718CA6C68D5}" type="slidenum">
              <a:rPr lang="en-US" smtClean="0"/>
              <a:pPr/>
              <a:t>‹#›</a:t>
            </a:fld>
            <a:endParaRPr lang="en-US" dirty="0"/>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9B95D1-0BAE-4858-8FEC-CE3410831E25}" type="datetimeFigureOut">
              <a:rPr lang="en-US" smtClean="0"/>
              <a:pPr/>
              <a:t>8/27/2018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286C40-7A1F-4C87-885A-B718CA6C68D5}" type="slidenum">
              <a:rPr lang="en-US" smtClean="0"/>
              <a:pPr/>
              <a:t>‹#›</a:t>
            </a:fld>
            <a:endParaRPr lang="en-US" dirty="0"/>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9B95D1-0BAE-4858-8FEC-CE3410831E25}" type="datetimeFigureOut">
              <a:rPr lang="en-US" smtClean="0"/>
              <a:pPr/>
              <a:t>8/27/2018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286C40-7A1F-4C87-885A-B718CA6C68D5}" type="slidenum">
              <a:rPr lang="en-US" smtClean="0"/>
              <a:pPr/>
              <a:t>‹#›</a:t>
            </a:fld>
            <a:endParaRPr lang="en-US" dirty="0"/>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9B95D1-0BAE-4858-8FEC-CE3410831E25}" type="datetimeFigureOut">
              <a:rPr lang="en-US" smtClean="0"/>
              <a:pPr/>
              <a:t>8/27/2018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286C40-7A1F-4C87-885A-B718CA6C68D5}" type="slidenum">
              <a:rPr lang="en-US" smtClean="0"/>
              <a:pPr/>
              <a:t>‹#›</a:t>
            </a:fld>
            <a:endParaRPr lang="en-US" dirty="0"/>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9B95D1-0BAE-4858-8FEC-CE3410831E25}" type="datetimeFigureOut">
              <a:rPr lang="en-US" smtClean="0"/>
              <a:pPr/>
              <a:t>8/27/2018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286C40-7A1F-4C87-885A-B718CA6C68D5}" type="slidenum">
              <a:rPr lang="en-US" smtClean="0"/>
              <a:pPr/>
              <a:t>‹#›</a:t>
            </a:fld>
            <a:endParaRPr lang="en-US" dirty="0"/>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9B95D1-0BAE-4858-8FEC-CE3410831E25}" type="datetimeFigureOut">
              <a:rPr lang="en-US" smtClean="0"/>
              <a:pPr/>
              <a:t>8/27/2018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286C40-7A1F-4C87-885A-B718CA6C68D5}" type="slidenum">
              <a:rPr lang="en-US" smtClean="0"/>
              <a:pPr/>
              <a:t>‹#›</a:t>
            </a:fld>
            <a:endParaRPr lang="en-US" dirty="0"/>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9B95D1-0BAE-4858-8FEC-CE3410831E25}" type="datetimeFigureOut">
              <a:rPr lang="en-US" smtClean="0"/>
              <a:pPr/>
              <a:t>8/27/2018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286C40-7A1F-4C87-885A-B718CA6C68D5}" type="slidenum">
              <a:rPr lang="en-US" smtClean="0"/>
              <a:pPr/>
              <a:t>‹#›</a:t>
            </a:fld>
            <a:endParaRPr lang="en-US" dirty="0"/>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9B95D1-0BAE-4858-8FEC-CE3410831E25}" type="datetimeFigureOut">
              <a:rPr lang="en-US" smtClean="0"/>
              <a:pPr/>
              <a:t>8/27/2018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286C40-7A1F-4C87-885A-B718CA6C68D5}" type="slidenum">
              <a:rPr lang="en-US" smtClean="0"/>
              <a:pPr/>
              <a:t>‹#›</a:t>
            </a:fld>
            <a:endParaRPr lang="en-US" dirty="0"/>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9B95D1-0BAE-4858-8FEC-CE3410831E25}" type="datetimeFigureOut">
              <a:rPr lang="en-US" smtClean="0"/>
              <a:pPr/>
              <a:t>8/27/2018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286C40-7A1F-4C87-885A-B718CA6C68D5}" type="slidenum">
              <a:rPr lang="en-US" smtClean="0"/>
              <a:pPr/>
              <a:t>‹#›</a:t>
            </a:fld>
            <a:endParaRPr lang="en-US" dirty="0"/>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9B95D1-0BAE-4858-8FEC-CE3410831E25}" type="datetimeFigureOut">
              <a:rPr lang="en-US" smtClean="0"/>
              <a:pPr/>
              <a:t>8/27/2018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286C40-7A1F-4C87-885A-B718CA6C68D5}" type="slidenum">
              <a:rPr lang="en-US" smtClean="0"/>
              <a:pPr/>
              <a:t>‹#›</a:t>
            </a:fld>
            <a:endParaRPr lang="en-US" dirty="0"/>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9B95D1-0BAE-4858-8FEC-CE3410831E25}" type="datetimeFigureOut">
              <a:rPr lang="en-US" smtClean="0"/>
              <a:pPr/>
              <a:t>8/27/2018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286C40-7A1F-4C87-885A-B718CA6C68D5}" type="slidenum">
              <a:rPr lang="en-US" smtClean="0"/>
              <a:pPr/>
              <a:t>‹#›</a:t>
            </a:fld>
            <a:endParaRPr lang="en-US" dirty="0"/>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9B95D1-0BAE-4858-8FEC-CE3410831E25}" type="datetimeFigureOut">
              <a:rPr lang="en-US" smtClean="0"/>
              <a:pPr/>
              <a:t>8/27/2018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286C40-7A1F-4C87-885A-B718CA6C68D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srcRect l="17340" t="32080" r="54429" b="14160"/>
          <a:stretch>
            <a:fillRect/>
          </a:stretch>
        </p:blipFill>
        <p:spPr bwMode="auto">
          <a:xfrm>
            <a:off x="5455315" y="0"/>
            <a:ext cx="3686880" cy="6858000"/>
          </a:xfrm>
          <a:prstGeom prst="rect">
            <a:avLst/>
          </a:prstGeom>
          <a:noFill/>
          <a:ln w="9525">
            <a:noFill/>
            <a:miter lim="800000"/>
            <a:headEnd/>
            <a:tailEnd/>
          </a:ln>
        </p:spPr>
      </p:pic>
      <p:sp>
        <p:nvSpPr>
          <p:cNvPr id="4" name="TextBox 3"/>
          <p:cNvSpPr txBox="1"/>
          <p:nvPr/>
        </p:nvSpPr>
        <p:spPr>
          <a:xfrm>
            <a:off x="78615" y="315780"/>
            <a:ext cx="5914370" cy="1384995"/>
          </a:xfrm>
          <a:prstGeom prst="rect">
            <a:avLst/>
          </a:prstGeom>
          <a:noFill/>
        </p:spPr>
        <p:txBody>
          <a:bodyPr wrap="square" rtlCol="0">
            <a:spAutoFit/>
          </a:bodyPr>
          <a:lstStyle/>
          <a:p>
            <a:pPr algn="just"/>
            <a:r>
              <a:rPr lang="en-US" sz="2800" b="1" dirty="0">
                <a:effectLst/>
              </a:rPr>
              <a:t>Psalm 23 </a:t>
            </a:r>
            <a:r>
              <a:rPr lang="en-US" sz="2800" b="1" dirty="0"/>
              <a:t>has </a:t>
            </a:r>
            <a:r>
              <a:rPr lang="en-US" sz="2800" b="1" dirty="0">
                <a:effectLst/>
              </a:rPr>
              <a:t>been used as words of comfort in the darkest hours of countless people’s lives.</a:t>
            </a:r>
          </a:p>
        </p:txBody>
      </p:sp>
      <p:sp>
        <p:nvSpPr>
          <p:cNvPr id="5" name="TextBox 4"/>
          <p:cNvSpPr txBox="1"/>
          <p:nvPr/>
        </p:nvSpPr>
        <p:spPr>
          <a:xfrm>
            <a:off x="78614" y="4235505"/>
            <a:ext cx="5914371" cy="2246769"/>
          </a:xfrm>
          <a:prstGeom prst="rect">
            <a:avLst/>
          </a:prstGeom>
          <a:noFill/>
          <a:ln>
            <a:noFill/>
          </a:ln>
        </p:spPr>
        <p:txBody>
          <a:bodyPr wrap="square" rtlCol="0">
            <a:spAutoFit/>
          </a:bodyPr>
          <a:lstStyle/>
          <a:p>
            <a:pPr algn="just"/>
            <a:r>
              <a:rPr lang="en-US" sz="2800" b="1" dirty="0">
                <a:effectLst/>
              </a:rPr>
              <a:t>Psalm 23 contains words of comfort to the most troubled heart, yet there is also a thought provoking statement made that most people do not consider!</a:t>
            </a:r>
          </a:p>
        </p:txBody>
      </p:sp>
      <p:sp>
        <p:nvSpPr>
          <p:cNvPr id="6" name="TextBox 5"/>
          <p:cNvSpPr txBox="1"/>
          <p:nvPr/>
        </p:nvSpPr>
        <p:spPr>
          <a:xfrm>
            <a:off x="78615" y="2035573"/>
            <a:ext cx="5914370" cy="1815882"/>
          </a:xfrm>
          <a:prstGeom prst="rect">
            <a:avLst/>
          </a:prstGeom>
          <a:noFill/>
          <a:ln>
            <a:noFill/>
          </a:ln>
        </p:spPr>
        <p:txBody>
          <a:bodyPr wrap="square" rtlCol="0">
            <a:spAutoFit/>
          </a:bodyPr>
          <a:lstStyle/>
          <a:p>
            <a:pPr algn="just"/>
            <a:r>
              <a:rPr lang="en-US" sz="2800" b="1" dirty="0">
                <a:effectLst/>
              </a:rPr>
              <a:t>Psalm 23 is held in such regard because of the hope of the Psalm! It is a very powerful Psalm of the love, protection and provision of God!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2" cstate="print"/>
          <a:srcRect l="17340" t="32080" r="54429" b="14160"/>
          <a:stretch>
            <a:fillRect/>
          </a:stretch>
        </p:blipFill>
        <p:spPr bwMode="auto">
          <a:xfrm>
            <a:off x="5455315" y="0"/>
            <a:ext cx="3686880" cy="6858000"/>
          </a:xfrm>
          <a:prstGeom prst="rect">
            <a:avLst/>
          </a:prstGeom>
          <a:noFill/>
          <a:ln w="9525">
            <a:noFill/>
            <a:miter lim="800000"/>
            <a:headEnd/>
            <a:tailEnd/>
          </a:ln>
        </p:spPr>
      </p:pic>
      <p:cxnSp>
        <p:nvCxnSpPr>
          <p:cNvPr id="8" name="Straight Connector 7"/>
          <p:cNvCxnSpPr/>
          <p:nvPr/>
        </p:nvCxnSpPr>
        <p:spPr>
          <a:xfrm>
            <a:off x="501070" y="625435"/>
            <a:ext cx="372528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93830" y="164575"/>
            <a:ext cx="8794745" cy="5693866"/>
          </a:xfrm>
          <a:prstGeom prst="rect">
            <a:avLst/>
          </a:prstGeom>
          <a:noFill/>
        </p:spPr>
        <p:txBody>
          <a:bodyPr wrap="square" rtlCol="0">
            <a:spAutoFit/>
          </a:bodyPr>
          <a:lstStyle/>
          <a:p>
            <a:pPr algn="just"/>
            <a:r>
              <a:rPr lang="en-US" sz="2800" dirty="0">
                <a:solidFill>
                  <a:sysClr val="windowText" lastClr="000000"/>
                </a:solidFill>
                <a:effectLst>
                  <a:glow rad="139700">
                    <a:srgbClr val="FFFFFF"/>
                  </a:glow>
                </a:effectLst>
              </a:rPr>
              <a:t>1 The LORD is my shepherd; I shall not want.</a:t>
            </a:r>
          </a:p>
          <a:p>
            <a:pPr algn="just"/>
            <a:r>
              <a:rPr lang="en-US" sz="2800" dirty="0">
                <a:solidFill>
                  <a:sysClr val="windowText" lastClr="000000"/>
                </a:solidFill>
                <a:effectLst>
                  <a:glow rad="139700">
                    <a:srgbClr val="FFFFFF"/>
                  </a:glow>
                </a:effectLst>
              </a:rPr>
              <a:t>2 He makes me to lie down in green pastures; He leads me beside the still waters.</a:t>
            </a:r>
          </a:p>
          <a:p>
            <a:pPr algn="just"/>
            <a:r>
              <a:rPr lang="en-US" sz="2800" dirty="0">
                <a:solidFill>
                  <a:sysClr val="windowText" lastClr="000000"/>
                </a:solidFill>
                <a:effectLst>
                  <a:glow rad="139700">
                    <a:srgbClr val="FFFFFF"/>
                  </a:glow>
                </a:effectLst>
              </a:rPr>
              <a:t>3 He restores my soul; He leads me in the paths of righteousness For His name's sake.</a:t>
            </a:r>
          </a:p>
          <a:p>
            <a:pPr algn="just"/>
            <a:r>
              <a:rPr lang="en-US" sz="2800" dirty="0">
                <a:solidFill>
                  <a:sysClr val="windowText" lastClr="000000"/>
                </a:solidFill>
                <a:effectLst>
                  <a:glow rad="139700">
                    <a:srgbClr val="FFFFFF"/>
                  </a:glow>
                </a:effectLst>
              </a:rPr>
              <a:t>4 Yea, though I walk through the valley of the shadow of death, I will fear no evil; For You are with me; Your rod and Your staff, they comfort me.</a:t>
            </a:r>
          </a:p>
          <a:p>
            <a:pPr algn="just"/>
            <a:r>
              <a:rPr lang="en-US" sz="2800" dirty="0">
                <a:solidFill>
                  <a:sysClr val="windowText" lastClr="000000"/>
                </a:solidFill>
                <a:effectLst>
                  <a:glow rad="139700">
                    <a:srgbClr val="FFFFFF"/>
                  </a:glow>
                </a:effectLst>
              </a:rPr>
              <a:t>5 You prepare a table before me in the presence of my enemies; You anoint my head with oil; My cup runs over.</a:t>
            </a:r>
          </a:p>
          <a:p>
            <a:pPr algn="just"/>
            <a:r>
              <a:rPr lang="en-US" sz="2800" dirty="0">
                <a:solidFill>
                  <a:sysClr val="windowText" lastClr="000000"/>
                </a:solidFill>
                <a:effectLst>
                  <a:glow rad="139700">
                    <a:srgbClr val="FFFFFF"/>
                  </a:glow>
                </a:effectLst>
              </a:rPr>
              <a:t>6 Surely goodness and mercy shall follow me All the days of my life; And I will dwell in the house of the LORD Forever.		          					- Psalm 23:1-6.</a:t>
            </a:r>
          </a:p>
        </p:txBody>
      </p:sp>
      <p:cxnSp>
        <p:nvCxnSpPr>
          <p:cNvPr id="6" name="Straight Connector 5"/>
          <p:cNvCxnSpPr/>
          <p:nvPr/>
        </p:nvCxnSpPr>
        <p:spPr>
          <a:xfrm>
            <a:off x="539475" y="1047890"/>
            <a:ext cx="6413635" cy="3840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6"/>
          <p:cNvPicPr>
            <a:picLocks noChangeAspect="1" noChangeArrowheads="1"/>
          </p:cNvPicPr>
          <p:nvPr/>
        </p:nvPicPr>
        <p:blipFill>
          <a:blip r:embed="rId3" cstate="print"/>
          <a:srcRect b="3300"/>
          <a:stretch>
            <a:fillRect/>
          </a:stretch>
        </p:blipFill>
        <p:spPr bwMode="auto">
          <a:xfrm>
            <a:off x="2805370" y="1739180"/>
            <a:ext cx="6338630" cy="5118820"/>
          </a:xfrm>
          <a:prstGeom prst="rect">
            <a:avLst/>
          </a:prstGeom>
          <a:noFill/>
          <a:ln w="9525">
            <a:noFill/>
            <a:miter lim="800000"/>
            <a:headEnd/>
            <a:tailEnd/>
          </a:ln>
        </p:spPr>
      </p:pic>
      <p:sp>
        <p:nvSpPr>
          <p:cNvPr id="11" name="TextBox 10"/>
          <p:cNvSpPr txBox="1"/>
          <p:nvPr/>
        </p:nvSpPr>
        <p:spPr>
          <a:xfrm>
            <a:off x="3535065" y="2238445"/>
            <a:ext cx="4800625" cy="584775"/>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3200" b="1" u="sng" dirty="0">
                <a:solidFill>
                  <a:schemeClr val="bg1"/>
                </a:solidFill>
              </a:rPr>
              <a:t>Contentment</a:t>
            </a:r>
          </a:p>
        </p:txBody>
      </p:sp>
      <p:sp>
        <p:nvSpPr>
          <p:cNvPr id="12" name="TextBox 11"/>
          <p:cNvSpPr txBox="1"/>
          <p:nvPr/>
        </p:nvSpPr>
        <p:spPr>
          <a:xfrm>
            <a:off x="3535065" y="2846755"/>
            <a:ext cx="4800625" cy="3108543"/>
          </a:xfrm>
          <a:prstGeom prst="rect">
            <a:avLst/>
          </a:prstGeom>
          <a:noFill/>
        </p:spPr>
        <p:txBody>
          <a:bodyPr wrap="square" rtlCol="0">
            <a:spAutoFit/>
          </a:bodyPr>
          <a:lstStyle/>
          <a:p>
            <a:pPr algn="ctr"/>
            <a:r>
              <a:rPr lang="en-US" sz="2800" dirty="0"/>
              <a:t>6 Now godliness with contentment is great gain. 7 For we brought nothing into this world, and it is certain we can carry nothing out. 8 And having food and clothing, with these we shall be content. </a:t>
            </a:r>
            <a:r>
              <a:rPr lang="en-US" dirty="0"/>
              <a:t>– I Timothy 6:6-8.</a:t>
            </a:r>
            <a:endParaRPr lang="en-US" sz="28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ox(i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2" cstate="print"/>
          <a:srcRect l="17340" t="32080" r="54429" b="14160"/>
          <a:stretch>
            <a:fillRect/>
          </a:stretch>
        </p:blipFill>
        <p:spPr bwMode="auto">
          <a:xfrm>
            <a:off x="5455315" y="0"/>
            <a:ext cx="3686880" cy="6858000"/>
          </a:xfrm>
          <a:prstGeom prst="rect">
            <a:avLst/>
          </a:prstGeom>
          <a:noFill/>
          <a:ln w="9525">
            <a:noFill/>
            <a:miter lim="800000"/>
            <a:headEnd/>
            <a:tailEnd/>
          </a:ln>
        </p:spPr>
      </p:pic>
      <p:cxnSp>
        <p:nvCxnSpPr>
          <p:cNvPr id="13" name="Straight Connector 12"/>
          <p:cNvCxnSpPr/>
          <p:nvPr/>
        </p:nvCxnSpPr>
        <p:spPr>
          <a:xfrm>
            <a:off x="501070" y="625435"/>
            <a:ext cx="372528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93830" y="164575"/>
            <a:ext cx="8794745" cy="5693866"/>
          </a:xfrm>
          <a:prstGeom prst="rect">
            <a:avLst/>
          </a:prstGeom>
          <a:noFill/>
        </p:spPr>
        <p:txBody>
          <a:bodyPr wrap="square" rtlCol="0">
            <a:spAutoFit/>
          </a:bodyPr>
          <a:lstStyle/>
          <a:p>
            <a:pPr algn="just"/>
            <a:r>
              <a:rPr lang="en-US" sz="2800" dirty="0">
                <a:solidFill>
                  <a:sysClr val="windowText" lastClr="000000"/>
                </a:solidFill>
                <a:effectLst>
                  <a:glow rad="139700">
                    <a:srgbClr val="FFFFFF"/>
                  </a:glow>
                </a:effectLst>
              </a:rPr>
              <a:t>1 The LORD is my shepherd; I shall not want.</a:t>
            </a:r>
          </a:p>
          <a:p>
            <a:pPr algn="just"/>
            <a:r>
              <a:rPr lang="en-US" sz="2800" dirty="0">
                <a:solidFill>
                  <a:sysClr val="windowText" lastClr="000000"/>
                </a:solidFill>
                <a:effectLst>
                  <a:glow rad="139700">
                    <a:srgbClr val="FFFFFF"/>
                  </a:glow>
                </a:effectLst>
              </a:rPr>
              <a:t>2 He makes me to lie down in green pastures; He leads me beside the still waters.</a:t>
            </a:r>
          </a:p>
          <a:p>
            <a:pPr algn="just"/>
            <a:r>
              <a:rPr lang="en-US" sz="2800" dirty="0">
                <a:solidFill>
                  <a:sysClr val="windowText" lastClr="000000"/>
                </a:solidFill>
                <a:effectLst>
                  <a:glow rad="139700">
                    <a:srgbClr val="FFFFFF"/>
                  </a:glow>
                </a:effectLst>
              </a:rPr>
              <a:t>3 He restores my soul; He leads me in the paths of righteousness For His name's sake.</a:t>
            </a:r>
          </a:p>
          <a:p>
            <a:pPr algn="just"/>
            <a:r>
              <a:rPr lang="en-US" sz="2800" dirty="0">
                <a:solidFill>
                  <a:sysClr val="windowText" lastClr="000000"/>
                </a:solidFill>
                <a:effectLst>
                  <a:glow rad="139700">
                    <a:srgbClr val="FFFFFF"/>
                  </a:glow>
                </a:effectLst>
              </a:rPr>
              <a:t>4 Yea, though I walk through the valley of the shadow of death, I will fear no evil; For You are with me; Your rod and Your staff, they comfort me.</a:t>
            </a:r>
          </a:p>
          <a:p>
            <a:pPr algn="just"/>
            <a:r>
              <a:rPr lang="en-US" sz="2800" dirty="0">
                <a:solidFill>
                  <a:sysClr val="windowText" lastClr="000000"/>
                </a:solidFill>
                <a:effectLst>
                  <a:glow rad="139700">
                    <a:srgbClr val="FFFFFF"/>
                  </a:glow>
                </a:effectLst>
              </a:rPr>
              <a:t>5 You prepare a table before me in the presence of my enemies; You anoint my head with oil; My cup runs over.</a:t>
            </a:r>
          </a:p>
          <a:p>
            <a:pPr algn="just"/>
            <a:r>
              <a:rPr lang="en-US" sz="2800" dirty="0">
                <a:solidFill>
                  <a:sysClr val="windowText" lastClr="000000"/>
                </a:solidFill>
                <a:effectLst>
                  <a:glow rad="139700">
                    <a:srgbClr val="FFFFFF"/>
                  </a:glow>
                </a:effectLst>
              </a:rPr>
              <a:t>6 Surely goodness and mercy shall follow me All the days of my life; And I will dwell in the house of the LORD Forever.		          					- Psalm 23:1-6.</a:t>
            </a:r>
          </a:p>
        </p:txBody>
      </p:sp>
      <p:cxnSp>
        <p:nvCxnSpPr>
          <p:cNvPr id="6" name="Straight Connector 5"/>
          <p:cNvCxnSpPr/>
          <p:nvPr/>
        </p:nvCxnSpPr>
        <p:spPr>
          <a:xfrm>
            <a:off x="7106730" y="1086295"/>
            <a:ext cx="180503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6"/>
          <p:cNvPicPr>
            <a:picLocks noChangeAspect="1" noChangeArrowheads="1"/>
          </p:cNvPicPr>
          <p:nvPr/>
        </p:nvPicPr>
        <p:blipFill>
          <a:blip r:embed="rId3" cstate="print"/>
          <a:srcRect b="3300"/>
          <a:stretch>
            <a:fillRect/>
          </a:stretch>
        </p:blipFill>
        <p:spPr bwMode="auto">
          <a:xfrm>
            <a:off x="2805370" y="1739180"/>
            <a:ext cx="6338630" cy="5118820"/>
          </a:xfrm>
          <a:prstGeom prst="rect">
            <a:avLst/>
          </a:prstGeom>
          <a:noFill/>
          <a:ln w="9525">
            <a:noFill/>
            <a:miter lim="800000"/>
            <a:headEnd/>
            <a:tailEnd/>
          </a:ln>
        </p:spPr>
      </p:pic>
      <p:sp>
        <p:nvSpPr>
          <p:cNvPr id="11" name="TextBox 10"/>
          <p:cNvSpPr txBox="1"/>
          <p:nvPr/>
        </p:nvSpPr>
        <p:spPr>
          <a:xfrm>
            <a:off x="3535065" y="2238445"/>
            <a:ext cx="4800625" cy="584775"/>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3200" b="1" u="sng" dirty="0">
                <a:solidFill>
                  <a:schemeClr val="bg1"/>
                </a:solidFill>
              </a:rPr>
              <a:t>Peace</a:t>
            </a:r>
          </a:p>
        </p:txBody>
      </p:sp>
      <p:sp>
        <p:nvSpPr>
          <p:cNvPr id="12" name="TextBox 11"/>
          <p:cNvSpPr txBox="1"/>
          <p:nvPr/>
        </p:nvSpPr>
        <p:spPr>
          <a:xfrm>
            <a:off x="3535065" y="2814520"/>
            <a:ext cx="4800625" cy="3203313"/>
          </a:xfrm>
          <a:prstGeom prst="rect">
            <a:avLst/>
          </a:prstGeom>
          <a:noFill/>
        </p:spPr>
        <p:txBody>
          <a:bodyPr wrap="square" rtlCol="0">
            <a:spAutoFit/>
          </a:bodyPr>
          <a:lstStyle/>
          <a:p>
            <a:pPr algn="ctr">
              <a:lnSpc>
                <a:spcPct val="80000"/>
              </a:lnSpc>
            </a:pPr>
            <a:r>
              <a:rPr lang="en-US" sz="2800" dirty="0"/>
              <a:t>6 Be anxious for nothing, but in everything by prayer and supplication, with thanksgiving, let your requests be made known to God; 7 and the peace of God, which surpasses all understanding, will guard your hearts and minds through Christ Jesus. </a:t>
            </a:r>
            <a:r>
              <a:rPr lang="en-US" dirty="0"/>
              <a:t>- Philippians 4:6-7.</a:t>
            </a:r>
            <a:endParaRPr lang="en-US" sz="2800" dirty="0"/>
          </a:p>
        </p:txBody>
      </p:sp>
      <p:cxnSp>
        <p:nvCxnSpPr>
          <p:cNvPr id="9" name="Straight Connector 8"/>
          <p:cNvCxnSpPr/>
          <p:nvPr/>
        </p:nvCxnSpPr>
        <p:spPr>
          <a:xfrm>
            <a:off x="270640" y="1470345"/>
            <a:ext cx="32260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ox(in)">
                                      <p:cBhvr>
                                        <p:cTn id="16" dur="500"/>
                                        <p:tgtEl>
                                          <p:spTgt spid="10"/>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ox(in)">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2" cstate="print"/>
          <a:srcRect l="17340" t="32080" r="54429" b="14160"/>
          <a:stretch>
            <a:fillRect/>
          </a:stretch>
        </p:blipFill>
        <p:spPr bwMode="auto">
          <a:xfrm>
            <a:off x="5455315" y="0"/>
            <a:ext cx="3686880" cy="6858000"/>
          </a:xfrm>
          <a:prstGeom prst="rect">
            <a:avLst/>
          </a:prstGeom>
          <a:noFill/>
          <a:ln w="9525">
            <a:noFill/>
            <a:miter lim="800000"/>
            <a:headEnd/>
            <a:tailEnd/>
          </a:ln>
        </p:spPr>
      </p:pic>
      <p:sp>
        <p:nvSpPr>
          <p:cNvPr id="7" name="TextBox 6"/>
          <p:cNvSpPr txBox="1"/>
          <p:nvPr/>
        </p:nvSpPr>
        <p:spPr>
          <a:xfrm>
            <a:off x="193830" y="164575"/>
            <a:ext cx="8794745" cy="5693866"/>
          </a:xfrm>
          <a:prstGeom prst="rect">
            <a:avLst/>
          </a:prstGeom>
          <a:noFill/>
        </p:spPr>
        <p:txBody>
          <a:bodyPr wrap="square" rtlCol="0">
            <a:spAutoFit/>
          </a:bodyPr>
          <a:lstStyle/>
          <a:p>
            <a:pPr algn="just"/>
            <a:r>
              <a:rPr lang="en-US" sz="2800" dirty="0">
                <a:solidFill>
                  <a:sysClr val="windowText" lastClr="000000"/>
                </a:solidFill>
                <a:effectLst>
                  <a:glow rad="139700">
                    <a:srgbClr val="FFFFFF"/>
                  </a:glow>
                </a:effectLst>
              </a:rPr>
              <a:t>1 The LORD is my shepherd; I shall not want.</a:t>
            </a:r>
          </a:p>
          <a:p>
            <a:pPr algn="just"/>
            <a:r>
              <a:rPr lang="en-US" sz="2800" dirty="0">
                <a:solidFill>
                  <a:sysClr val="windowText" lastClr="000000"/>
                </a:solidFill>
                <a:effectLst>
                  <a:glow rad="139700">
                    <a:srgbClr val="FFFFFF"/>
                  </a:glow>
                </a:effectLst>
              </a:rPr>
              <a:t>2 He makes me to lie down in green pastures; He leads me beside the still waters.</a:t>
            </a:r>
          </a:p>
          <a:p>
            <a:pPr algn="just"/>
            <a:r>
              <a:rPr lang="en-US" sz="2800" dirty="0">
                <a:solidFill>
                  <a:sysClr val="windowText" lastClr="000000"/>
                </a:solidFill>
                <a:effectLst>
                  <a:glow rad="139700">
                    <a:srgbClr val="FFFFFF"/>
                  </a:glow>
                </a:effectLst>
              </a:rPr>
              <a:t>3 He restores my soul; He leads me in the paths of righteousness For His name's sake.</a:t>
            </a:r>
          </a:p>
          <a:p>
            <a:pPr algn="just"/>
            <a:r>
              <a:rPr lang="en-US" sz="2800" dirty="0">
                <a:solidFill>
                  <a:sysClr val="windowText" lastClr="000000"/>
                </a:solidFill>
                <a:effectLst>
                  <a:glow rad="139700">
                    <a:srgbClr val="FFFFFF"/>
                  </a:glow>
                </a:effectLst>
              </a:rPr>
              <a:t>4 Yea, though I walk through the valley of the shadow of death, I will fear no evil; For You are with me; Your rod and Your staff, they comfort me.</a:t>
            </a:r>
          </a:p>
          <a:p>
            <a:pPr algn="just"/>
            <a:r>
              <a:rPr lang="en-US" sz="2800" dirty="0">
                <a:solidFill>
                  <a:sysClr val="windowText" lastClr="000000"/>
                </a:solidFill>
                <a:effectLst>
                  <a:glow rad="139700">
                    <a:srgbClr val="FFFFFF"/>
                  </a:glow>
                </a:effectLst>
              </a:rPr>
              <a:t>5 You prepare a table before me in the presence of my enemies; You anoint my head with oil; My cup runs over.</a:t>
            </a:r>
          </a:p>
          <a:p>
            <a:pPr algn="just"/>
            <a:r>
              <a:rPr lang="en-US" sz="2800" dirty="0">
                <a:solidFill>
                  <a:sysClr val="windowText" lastClr="000000"/>
                </a:solidFill>
                <a:effectLst>
                  <a:glow rad="139700">
                    <a:srgbClr val="FFFFFF"/>
                  </a:glow>
                </a:effectLst>
              </a:rPr>
              <a:t>6 Surely goodness and mercy shall follow me All the days of my life; And I will dwell in the house of the LORD Forever.		          					- Psalm 23:1-6.</a:t>
            </a:r>
          </a:p>
        </p:txBody>
      </p:sp>
      <p:cxnSp>
        <p:nvCxnSpPr>
          <p:cNvPr id="9" name="Straight Connector 8"/>
          <p:cNvCxnSpPr/>
          <p:nvPr/>
        </p:nvCxnSpPr>
        <p:spPr>
          <a:xfrm>
            <a:off x="577880" y="1892800"/>
            <a:ext cx="33796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01070" y="625435"/>
            <a:ext cx="372528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6"/>
          <p:cNvPicPr>
            <a:picLocks noChangeAspect="1" noChangeArrowheads="1"/>
          </p:cNvPicPr>
          <p:nvPr/>
        </p:nvPicPr>
        <p:blipFill>
          <a:blip r:embed="rId3" cstate="print"/>
          <a:srcRect b="3300"/>
          <a:stretch>
            <a:fillRect/>
          </a:stretch>
        </p:blipFill>
        <p:spPr bwMode="auto">
          <a:xfrm>
            <a:off x="2805370" y="1739180"/>
            <a:ext cx="6338630" cy="5118820"/>
          </a:xfrm>
          <a:prstGeom prst="rect">
            <a:avLst/>
          </a:prstGeom>
          <a:noFill/>
          <a:ln w="9525">
            <a:noFill/>
            <a:miter lim="800000"/>
            <a:headEnd/>
            <a:tailEnd/>
          </a:ln>
        </p:spPr>
      </p:pic>
      <p:sp>
        <p:nvSpPr>
          <p:cNvPr id="11" name="TextBox 10"/>
          <p:cNvSpPr txBox="1"/>
          <p:nvPr/>
        </p:nvSpPr>
        <p:spPr>
          <a:xfrm>
            <a:off x="3535065" y="2238445"/>
            <a:ext cx="4800625" cy="584775"/>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3200" b="1" u="sng" dirty="0">
                <a:solidFill>
                  <a:schemeClr val="bg1"/>
                </a:solidFill>
              </a:rPr>
              <a:t>Life</a:t>
            </a:r>
          </a:p>
        </p:txBody>
      </p:sp>
      <p:sp>
        <p:nvSpPr>
          <p:cNvPr id="12" name="TextBox 11"/>
          <p:cNvSpPr txBox="1"/>
          <p:nvPr/>
        </p:nvSpPr>
        <p:spPr>
          <a:xfrm>
            <a:off x="3535065" y="3429000"/>
            <a:ext cx="4800625" cy="2246769"/>
          </a:xfrm>
          <a:prstGeom prst="rect">
            <a:avLst/>
          </a:prstGeom>
          <a:noFill/>
        </p:spPr>
        <p:txBody>
          <a:bodyPr wrap="square" rtlCol="0">
            <a:spAutoFit/>
          </a:bodyPr>
          <a:lstStyle/>
          <a:p>
            <a:pPr algn="ctr"/>
            <a:r>
              <a:rPr lang="en-US" sz="2800" dirty="0"/>
              <a:t>Jesus said to her, "I am the resurrection and the life. He who believes in Me, though he may die, he shall live. </a:t>
            </a:r>
          </a:p>
          <a:p>
            <a:pPr algn="ctr"/>
            <a:r>
              <a:rPr lang="en-US" sz="2800" dirty="0"/>
              <a:t>		                   </a:t>
            </a:r>
            <a:r>
              <a:rPr lang="en-US" dirty="0"/>
              <a:t>– John 11:25.</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ox(i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2" cstate="print"/>
          <a:srcRect l="17340" t="32080" r="54429" b="14160"/>
          <a:stretch>
            <a:fillRect/>
          </a:stretch>
        </p:blipFill>
        <p:spPr bwMode="auto">
          <a:xfrm>
            <a:off x="5455315" y="0"/>
            <a:ext cx="3686880" cy="6858000"/>
          </a:xfrm>
          <a:prstGeom prst="rect">
            <a:avLst/>
          </a:prstGeom>
          <a:noFill/>
          <a:ln w="9525">
            <a:noFill/>
            <a:miter lim="800000"/>
            <a:headEnd/>
            <a:tailEnd/>
          </a:ln>
        </p:spPr>
      </p:pic>
      <p:sp>
        <p:nvSpPr>
          <p:cNvPr id="7" name="TextBox 6"/>
          <p:cNvSpPr txBox="1"/>
          <p:nvPr/>
        </p:nvSpPr>
        <p:spPr>
          <a:xfrm>
            <a:off x="193830" y="164575"/>
            <a:ext cx="8794745" cy="5693866"/>
          </a:xfrm>
          <a:prstGeom prst="rect">
            <a:avLst/>
          </a:prstGeom>
          <a:noFill/>
        </p:spPr>
        <p:txBody>
          <a:bodyPr wrap="square" rtlCol="0">
            <a:spAutoFit/>
          </a:bodyPr>
          <a:lstStyle/>
          <a:p>
            <a:pPr algn="just"/>
            <a:r>
              <a:rPr lang="en-US" sz="2800" dirty="0">
                <a:solidFill>
                  <a:sysClr val="windowText" lastClr="000000"/>
                </a:solidFill>
                <a:effectLst>
                  <a:glow rad="139700">
                    <a:srgbClr val="FFFFFF"/>
                  </a:glow>
                </a:effectLst>
              </a:rPr>
              <a:t>1 The LORD is my shepherd; I shall not want.</a:t>
            </a:r>
          </a:p>
          <a:p>
            <a:pPr algn="just"/>
            <a:r>
              <a:rPr lang="en-US" sz="2800" dirty="0">
                <a:solidFill>
                  <a:sysClr val="windowText" lastClr="000000"/>
                </a:solidFill>
                <a:effectLst>
                  <a:glow rad="139700">
                    <a:srgbClr val="FFFFFF"/>
                  </a:glow>
                </a:effectLst>
              </a:rPr>
              <a:t>2 He makes me to lie down in green pastures; He leads me beside the still waters.</a:t>
            </a:r>
          </a:p>
          <a:p>
            <a:pPr algn="just"/>
            <a:r>
              <a:rPr lang="en-US" sz="2800" dirty="0">
                <a:solidFill>
                  <a:sysClr val="windowText" lastClr="000000"/>
                </a:solidFill>
                <a:effectLst>
                  <a:glow rad="139700">
                    <a:srgbClr val="FFFFFF"/>
                  </a:glow>
                </a:effectLst>
              </a:rPr>
              <a:t>3 He restores my soul; He leads me in the paths of righteousness For His name's sake.</a:t>
            </a:r>
          </a:p>
          <a:p>
            <a:pPr algn="just"/>
            <a:r>
              <a:rPr lang="en-US" sz="2800" dirty="0">
                <a:solidFill>
                  <a:sysClr val="windowText" lastClr="000000"/>
                </a:solidFill>
                <a:effectLst>
                  <a:glow rad="139700">
                    <a:srgbClr val="FFFFFF"/>
                  </a:glow>
                </a:effectLst>
              </a:rPr>
              <a:t>4 Yea, though I walk through the valley of the shadow of death, I will fear no evil; For You are with me; Your rod and Your staff, they comfort me.</a:t>
            </a:r>
          </a:p>
          <a:p>
            <a:pPr algn="just"/>
            <a:r>
              <a:rPr lang="en-US" sz="2800" dirty="0">
                <a:solidFill>
                  <a:sysClr val="windowText" lastClr="000000"/>
                </a:solidFill>
                <a:effectLst>
                  <a:glow rad="139700">
                    <a:srgbClr val="FFFFFF"/>
                  </a:glow>
                </a:effectLst>
              </a:rPr>
              <a:t>5 You prepare a table before me in the presence of my enemies; You anoint my head with oil; My cup runs over.</a:t>
            </a:r>
          </a:p>
          <a:p>
            <a:pPr algn="just"/>
            <a:r>
              <a:rPr lang="en-US" sz="2800" dirty="0">
                <a:solidFill>
                  <a:sysClr val="windowText" lastClr="000000"/>
                </a:solidFill>
                <a:effectLst>
                  <a:glow rad="139700">
                    <a:srgbClr val="FFFFFF"/>
                  </a:glow>
                </a:effectLst>
              </a:rPr>
              <a:t>6 Surely goodness and mercy shall follow me All the days of my life; And I will dwell in the house of the LORD Forever.		          					- Psalm 23:1-6.</a:t>
            </a:r>
          </a:p>
        </p:txBody>
      </p:sp>
      <p:cxnSp>
        <p:nvCxnSpPr>
          <p:cNvPr id="20" name="Straight Connector 19"/>
          <p:cNvCxnSpPr/>
          <p:nvPr/>
        </p:nvCxnSpPr>
        <p:spPr>
          <a:xfrm>
            <a:off x="309045" y="2315255"/>
            <a:ext cx="49926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6"/>
          <p:cNvPicPr>
            <a:picLocks noChangeAspect="1" noChangeArrowheads="1"/>
          </p:cNvPicPr>
          <p:nvPr/>
        </p:nvPicPr>
        <p:blipFill>
          <a:blip r:embed="rId3" cstate="print"/>
          <a:srcRect b="3300"/>
          <a:stretch>
            <a:fillRect/>
          </a:stretch>
        </p:blipFill>
        <p:spPr bwMode="auto">
          <a:xfrm>
            <a:off x="2805370" y="1739180"/>
            <a:ext cx="6338630" cy="5118820"/>
          </a:xfrm>
          <a:prstGeom prst="rect">
            <a:avLst/>
          </a:prstGeom>
          <a:noFill/>
          <a:ln w="9525">
            <a:noFill/>
            <a:miter lim="800000"/>
            <a:headEnd/>
            <a:tailEnd/>
          </a:ln>
        </p:spPr>
      </p:pic>
      <p:cxnSp>
        <p:nvCxnSpPr>
          <p:cNvPr id="13" name="Straight Connector 12"/>
          <p:cNvCxnSpPr/>
          <p:nvPr/>
        </p:nvCxnSpPr>
        <p:spPr>
          <a:xfrm>
            <a:off x="501070" y="625435"/>
            <a:ext cx="372528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149545" y="1892800"/>
            <a:ext cx="472381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535065" y="2238445"/>
            <a:ext cx="4800625" cy="584775"/>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3200" b="1" u="sng" dirty="0">
                <a:solidFill>
                  <a:schemeClr val="bg1"/>
                </a:solidFill>
              </a:rPr>
              <a:t>Leadership</a:t>
            </a:r>
          </a:p>
        </p:txBody>
      </p:sp>
      <p:sp>
        <p:nvSpPr>
          <p:cNvPr id="12" name="TextBox 11"/>
          <p:cNvSpPr txBox="1"/>
          <p:nvPr/>
        </p:nvSpPr>
        <p:spPr>
          <a:xfrm>
            <a:off x="3535065" y="2905780"/>
            <a:ext cx="4800625" cy="3108543"/>
          </a:xfrm>
          <a:prstGeom prst="rect">
            <a:avLst/>
          </a:prstGeom>
          <a:noFill/>
        </p:spPr>
        <p:txBody>
          <a:bodyPr wrap="square" rtlCol="0">
            <a:spAutoFit/>
          </a:bodyPr>
          <a:lstStyle/>
          <a:p>
            <a:pPr algn="ctr"/>
            <a:r>
              <a:rPr lang="en-US" sz="2800" dirty="0"/>
              <a:t>68 But Simon Peter answered Him, "Lord, to whom shall we go? You have the words of eternal life. 69 "Also we have come to believe and know that You are the Christ, the Son of the living God.“ </a:t>
            </a:r>
            <a:r>
              <a:rPr lang="en-US" dirty="0"/>
              <a:t>– John 6:67-68.</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ox(in)">
                                      <p:cBhvr>
                                        <p:cTn id="16" dur="500"/>
                                        <p:tgtEl>
                                          <p:spTgt spid="10"/>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ox(in)">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spect="1" noChangeArrowheads="1"/>
          </p:cNvPicPr>
          <p:nvPr/>
        </p:nvPicPr>
        <p:blipFill>
          <a:blip r:embed="rId2" cstate="print"/>
          <a:srcRect l="17340" t="32080" r="54429" b="14160"/>
          <a:stretch>
            <a:fillRect/>
          </a:stretch>
        </p:blipFill>
        <p:spPr bwMode="auto">
          <a:xfrm>
            <a:off x="5455315" y="0"/>
            <a:ext cx="3686880" cy="6858000"/>
          </a:xfrm>
          <a:prstGeom prst="rect">
            <a:avLst/>
          </a:prstGeom>
          <a:noFill/>
          <a:ln w="9525">
            <a:noFill/>
            <a:miter lim="800000"/>
            <a:headEnd/>
            <a:tailEnd/>
          </a:ln>
        </p:spPr>
      </p:pic>
      <p:sp>
        <p:nvSpPr>
          <p:cNvPr id="7" name="TextBox 6"/>
          <p:cNvSpPr txBox="1"/>
          <p:nvPr/>
        </p:nvSpPr>
        <p:spPr>
          <a:xfrm>
            <a:off x="193830" y="164575"/>
            <a:ext cx="8794745" cy="5693866"/>
          </a:xfrm>
          <a:prstGeom prst="rect">
            <a:avLst/>
          </a:prstGeom>
          <a:noFill/>
        </p:spPr>
        <p:txBody>
          <a:bodyPr wrap="square" rtlCol="0">
            <a:spAutoFit/>
          </a:bodyPr>
          <a:lstStyle/>
          <a:p>
            <a:pPr algn="just"/>
            <a:r>
              <a:rPr lang="en-US" sz="2800" dirty="0">
                <a:solidFill>
                  <a:sysClr val="windowText" lastClr="000000"/>
                </a:solidFill>
                <a:effectLst>
                  <a:glow rad="139700">
                    <a:srgbClr val="FFFFFF"/>
                  </a:glow>
                </a:effectLst>
              </a:rPr>
              <a:t>1 The LORD is my shepherd; I shall not want.</a:t>
            </a:r>
          </a:p>
          <a:p>
            <a:pPr algn="just"/>
            <a:r>
              <a:rPr lang="en-US" sz="2800" dirty="0">
                <a:solidFill>
                  <a:sysClr val="windowText" lastClr="000000"/>
                </a:solidFill>
                <a:effectLst>
                  <a:glow rad="139700">
                    <a:srgbClr val="FFFFFF"/>
                  </a:glow>
                </a:effectLst>
              </a:rPr>
              <a:t>2 He makes me to lie down in green pastures; He leads me beside the still waters.</a:t>
            </a:r>
          </a:p>
          <a:p>
            <a:pPr algn="just"/>
            <a:r>
              <a:rPr lang="en-US" sz="2800" dirty="0">
                <a:solidFill>
                  <a:sysClr val="windowText" lastClr="000000"/>
                </a:solidFill>
                <a:effectLst>
                  <a:glow rad="139700">
                    <a:srgbClr val="FFFFFF"/>
                  </a:glow>
                </a:effectLst>
              </a:rPr>
              <a:t>3 He restores my soul; He leads me in the paths of righteousness For His name's sake.</a:t>
            </a:r>
          </a:p>
          <a:p>
            <a:pPr algn="just"/>
            <a:r>
              <a:rPr lang="en-US" sz="2800" dirty="0">
                <a:solidFill>
                  <a:sysClr val="windowText" lastClr="000000"/>
                </a:solidFill>
                <a:effectLst>
                  <a:glow rad="139700">
                    <a:srgbClr val="FFFFFF"/>
                  </a:glow>
                </a:effectLst>
              </a:rPr>
              <a:t>4 Yea, though I walk through the valley of the shadow of death, I will fear no evil; For You are with me; Your rod and Your staff, they comfort me.</a:t>
            </a:r>
          </a:p>
          <a:p>
            <a:pPr algn="just"/>
            <a:r>
              <a:rPr lang="en-US" sz="2800" dirty="0">
                <a:solidFill>
                  <a:sysClr val="windowText" lastClr="000000"/>
                </a:solidFill>
                <a:effectLst>
                  <a:glow rad="139700">
                    <a:srgbClr val="FFFFFF"/>
                  </a:glow>
                </a:effectLst>
              </a:rPr>
              <a:t>5 You prepare a table before me in the presence of my enemies; You anoint my head with oil; My cup runs over.</a:t>
            </a:r>
          </a:p>
          <a:p>
            <a:pPr algn="just"/>
            <a:r>
              <a:rPr lang="en-US" sz="2800" dirty="0">
                <a:solidFill>
                  <a:sysClr val="windowText" lastClr="000000"/>
                </a:solidFill>
                <a:effectLst>
                  <a:glow rad="139700">
                    <a:srgbClr val="FFFFFF"/>
                  </a:glow>
                </a:effectLst>
              </a:rPr>
              <a:t>6 Surely goodness and mercy shall follow me All the days of my life; And I will dwell in the house of the LORD Forever.		          					- Psalm 23:1-6.</a:t>
            </a:r>
          </a:p>
        </p:txBody>
      </p:sp>
      <p:cxnSp>
        <p:nvCxnSpPr>
          <p:cNvPr id="14" name="Straight Connector 13"/>
          <p:cNvCxnSpPr/>
          <p:nvPr/>
        </p:nvCxnSpPr>
        <p:spPr>
          <a:xfrm>
            <a:off x="501070" y="625435"/>
            <a:ext cx="372528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70640" y="3198570"/>
            <a:ext cx="9217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77880" y="2776115"/>
            <a:ext cx="8333885" cy="3840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6"/>
          <p:cNvPicPr>
            <a:picLocks noChangeAspect="1" noChangeArrowheads="1"/>
          </p:cNvPicPr>
          <p:nvPr/>
        </p:nvPicPr>
        <p:blipFill>
          <a:blip r:embed="rId3" cstate="print"/>
          <a:srcRect b="3300"/>
          <a:stretch>
            <a:fillRect/>
          </a:stretch>
        </p:blipFill>
        <p:spPr bwMode="auto">
          <a:xfrm>
            <a:off x="2805370" y="1739180"/>
            <a:ext cx="6338630" cy="5118820"/>
          </a:xfrm>
          <a:prstGeom prst="rect">
            <a:avLst/>
          </a:prstGeom>
          <a:noFill/>
          <a:ln w="9525">
            <a:noFill/>
            <a:miter lim="800000"/>
            <a:headEnd/>
            <a:tailEnd/>
          </a:ln>
        </p:spPr>
      </p:pic>
      <p:sp>
        <p:nvSpPr>
          <p:cNvPr id="11" name="TextBox 10"/>
          <p:cNvSpPr txBox="1"/>
          <p:nvPr/>
        </p:nvSpPr>
        <p:spPr>
          <a:xfrm>
            <a:off x="3535065" y="2238445"/>
            <a:ext cx="4800625" cy="584775"/>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3200" b="1" u="sng" dirty="0">
                <a:solidFill>
                  <a:schemeClr val="bg1"/>
                </a:solidFill>
              </a:rPr>
              <a:t>Confidence</a:t>
            </a:r>
          </a:p>
        </p:txBody>
      </p:sp>
      <p:sp>
        <p:nvSpPr>
          <p:cNvPr id="12" name="TextBox 11"/>
          <p:cNvSpPr txBox="1"/>
          <p:nvPr/>
        </p:nvSpPr>
        <p:spPr>
          <a:xfrm>
            <a:off x="3535065" y="2905780"/>
            <a:ext cx="4800625" cy="3108543"/>
          </a:xfrm>
          <a:prstGeom prst="rect">
            <a:avLst/>
          </a:prstGeom>
          <a:noFill/>
        </p:spPr>
        <p:txBody>
          <a:bodyPr wrap="square" rtlCol="0">
            <a:spAutoFit/>
          </a:bodyPr>
          <a:lstStyle/>
          <a:p>
            <a:pPr algn="ctr"/>
            <a:r>
              <a:rPr lang="en-US" sz="2800" dirty="0"/>
              <a:t>For this reason I also suffer these things; nevertheless I am not ashamed, for I know whom I have believed and am persuaded that He is able to keep what I have committed to Him until that Day. </a:t>
            </a:r>
            <a:r>
              <a:rPr lang="en-US" dirty="0"/>
              <a:t>– II Timothy 1:12.</a:t>
            </a:r>
            <a:endParaRPr lang="en-US" sz="28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ox(in)">
                                      <p:cBhvr>
                                        <p:cTn id="16" dur="500"/>
                                        <p:tgtEl>
                                          <p:spTgt spid="10"/>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ox(in)">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2" cstate="print"/>
          <a:srcRect l="17340" t="32080" r="54429" b="14160"/>
          <a:stretch>
            <a:fillRect/>
          </a:stretch>
        </p:blipFill>
        <p:spPr bwMode="auto">
          <a:xfrm>
            <a:off x="5455315" y="0"/>
            <a:ext cx="3686880" cy="6858000"/>
          </a:xfrm>
          <a:prstGeom prst="rect">
            <a:avLst/>
          </a:prstGeom>
          <a:noFill/>
          <a:ln w="9525">
            <a:noFill/>
            <a:miter lim="800000"/>
            <a:headEnd/>
            <a:tailEnd/>
          </a:ln>
        </p:spPr>
      </p:pic>
      <p:sp>
        <p:nvSpPr>
          <p:cNvPr id="7" name="TextBox 6"/>
          <p:cNvSpPr txBox="1"/>
          <p:nvPr/>
        </p:nvSpPr>
        <p:spPr>
          <a:xfrm>
            <a:off x="193830" y="164575"/>
            <a:ext cx="8794745" cy="5693866"/>
          </a:xfrm>
          <a:prstGeom prst="rect">
            <a:avLst/>
          </a:prstGeom>
          <a:noFill/>
        </p:spPr>
        <p:txBody>
          <a:bodyPr wrap="square" rtlCol="0">
            <a:spAutoFit/>
          </a:bodyPr>
          <a:lstStyle/>
          <a:p>
            <a:pPr algn="just"/>
            <a:r>
              <a:rPr lang="en-US" sz="2800" dirty="0">
                <a:solidFill>
                  <a:sysClr val="windowText" lastClr="000000"/>
                </a:solidFill>
                <a:effectLst>
                  <a:glow rad="139700">
                    <a:srgbClr val="FFFFFF"/>
                  </a:glow>
                </a:effectLst>
              </a:rPr>
              <a:t>1 The LORD is my shepherd; I shall not want.</a:t>
            </a:r>
          </a:p>
          <a:p>
            <a:pPr algn="just"/>
            <a:r>
              <a:rPr lang="en-US" sz="2800" dirty="0">
                <a:solidFill>
                  <a:sysClr val="windowText" lastClr="000000"/>
                </a:solidFill>
                <a:effectLst>
                  <a:glow rad="139700">
                    <a:srgbClr val="FFFFFF"/>
                  </a:glow>
                </a:effectLst>
              </a:rPr>
              <a:t>2 He makes me to lie down in green pastures; He leads me beside the still waters.</a:t>
            </a:r>
          </a:p>
          <a:p>
            <a:pPr algn="just"/>
            <a:r>
              <a:rPr lang="en-US" sz="2800" dirty="0">
                <a:solidFill>
                  <a:sysClr val="windowText" lastClr="000000"/>
                </a:solidFill>
                <a:effectLst>
                  <a:glow rad="139700">
                    <a:srgbClr val="FFFFFF"/>
                  </a:glow>
                </a:effectLst>
              </a:rPr>
              <a:t>3 He restores my soul; He leads me in the paths of righteousness For His name's sake.</a:t>
            </a:r>
          </a:p>
          <a:p>
            <a:pPr algn="just"/>
            <a:r>
              <a:rPr lang="en-US" sz="2800" dirty="0">
                <a:solidFill>
                  <a:sysClr val="windowText" lastClr="000000"/>
                </a:solidFill>
                <a:effectLst>
                  <a:glow rad="139700">
                    <a:srgbClr val="FFFFFF"/>
                  </a:glow>
                </a:effectLst>
              </a:rPr>
              <a:t>4 Yea, though I walk through the valley of the shadow of death, I will fear no evil; For You are with me; Your rod and Your staff, they comfort me.</a:t>
            </a:r>
          </a:p>
          <a:p>
            <a:pPr algn="just"/>
            <a:r>
              <a:rPr lang="en-US" sz="2800" dirty="0">
                <a:solidFill>
                  <a:sysClr val="windowText" lastClr="000000"/>
                </a:solidFill>
                <a:effectLst>
                  <a:glow rad="139700">
                    <a:srgbClr val="FFFFFF"/>
                  </a:glow>
                </a:effectLst>
              </a:rPr>
              <a:t>5 You prepare a table before me in the presence of my enemies; You anoint my head with oil; My cup runs over.</a:t>
            </a:r>
          </a:p>
          <a:p>
            <a:pPr algn="just"/>
            <a:r>
              <a:rPr lang="en-US" sz="2800" dirty="0">
                <a:solidFill>
                  <a:sysClr val="windowText" lastClr="000000"/>
                </a:solidFill>
                <a:effectLst>
                  <a:glow rad="139700">
                    <a:srgbClr val="FFFFFF"/>
                  </a:glow>
                </a:effectLst>
              </a:rPr>
              <a:t>6 Surely goodness and mercy shall follow me All the days of my life; And I will dwell in the house of the LORD Forever.		          					- Psalm 23:1-6.</a:t>
            </a:r>
          </a:p>
        </p:txBody>
      </p:sp>
      <p:cxnSp>
        <p:nvCxnSpPr>
          <p:cNvPr id="8" name="Straight Connector 7"/>
          <p:cNvCxnSpPr/>
          <p:nvPr/>
        </p:nvCxnSpPr>
        <p:spPr>
          <a:xfrm>
            <a:off x="501070" y="625435"/>
            <a:ext cx="372528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269170" y="3198570"/>
            <a:ext cx="24963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6"/>
          <p:cNvPicPr>
            <a:picLocks noChangeAspect="1" noChangeArrowheads="1"/>
          </p:cNvPicPr>
          <p:nvPr/>
        </p:nvPicPr>
        <p:blipFill>
          <a:blip r:embed="rId3" cstate="print"/>
          <a:srcRect b="3300"/>
          <a:stretch>
            <a:fillRect/>
          </a:stretch>
        </p:blipFill>
        <p:spPr bwMode="auto">
          <a:xfrm>
            <a:off x="2805370" y="1739180"/>
            <a:ext cx="6338630" cy="5118820"/>
          </a:xfrm>
          <a:prstGeom prst="rect">
            <a:avLst/>
          </a:prstGeom>
          <a:noFill/>
          <a:ln w="9525">
            <a:noFill/>
            <a:miter lim="800000"/>
            <a:headEnd/>
            <a:tailEnd/>
          </a:ln>
        </p:spPr>
      </p:pic>
      <p:sp>
        <p:nvSpPr>
          <p:cNvPr id="11" name="TextBox 10"/>
          <p:cNvSpPr txBox="1"/>
          <p:nvPr/>
        </p:nvSpPr>
        <p:spPr>
          <a:xfrm>
            <a:off x="3535065" y="2238445"/>
            <a:ext cx="4800625" cy="584775"/>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3200" b="1" u="sng" dirty="0">
                <a:solidFill>
                  <a:schemeClr val="bg1"/>
                </a:solidFill>
              </a:rPr>
              <a:t>Courage</a:t>
            </a:r>
          </a:p>
        </p:txBody>
      </p:sp>
      <p:sp>
        <p:nvSpPr>
          <p:cNvPr id="12" name="TextBox 11"/>
          <p:cNvSpPr txBox="1"/>
          <p:nvPr/>
        </p:nvSpPr>
        <p:spPr>
          <a:xfrm>
            <a:off x="3535065" y="2905780"/>
            <a:ext cx="4800625" cy="3077124"/>
          </a:xfrm>
          <a:prstGeom prst="rect">
            <a:avLst/>
          </a:prstGeom>
          <a:noFill/>
        </p:spPr>
        <p:txBody>
          <a:bodyPr wrap="square" rtlCol="0">
            <a:spAutoFit/>
          </a:bodyPr>
          <a:lstStyle/>
          <a:p>
            <a:pPr algn="ctr">
              <a:lnSpc>
                <a:spcPct val="80000"/>
              </a:lnSpc>
            </a:pPr>
            <a:r>
              <a:rPr lang="en-US" sz="2800" dirty="0"/>
              <a:t>5 Let your conduct be without covetousness; be content with such things as you have. For He Himself has said, "I will never leave you nor forsake you.“ 6 So we may boldly say: "The LORD is my helper; I will not fear. What can man do to me?"</a:t>
            </a:r>
          </a:p>
          <a:p>
            <a:pPr algn="ctr">
              <a:lnSpc>
                <a:spcPct val="80000"/>
              </a:lnSpc>
            </a:pPr>
            <a:r>
              <a:rPr lang="en-US" dirty="0"/>
              <a:t>                                                        - Hebrews 13:5-6.</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ox(i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2" cstate="print"/>
          <a:srcRect l="17340" t="32080" r="54429" b="14160"/>
          <a:stretch>
            <a:fillRect/>
          </a:stretch>
        </p:blipFill>
        <p:spPr bwMode="auto">
          <a:xfrm>
            <a:off x="5455315" y="0"/>
            <a:ext cx="3686880" cy="6858000"/>
          </a:xfrm>
          <a:prstGeom prst="rect">
            <a:avLst/>
          </a:prstGeom>
          <a:noFill/>
          <a:ln w="9525">
            <a:noFill/>
            <a:miter lim="800000"/>
            <a:headEnd/>
            <a:tailEnd/>
          </a:ln>
        </p:spPr>
      </p:pic>
      <p:sp>
        <p:nvSpPr>
          <p:cNvPr id="7" name="TextBox 6"/>
          <p:cNvSpPr txBox="1"/>
          <p:nvPr/>
        </p:nvSpPr>
        <p:spPr>
          <a:xfrm>
            <a:off x="193830" y="164575"/>
            <a:ext cx="8794745" cy="5693866"/>
          </a:xfrm>
          <a:prstGeom prst="rect">
            <a:avLst/>
          </a:prstGeom>
          <a:noFill/>
        </p:spPr>
        <p:txBody>
          <a:bodyPr wrap="square" rtlCol="0">
            <a:spAutoFit/>
          </a:bodyPr>
          <a:lstStyle/>
          <a:p>
            <a:pPr algn="just"/>
            <a:r>
              <a:rPr lang="en-US" sz="2800" dirty="0">
                <a:solidFill>
                  <a:sysClr val="windowText" lastClr="000000"/>
                </a:solidFill>
                <a:effectLst>
                  <a:glow rad="139700">
                    <a:srgbClr val="FFFFFF"/>
                  </a:glow>
                </a:effectLst>
              </a:rPr>
              <a:t>1 The LORD is my shepherd; I shall not want.</a:t>
            </a:r>
          </a:p>
          <a:p>
            <a:pPr algn="just"/>
            <a:r>
              <a:rPr lang="en-US" sz="2800" dirty="0">
                <a:solidFill>
                  <a:sysClr val="windowText" lastClr="000000"/>
                </a:solidFill>
                <a:effectLst>
                  <a:glow rad="139700">
                    <a:srgbClr val="FFFFFF"/>
                  </a:glow>
                </a:effectLst>
              </a:rPr>
              <a:t>2 He makes me to lie down in green pastures; He leads me beside the still waters.</a:t>
            </a:r>
          </a:p>
          <a:p>
            <a:pPr algn="just"/>
            <a:r>
              <a:rPr lang="en-US" sz="2800" dirty="0">
                <a:solidFill>
                  <a:sysClr val="windowText" lastClr="000000"/>
                </a:solidFill>
                <a:effectLst>
                  <a:glow rad="139700">
                    <a:srgbClr val="FFFFFF"/>
                  </a:glow>
                </a:effectLst>
              </a:rPr>
              <a:t>3 He restores my soul; He leads me in the paths of righteousness For His name's sake.</a:t>
            </a:r>
          </a:p>
          <a:p>
            <a:pPr algn="just"/>
            <a:r>
              <a:rPr lang="en-US" sz="2800" dirty="0">
                <a:solidFill>
                  <a:sysClr val="windowText" lastClr="000000"/>
                </a:solidFill>
                <a:effectLst>
                  <a:glow rad="139700">
                    <a:srgbClr val="FFFFFF"/>
                  </a:glow>
                </a:effectLst>
              </a:rPr>
              <a:t>4 Yea, though I walk through the valley of the shadow of death, I will fear no evil; For You are with me; Your rod and Your staff, they comfort me.</a:t>
            </a:r>
          </a:p>
          <a:p>
            <a:pPr algn="just"/>
            <a:r>
              <a:rPr lang="en-US" sz="2800" dirty="0">
                <a:solidFill>
                  <a:sysClr val="windowText" lastClr="000000"/>
                </a:solidFill>
                <a:effectLst>
                  <a:glow rad="139700">
                    <a:srgbClr val="FFFFFF"/>
                  </a:glow>
                </a:effectLst>
              </a:rPr>
              <a:t>5 You prepare a table before me in the presence of my enemies; You anoint my head with oil; My cup runs over.</a:t>
            </a:r>
          </a:p>
          <a:p>
            <a:pPr algn="just"/>
            <a:r>
              <a:rPr lang="en-US" sz="2800" dirty="0">
                <a:solidFill>
                  <a:sysClr val="windowText" lastClr="000000"/>
                </a:solidFill>
                <a:effectLst>
                  <a:glow rad="139700">
                    <a:srgbClr val="FFFFFF"/>
                  </a:glow>
                </a:effectLst>
              </a:rPr>
              <a:t>6 Surely goodness and mercy shall follow me All the days of my life; And I will dwell in the house of the LORD Forever.		          					- Psalm 23:1-6.</a:t>
            </a:r>
          </a:p>
        </p:txBody>
      </p:sp>
      <p:cxnSp>
        <p:nvCxnSpPr>
          <p:cNvPr id="9" name="Straight Connector 8"/>
          <p:cNvCxnSpPr/>
          <p:nvPr/>
        </p:nvCxnSpPr>
        <p:spPr>
          <a:xfrm>
            <a:off x="3919115" y="3198570"/>
            <a:ext cx="295718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6"/>
          <p:cNvPicPr>
            <a:picLocks noChangeAspect="1" noChangeArrowheads="1"/>
          </p:cNvPicPr>
          <p:nvPr/>
        </p:nvPicPr>
        <p:blipFill>
          <a:blip r:embed="rId3" cstate="print">
            <a:lum contrast="100000"/>
          </a:blip>
          <a:srcRect b="3300"/>
          <a:stretch>
            <a:fillRect/>
          </a:stretch>
        </p:blipFill>
        <p:spPr bwMode="auto">
          <a:xfrm>
            <a:off x="2805370" y="1739180"/>
            <a:ext cx="6338630" cy="5118820"/>
          </a:xfrm>
          <a:prstGeom prst="rect">
            <a:avLst/>
          </a:prstGeom>
          <a:noFill/>
          <a:ln w="9525">
            <a:noFill/>
            <a:miter lim="800000"/>
            <a:headEnd/>
            <a:tailEnd/>
          </a:ln>
        </p:spPr>
      </p:pic>
      <p:sp>
        <p:nvSpPr>
          <p:cNvPr id="12" name="TextBox 11"/>
          <p:cNvSpPr txBox="1"/>
          <p:nvPr/>
        </p:nvSpPr>
        <p:spPr>
          <a:xfrm>
            <a:off x="3535065" y="2905780"/>
            <a:ext cx="4800625" cy="3108543"/>
          </a:xfrm>
          <a:prstGeom prst="rect">
            <a:avLst/>
          </a:prstGeom>
          <a:noFill/>
        </p:spPr>
        <p:txBody>
          <a:bodyPr wrap="square" rtlCol="0">
            <a:spAutoFit/>
          </a:bodyPr>
          <a:lstStyle/>
          <a:p>
            <a:pPr algn="ctr"/>
            <a:r>
              <a:rPr lang="en-US" sz="2800" dirty="0"/>
              <a:t>But the Lord stood with me and strengthened me, so that the message might be preached fully through me, and that all the Gentiles might hear. And I was delivered out of the mouth of the lion. </a:t>
            </a:r>
            <a:r>
              <a:rPr lang="en-US" dirty="0"/>
              <a:t>– II Timothy 4:17.</a:t>
            </a:r>
            <a:endParaRPr lang="en-US" sz="2800" dirty="0"/>
          </a:p>
        </p:txBody>
      </p:sp>
      <p:sp>
        <p:nvSpPr>
          <p:cNvPr id="11" name="TextBox 10"/>
          <p:cNvSpPr txBox="1"/>
          <p:nvPr/>
        </p:nvSpPr>
        <p:spPr>
          <a:xfrm>
            <a:off x="3535065" y="2238445"/>
            <a:ext cx="4800625" cy="584775"/>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3200" b="1" u="sng" dirty="0">
                <a:solidFill>
                  <a:schemeClr val="bg1"/>
                </a:solidFill>
              </a:rPr>
              <a:t>Companionship</a:t>
            </a:r>
          </a:p>
        </p:txBody>
      </p:sp>
      <p:cxnSp>
        <p:nvCxnSpPr>
          <p:cNvPr id="8" name="Straight Connector 7"/>
          <p:cNvCxnSpPr/>
          <p:nvPr/>
        </p:nvCxnSpPr>
        <p:spPr>
          <a:xfrm>
            <a:off x="501070" y="625435"/>
            <a:ext cx="372528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ox(i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spect="1" noChangeArrowheads="1"/>
          </p:cNvPicPr>
          <p:nvPr/>
        </p:nvPicPr>
        <p:blipFill>
          <a:blip r:embed="rId2" cstate="print"/>
          <a:srcRect l="17340" t="32080" r="54429" b="14160"/>
          <a:stretch>
            <a:fillRect/>
          </a:stretch>
        </p:blipFill>
        <p:spPr bwMode="auto">
          <a:xfrm>
            <a:off x="5455315" y="0"/>
            <a:ext cx="3686880" cy="6858000"/>
          </a:xfrm>
          <a:prstGeom prst="rect">
            <a:avLst/>
          </a:prstGeom>
          <a:noFill/>
          <a:ln w="9525">
            <a:noFill/>
            <a:miter lim="800000"/>
            <a:headEnd/>
            <a:tailEnd/>
          </a:ln>
        </p:spPr>
      </p:pic>
      <p:sp>
        <p:nvSpPr>
          <p:cNvPr id="7" name="TextBox 6"/>
          <p:cNvSpPr txBox="1"/>
          <p:nvPr/>
        </p:nvSpPr>
        <p:spPr>
          <a:xfrm>
            <a:off x="193830" y="164575"/>
            <a:ext cx="8794745" cy="5693866"/>
          </a:xfrm>
          <a:prstGeom prst="rect">
            <a:avLst/>
          </a:prstGeom>
          <a:noFill/>
        </p:spPr>
        <p:txBody>
          <a:bodyPr wrap="square" rtlCol="0">
            <a:spAutoFit/>
          </a:bodyPr>
          <a:lstStyle/>
          <a:p>
            <a:pPr algn="just"/>
            <a:r>
              <a:rPr lang="en-US" sz="2800" dirty="0">
                <a:solidFill>
                  <a:sysClr val="windowText" lastClr="000000"/>
                </a:solidFill>
                <a:effectLst>
                  <a:glow rad="139700">
                    <a:srgbClr val="FFFFFF"/>
                  </a:glow>
                </a:effectLst>
              </a:rPr>
              <a:t>1 The LORD is my shepherd; I shall not want.</a:t>
            </a:r>
          </a:p>
          <a:p>
            <a:pPr algn="just"/>
            <a:r>
              <a:rPr lang="en-US" sz="2800" dirty="0">
                <a:solidFill>
                  <a:sysClr val="windowText" lastClr="000000"/>
                </a:solidFill>
                <a:effectLst>
                  <a:glow rad="139700">
                    <a:srgbClr val="FFFFFF"/>
                  </a:glow>
                </a:effectLst>
              </a:rPr>
              <a:t>2 He makes me to lie down in green pastures; He leads me beside the still waters.</a:t>
            </a:r>
          </a:p>
          <a:p>
            <a:pPr algn="just"/>
            <a:r>
              <a:rPr lang="en-US" sz="2800" dirty="0">
                <a:solidFill>
                  <a:sysClr val="windowText" lastClr="000000"/>
                </a:solidFill>
                <a:effectLst>
                  <a:glow rad="139700">
                    <a:srgbClr val="FFFFFF"/>
                  </a:glow>
                </a:effectLst>
              </a:rPr>
              <a:t>3 He restores my soul; He leads me in the paths of righteousness For His name's sake.</a:t>
            </a:r>
          </a:p>
          <a:p>
            <a:pPr algn="just"/>
            <a:r>
              <a:rPr lang="en-US" sz="2800" dirty="0">
                <a:solidFill>
                  <a:sysClr val="windowText" lastClr="000000"/>
                </a:solidFill>
                <a:effectLst>
                  <a:glow rad="139700">
                    <a:srgbClr val="FFFFFF"/>
                  </a:glow>
                </a:effectLst>
              </a:rPr>
              <a:t>4 Yea, though I walk through the valley of the shadow of death, I will fear no evil; For You are with me; Your rod and Your staff, they comfort me.</a:t>
            </a:r>
          </a:p>
          <a:p>
            <a:pPr algn="just"/>
            <a:r>
              <a:rPr lang="en-US" sz="2800" dirty="0">
                <a:solidFill>
                  <a:sysClr val="windowText" lastClr="000000"/>
                </a:solidFill>
                <a:effectLst>
                  <a:glow rad="139700">
                    <a:srgbClr val="FFFFFF"/>
                  </a:glow>
                </a:effectLst>
              </a:rPr>
              <a:t>5 You prepare a table before me in the presence of my enemies; You anoint my head with oil; My cup runs over.</a:t>
            </a:r>
          </a:p>
          <a:p>
            <a:pPr algn="just"/>
            <a:r>
              <a:rPr lang="en-US" sz="2800" dirty="0">
                <a:solidFill>
                  <a:sysClr val="windowText" lastClr="000000"/>
                </a:solidFill>
                <a:effectLst>
                  <a:glow rad="139700">
                    <a:srgbClr val="FFFFFF"/>
                  </a:glow>
                </a:effectLst>
              </a:rPr>
              <a:t>6 Surely goodness and mercy shall follow me All the days of my life; And I will dwell in the house of the LORD Forever.		          					- Psalm 23:1-6.</a:t>
            </a:r>
          </a:p>
        </p:txBody>
      </p:sp>
      <p:cxnSp>
        <p:nvCxnSpPr>
          <p:cNvPr id="9" name="Straight Connector 8"/>
          <p:cNvCxnSpPr/>
          <p:nvPr/>
        </p:nvCxnSpPr>
        <p:spPr>
          <a:xfrm>
            <a:off x="6991515" y="3198570"/>
            <a:ext cx="19202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70640" y="3582620"/>
            <a:ext cx="39941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6"/>
          <p:cNvPicPr>
            <a:picLocks noChangeAspect="1" noChangeArrowheads="1"/>
          </p:cNvPicPr>
          <p:nvPr/>
        </p:nvPicPr>
        <p:blipFill>
          <a:blip r:embed="rId3" cstate="print"/>
          <a:srcRect b="3300"/>
          <a:stretch>
            <a:fillRect/>
          </a:stretch>
        </p:blipFill>
        <p:spPr bwMode="auto">
          <a:xfrm>
            <a:off x="2805370" y="1739180"/>
            <a:ext cx="6338630" cy="5118820"/>
          </a:xfrm>
          <a:prstGeom prst="rect">
            <a:avLst/>
          </a:prstGeom>
          <a:noFill/>
          <a:ln w="9525">
            <a:noFill/>
            <a:miter lim="800000"/>
            <a:headEnd/>
            <a:tailEnd/>
          </a:ln>
        </p:spPr>
      </p:pic>
      <p:sp>
        <p:nvSpPr>
          <p:cNvPr id="11" name="TextBox 10"/>
          <p:cNvSpPr txBox="1"/>
          <p:nvPr/>
        </p:nvSpPr>
        <p:spPr>
          <a:xfrm>
            <a:off x="3535065" y="2238445"/>
            <a:ext cx="4800625" cy="584775"/>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3200" b="1" u="sng" dirty="0">
                <a:solidFill>
                  <a:schemeClr val="bg1"/>
                </a:solidFill>
              </a:rPr>
              <a:t>Protection</a:t>
            </a:r>
          </a:p>
        </p:txBody>
      </p:sp>
      <p:sp>
        <p:nvSpPr>
          <p:cNvPr id="12" name="TextBox 11"/>
          <p:cNvSpPr txBox="1"/>
          <p:nvPr/>
        </p:nvSpPr>
        <p:spPr>
          <a:xfrm>
            <a:off x="3343040" y="2976563"/>
            <a:ext cx="5184675" cy="3025572"/>
          </a:xfrm>
          <a:prstGeom prst="rect">
            <a:avLst/>
          </a:prstGeom>
          <a:noFill/>
        </p:spPr>
        <p:txBody>
          <a:bodyPr wrap="square" rtlCol="0">
            <a:spAutoFit/>
          </a:bodyPr>
          <a:lstStyle/>
          <a:p>
            <a:pPr algn="ctr">
              <a:lnSpc>
                <a:spcPct val="85000"/>
              </a:lnSpc>
            </a:pPr>
            <a:r>
              <a:rPr lang="en-US" sz="2800" dirty="0"/>
              <a:t>16 All Scripture is given by inspiration of God, and is profitable for doctrine, for reproof, for correction, for instruction in righteousness,</a:t>
            </a:r>
          </a:p>
          <a:p>
            <a:pPr algn="ctr">
              <a:lnSpc>
                <a:spcPct val="85000"/>
              </a:lnSpc>
            </a:pPr>
            <a:r>
              <a:rPr lang="en-US" sz="2800" dirty="0"/>
              <a:t>17 that the man of God may be complete, thoroughly equipped for every good work. </a:t>
            </a:r>
            <a:r>
              <a:rPr lang="en-US" dirty="0"/>
              <a:t>– II Timothy 3:16-17</a:t>
            </a:r>
            <a:endParaRPr lang="en-US" sz="2800" dirty="0"/>
          </a:p>
        </p:txBody>
      </p:sp>
      <p:cxnSp>
        <p:nvCxnSpPr>
          <p:cNvPr id="14" name="Straight Connector 13"/>
          <p:cNvCxnSpPr/>
          <p:nvPr/>
        </p:nvCxnSpPr>
        <p:spPr>
          <a:xfrm>
            <a:off x="501070" y="625435"/>
            <a:ext cx="372528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ox(in)">
                                      <p:cBhvr>
                                        <p:cTn id="16" dur="500"/>
                                        <p:tgtEl>
                                          <p:spTgt spid="10"/>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ox(in)">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spect="1" noChangeArrowheads="1"/>
          </p:cNvPicPr>
          <p:nvPr/>
        </p:nvPicPr>
        <p:blipFill>
          <a:blip r:embed="rId2" cstate="print"/>
          <a:srcRect l="17340" t="32080" r="54429" b="14160"/>
          <a:stretch>
            <a:fillRect/>
          </a:stretch>
        </p:blipFill>
        <p:spPr bwMode="auto">
          <a:xfrm>
            <a:off x="5455315" y="0"/>
            <a:ext cx="3686880" cy="6858000"/>
          </a:xfrm>
          <a:prstGeom prst="rect">
            <a:avLst/>
          </a:prstGeom>
          <a:noFill/>
          <a:ln w="9525">
            <a:noFill/>
            <a:miter lim="800000"/>
            <a:headEnd/>
            <a:tailEnd/>
          </a:ln>
        </p:spPr>
      </p:pic>
      <p:sp>
        <p:nvSpPr>
          <p:cNvPr id="7" name="TextBox 6"/>
          <p:cNvSpPr txBox="1"/>
          <p:nvPr/>
        </p:nvSpPr>
        <p:spPr>
          <a:xfrm>
            <a:off x="193830" y="164575"/>
            <a:ext cx="8794745" cy="5693866"/>
          </a:xfrm>
          <a:prstGeom prst="rect">
            <a:avLst/>
          </a:prstGeom>
          <a:noFill/>
        </p:spPr>
        <p:txBody>
          <a:bodyPr wrap="square" rtlCol="0">
            <a:spAutoFit/>
          </a:bodyPr>
          <a:lstStyle/>
          <a:p>
            <a:pPr algn="just"/>
            <a:r>
              <a:rPr lang="en-US" sz="2800" dirty="0">
                <a:solidFill>
                  <a:sysClr val="windowText" lastClr="000000"/>
                </a:solidFill>
                <a:effectLst>
                  <a:glow rad="139700">
                    <a:srgbClr val="FFFFFF"/>
                  </a:glow>
                </a:effectLst>
              </a:rPr>
              <a:t>1 The LORD is my shepherd; I shall not want.</a:t>
            </a:r>
          </a:p>
          <a:p>
            <a:pPr algn="just"/>
            <a:r>
              <a:rPr lang="en-US" sz="2800" dirty="0">
                <a:solidFill>
                  <a:sysClr val="windowText" lastClr="000000"/>
                </a:solidFill>
                <a:effectLst>
                  <a:glow rad="139700">
                    <a:srgbClr val="FFFFFF"/>
                  </a:glow>
                </a:effectLst>
              </a:rPr>
              <a:t>2 He makes me to lie down in green pastures; He leads me beside the still waters.</a:t>
            </a:r>
          </a:p>
          <a:p>
            <a:pPr algn="just"/>
            <a:r>
              <a:rPr lang="en-US" sz="2800" dirty="0">
                <a:solidFill>
                  <a:sysClr val="windowText" lastClr="000000"/>
                </a:solidFill>
                <a:effectLst>
                  <a:glow rad="139700">
                    <a:srgbClr val="FFFFFF"/>
                  </a:glow>
                </a:effectLst>
              </a:rPr>
              <a:t>3 He restores my soul; He leads me in the paths of righteousness For His name's sake.</a:t>
            </a:r>
          </a:p>
          <a:p>
            <a:pPr algn="just"/>
            <a:r>
              <a:rPr lang="en-US" sz="2800" dirty="0">
                <a:solidFill>
                  <a:sysClr val="windowText" lastClr="000000"/>
                </a:solidFill>
                <a:effectLst>
                  <a:glow rad="139700">
                    <a:srgbClr val="FFFFFF"/>
                  </a:glow>
                </a:effectLst>
              </a:rPr>
              <a:t>4 Yea, though I walk through the valley of the shadow of death, I will fear no evil; For You are with me; Your rod and Your staff, they comfort me.</a:t>
            </a:r>
          </a:p>
          <a:p>
            <a:pPr algn="just"/>
            <a:r>
              <a:rPr lang="en-US" sz="2800" dirty="0">
                <a:solidFill>
                  <a:sysClr val="windowText" lastClr="000000"/>
                </a:solidFill>
                <a:effectLst>
                  <a:glow rad="139700">
                    <a:srgbClr val="FFFFFF"/>
                  </a:glow>
                </a:effectLst>
              </a:rPr>
              <a:t>5 You prepare a table before me in the presence of my enemies; You anoint my head with oil; My cup runs over.</a:t>
            </a:r>
          </a:p>
          <a:p>
            <a:pPr algn="just"/>
            <a:r>
              <a:rPr lang="en-US" sz="2800" dirty="0">
                <a:solidFill>
                  <a:sysClr val="windowText" lastClr="000000"/>
                </a:solidFill>
                <a:effectLst>
                  <a:glow rad="139700">
                    <a:srgbClr val="FFFFFF"/>
                  </a:glow>
                </a:effectLst>
              </a:rPr>
              <a:t>6 Surely goodness and mercy shall follow me All the days of my life; And I will dwell in the house of the LORD Forever.		          					- Psalm 23:1-6.</a:t>
            </a:r>
          </a:p>
        </p:txBody>
      </p:sp>
      <p:cxnSp>
        <p:nvCxnSpPr>
          <p:cNvPr id="14" name="Straight Connector 13"/>
          <p:cNvCxnSpPr/>
          <p:nvPr/>
        </p:nvCxnSpPr>
        <p:spPr>
          <a:xfrm>
            <a:off x="501070" y="625435"/>
            <a:ext cx="372528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70640" y="4465935"/>
            <a:ext cx="126736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77880" y="4043480"/>
            <a:ext cx="82954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6"/>
          <p:cNvPicPr>
            <a:picLocks noChangeAspect="1" noChangeArrowheads="1"/>
          </p:cNvPicPr>
          <p:nvPr/>
        </p:nvPicPr>
        <p:blipFill>
          <a:blip r:embed="rId3" cstate="print"/>
          <a:srcRect b="3300"/>
          <a:stretch>
            <a:fillRect/>
          </a:stretch>
        </p:blipFill>
        <p:spPr bwMode="auto">
          <a:xfrm>
            <a:off x="2805370" y="1739180"/>
            <a:ext cx="6338630" cy="5118820"/>
          </a:xfrm>
          <a:prstGeom prst="rect">
            <a:avLst/>
          </a:prstGeom>
          <a:noFill/>
          <a:ln w="9525">
            <a:noFill/>
            <a:miter lim="800000"/>
            <a:headEnd/>
            <a:tailEnd/>
          </a:ln>
        </p:spPr>
      </p:pic>
      <p:sp>
        <p:nvSpPr>
          <p:cNvPr id="11" name="TextBox 10"/>
          <p:cNvSpPr txBox="1"/>
          <p:nvPr/>
        </p:nvSpPr>
        <p:spPr>
          <a:xfrm>
            <a:off x="3535065" y="2238445"/>
            <a:ext cx="4800625" cy="584775"/>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3200" b="1" u="sng" dirty="0">
                <a:solidFill>
                  <a:schemeClr val="bg1"/>
                </a:solidFill>
              </a:rPr>
              <a:t>Providence</a:t>
            </a:r>
          </a:p>
        </p:txBody>
      </p:sp>
      <p:sp>
        <p:nvSpPr>
          <p:cNvPr id="12" name="TextBox 11"/>
          <p:cNvSpPr txBox="1"/>
          <p:nvPr/>
        </p:nvSpPr>
        <p:spPr>
          <a:xfrm>
            <a:off x="3535065" y="2891330"/>
            <a:ext cx="4800625" cy="3203313"/>
          </a:xfrm>
          <a:prstGeom prst="rect">
            <a:avLst/>
          </a:prstGeom>
          <a:noFill/>
        </p:spPr>
        <p:txBody>
          <a:bodyPr wrap="square" rtlCol="0">
            <a:spAutoFit/>
          </a:bodyPr>
          <a:lstStyle/>
          <a:p>
            <a:pPr algn="ctr">
              <a:lnSpc>
                <a:spcPct val="80000"/>
              </a:lnSpc>
            </a:pPr>
            <a:r>
              <a:rPr lang="en-US" sz="2800" dirty="0"/>
              <a:t>33 "But seek first the kingdom of God and His righteousness, and all these things shall be added to you. 34 "Therefore do not worry about tomorrow, for tomorrow will worry about its own things. Sufficient for the day is its own trouble.                  		            </a:t>
            </a:r>
            <a:r>
              <a:rPr lang="en-US" dirty="0"/>
              <a:t>- Matthew 6:33-34.</a:t>
            </a:r>
            <a:endParaRPr lang="en-US" sz="28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ox(in)">
                                      <p:cBhvr>
                                        <p:cTn id="16" dur="500"/>
                                        <p:tgtEl>
                                          <p:spTgt spid="10"/>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ox(in)">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2" cstate="print"/>
          <a:srcRect l="17340" t="32080" r="54429" b="14160"/>
          <a:stretch>
            <a:fillRect/>
          </a:stretch>
        </p:blipFill>
        <p:spPr bwMode="auto">
          <a:xfrm>
            <a:off x="5455315" y="0"/>
            <a:ext cx="3686880" cy="6858000"/>
          </a:xfrm>
          <a:prstGeom prst="rect">
            <a:avLst/>
          </a:prstGeom>
          <a:noFill/>
          <a:ln w="9525">
            <a:noFill/>
            <a:miter lim="800000"/>
            <a:headEnd/>
            <a:tailEnd/>
          </a:ln>
        </p:spPr>
      </p:pic>
      <p:sp>
        <p:nvSpPr>
          <p:cNvPr id="7" name="TextBox 6"/>
          <p:cNvSpPr txBox="1"/>
          <p:nvPr/>
        </p:nvSpPr>
        <p:spPr>
          <a:xfrm>
            <a:off x="193830" y="164575"/>
            <a:ext cx="8794745" cy="5693866"/>
          </a:xfrm>
          <a:prstGeom prst="rect">
            <a:avLst/>
          </a:prstGeom>
          <a:noFill/>
        </p:spPr>
        <p:txBody>
          <a:bodyPr wrap="square" rtlCol="0">
            <a:spAutoFit/>
          </a:bodyPr>
          <a:lstStyle/>
          <a:p>
            <a:pPr algn="just"/>
            <a:r>
              <a:rPr lang="en-US" sz="2800" dirty="0">
                <a:solidFill>
                  <a:sysClr val="windowText" lastClr="000000"/>
                </a:solidFill>
                <a:effectLst>
                  <a:glow rad="139700">
                    <a:srgbClr val="FFFFFF"/>
                  </a:glow>
                </a:effectLst>
              </a:rPr>
              <a:t>1 The LORD is my shepherd; I shall not want.</a:t>
            </a:r>
          </a:p>
          <a:p>
            <a:pPr algn="just"/>
            <a:r>
              <a:rPr lang="en-US" sz="2800" dirty="0">
                <a:solidFill>
                  <a:sysClr val="windowText" lastClr="000000"/>
                </a:solidFill>
                <a:effectLst>
                  <a:glow rad="139700">
                    <a:srgbClr val="FFFFFF"/>
                  </a:glow>
                </a:effectLst>
              </a:rPr>
              <a:t>2 He makes me to lie down in green pastures; He leads me beside the still waters.</a:t>
            </a:r>
          </a:p>
          <a:p>
            <a:pPr algn="just"/>
            <a:r>
              <a:rPr lang="en-US" sz="2800" dirty="0">
                <a:solidFill>
                  <a:sysClr val="windowText" lastClr="000000"/>
                </a:solidFill>
                <a:effectLst>
                  <a:glow rad="139700">
                    <a:srgbClr val="FFFFFF"/>
                  </a:glow>
                </a:effectLst>
              </a:rPr>
              <a:t>3 He restores my soul; He leads me in the paths of righteousness For His name's sake.</a:t>
            </a:r>
          </a:p>
          <a:p>
            <a:pPr algn="just"/>
            <a:r>
              <a:rPr lang="en-US" sz="2800" dirty="0">
                <a:solidFill>
                  <a:sysClr val="windowText" lastClr="000000"/>
                </a:solidFill>
                <a:effectLst>
                  <a:glow rad="139700">
                    <a:srgbClr val="FFFFFF"/>
                  </a:glow>
                </a:effectLst>
              </a:rPr>
              <a:t>4 Yea, though I walk through the valley of the shadow of death, I will fear no evil; For You are with me; Your rod and Your staff, they comfort me.</a:t>
            </a:r>
          </a:p>
          <a:p>
            <a:pPr algn="just"/>
            <a:r>
              <a:rPr lang="en-US" sz="2800" dirty="0">
                <a:solidFill>
                  <a:sysClr val="windowText" lastClr="000000"/>
                </a:solidFill>
                <a:effectLst>
                  <a:glow rad="139700">
                    <a:srgbClr val="FFFFFF"/>
                  </a:glow>
                </a:effectLst>
              </a:rPr>
              <a:t>5 You prepare a table before me in the presence of my enemies; You anoint my head with oil; My cup runs over.</a:t>
            </a:r>
          </a:p>
          <a:p>
            <a:pPr algn="just"/>
            <a:r>
              <a:rPr lang="en-US" sz="2800" dirty="0">
                <a:solidFill>
                  <a:sysClr val="windowText" lastClr="000000"/>
                </a:solidFill>
                <a:effectLst>
                  <a:glow rad="139700">
                    <a:srgbClr val="FFFFFF"/>
                  </a:glow>
                </a:effectLst>
              </a:rPr>
              <a:t>6 Surely goodness and mercy shall follow me All the days of my life; And I will dwell in the house of the LORD Forever.		          					- Psalm 23:1-6.</a:t>
            </a:r>
          </a:p>
        </p:txBody>
      </p:sp>
      <p:cxnSp>
        <p:nvCxnSpPr>
          <p:cNvPr id="8" name="Straight Connector 7"/>
          <p:cNvCxnSpPr/>
          <p:nvPr/>
        </p:nvCxnSpPr>
        <p:spPr>
          <a:xfrm>
            <a:off x="501070" y="625435"/>
            <a:ext cx="372528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653220" y="4465935"/>
            <a:ext cx="410933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6"/>
          <p:cNvPicPr>
            <a:picLocks noChangeAspect="1" noChangeArrowheads="1"/>
          </p:cNvPicPr>
          <p:nvPr/>
        </p:nvPicPr>
        <p:blipFill>
          <a:blip r:embed="rId3" cstate="print"/>
          <a:srcRect b="3300"/>
          <a:stretch>
            <a:fillRect/>
          </a:stretch>
        </p:blipFill>
        <p:spPr bwMode="auto">
          <a:xfrm>
            <a:off x="2805370" y="1739180"/>
            <a:ext cx="6338630" cy="5118820"/>
          </a:xfrm>
          <a:prstGeom prst="rect">
            <a:avLst/>
          </a:prstGeom>
          <a:noFill/>
          <a:ln w="9525">
            <a:noFill/>
            <a:miter lim="800000"/>
            <a:headEnd/>
            <a:tailEnd/>
          </a:ln>
        </p:spPr>
      </p:pic>
      <p:sp>
        <p:nvSpPr>
          <p:cNvPr id="11" name="TextBox 10"/>
          <p:cNvSpPr txBox="1"/>
          <p:nvPr/>
        </p:nvSpPr>
        <p:spPr>
          <a:xfrm>
            <a:off x="3535065" y="2238445"/>
            <a:ext cx="4800625" cy="584775"/>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3200" b="1" u="sng" dirty="0">
                <a:solidFill>
                  <a:schemeClr val="bg1"/>
                </a:solidFill>
              </a:rPr>
              <a:t>Favor</a:t>
            </a:r>
          </a:p>
        </p:txBody>
      </p:sp>
      <p:sp>
        <p:nvSpPr>
          <p:cNvPr id="12" name="TextBox 11"/>
          <p:cNvSpPr txBox="1"/>
          <p:nvPr/>
        </p:nvSpPr>
        <p:spPr>
          <a:xfrm>
            <a:off x="3535065" y="2905780"/>
            <a:ext cx="4800625" cy="3108543"/>
          </a:xfrm>
          <a:prstGeom prst="rect">
            <a:avLst/>
          </a:prstGeom>
          <a:noFill/>
        </p:spPr>
        <p:txBody>
          <a:bodyPr wrap="square" rtlCol="0">
            <a:spAutoFit/>
          </a:bodyPr>
          <a:lstStyle/>
          <a:p>
            <a:pPr algn="ctr"/>
            <a:r>
              <a:rPr lang="en-US" sz="2800" dirty="0"/>
              <a:t>But you are a chosen generation, a royal priesthood, a holy nation, His own special people, that you may proclaim the praises of Him who called you out of darkness into His marvelous light; </a:t>
            </a:r>
            <a:r>
              <a:rPr lang="en-US" dirty="0"/>
              <a:t>– I Peter 2:9.</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ox(i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srcRect l="17340" t="32080" r="54429" b="14160"/>
          <a:stretch>
            <a:fillRect/>
          </a:stretch>
        </p:blipFill>
        <p:spPr bwMode="auto">
          <a:xfrm>
            <a:off x="5455315" y="0"/>
            <a:ext cx="3686880" cy="6858000"/>
          </a:xfrm>
          <a:prstGeom prst="rect">
            <a:avLst/>
          </a:prstGeom>
          <a:noFill/>
          <a:ln w="9525">
            <a:noFill/>
            <a:miter lim="800000"/>
            <a:headEnd/>
            <a:tailEnd/>
          </a:ln>
        </p:spPr>
      </p:pic>
      <p:sp>
        <p:nvSpPr>
          <p:cNvPr id="7" name="TextBox 6"/>
          <p:cNvSpPr txBox="1"/>
          <p:nvPr/>
        </p:nvSpPr>
        <p:spPr>
          <a:xfrm>
            <a:off x="193830" y="164575"/>
            <a:ext cx="8794745" cy="5693866"/>
          </a:xfrm>
          <a:prstGeom prst="rect">
            <a:avLst/>
          </a:prstGeom>
          <a:noFill/>
        </p:spPr>
        <p:txBody>
          <a:bodyPr wrap="square" rtlCol="0">
            <a:spAutoFit/>
          </a:bodyPr>
          <a:lstStyle/>
          <a:p>
            <a:pPr algn="just"/>
            <a:r>
              <a:rPr lang="en-US" sz="2800" dirty="0">
                <a:effectLst>
                  <a:glow rad="63500">
                    <a:srgbClr val="FFFFFF"/>
                  </a:glow>
                </a:effectLst>
              </a:rPr>
              <a:t>1 The LORD is my shepherd; I shall not want.</a:t>
            </a:r>
          </a:p>
          <a:p>
            <a:pPr algn="just"/>
            <a:r>
              <a:rPr lang="en-US" sz="2800" dirty="0">
                <a:effectLst>
                  <a:glow rad="63500">
                    <a:srgbClr val="FFFFFF"/>
                  </a:glow>
                </a:effectLst>
              </a:rPr>
              <a:t>2 He makes me to lie down in green pastures; He leads me beside the still waters.</a:t>
            </a:r>
          </a:p>
          <a:p>
            <a:pPr algn="just"/>
            <a:r>
              <a:rPr lang="en-US" sz="2800" dirty="0">
                <a:effectLst>
                  <a:glow rad="63500">
                    <a:srgbClr val="FFFFFF"/>
                  </a:glow>
                </a:effectLst>
              </a:rPr>
              <a:t>3 He restores my soul; He leads me in the paths of righteousness For His name's sake.</a:t>
            </a:r>
          </a:p>
          <a:p>
            <a:pPr algn="just"/>
            <a:r>
              <a:rPr lang="en-US" sz="2800" dirty="0">
                <a:effectLst>
                  <a:glow rad="63500">
                    <a:srgbClr val="FFFFFF"/>
                  </a:glow>
                </a:effectLst>
              </a:rPr>
              <a:t>4 Yea, though I walk through the valley of the shadow of death, I will fear no evil; For You are with me; Your rod and Your staff, they comfort me.</a:t>
            </a:r>
          </a:p>
          <a:p>
            <a:pPr algn="just"/>
            <a:r>
              <a:rPr lang="en-US" sz="2800" dirty="0">
                <a:effectLst>
                  <a:glow rad="63500">
                    <a:srgbClr val="FFFFFF"/>
                  </a:glow>
                </a:effectLst>
              </a:rPr>
              <a:t>5 You prepare a table before me in the presence of my enemies; You anoint my head with oil; My cup runs over.</a:t>
            </a:r>
          </a:p>
          <a:p>
            <a:pPr algn="just"/>
            <a:r>
              <a:rPr lang="en-US" sz="2800" dirty="0">
                <a:effectLst>
                  <a:glow rad="63500">
                    <a:srgbClr val="FFFFFF"/>
                  </a:glow>
                </a:effectLst>
              </a:rPr>
              <a:t>6  Surely goodness and mercy shall follow me All the days of my life; And I will dwell in the house of the LORD Forever.		          					- Psalm 23:1-6.</a:t>
            </a:r>
          </a:p>
        </p:txBody>
      </p:sp>
      <p:cxnSp>
        <p:nvCxnSpPr>
          <p:cNvPr id="4" name="Straight Connector 3"/>
          <p:cNvCxnSpPr/>
          <p:nvPr/>
        </p:nvCxnSpPr>
        <p:spPr>
          <a:xfrm>
            <a:off x="501070" y="625435"/>
            <a:ext cx="372528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2" cstate="print"/>
          <a:srcRect l="17340" t="32080" r="54429" b="14160"/>
          <a:stretch>
            <a:fillRect/>
          </a:stretch>
        </p:blipFill>
        <p:spPr bwMode="auto">
          <a:xfrm>
            <a:off x="5455315" y="0"/>
            <a:ext cx="3686880" cy="6858000"/>
          </a:xfrm>
          <a:prstGeom prst="rect">
            <a:avLst/>
          </a:prstGeom>
          <a:noFill/>
          <a:ln w="9525">
            <a:noFill/>
            <a:miter lim="800000"/>
            <a:headEnd/>
            <a:tailEnd/>
          </a:ln>
        </p:spPr>
      </p:pic>
      <p:sp>
        <p:nvSpPr>
          <p:cNvPr id="7" name="TextBox 6"/>
          <p:cNvSpPr txBox="1"/>
          <p:nvPr/>
        </p:nvSpPr>
        <p:spPr>
          <a:xfrm>
            <a:off x="193830" y="164575"/>
            <a:ext cx="8794745" cy="5693866"/>
          </a:xfrm>
          <a:prstGeom prst="rect">
            <a:avLst/>
          </a:prstGeom>
          <a:noFill/>
        </p:spPr>
        <p:txBody>
          <a:bodyPr wrap="square" rtlCol="0">
            <a:spAutoFit/>
          </a:bodyPr>
          <a:lstStyle/>
          <a:p>
            <a:pPr algn="just"/>
            <a:r>
              <a:rPr lang="en-US" sz="2800" dirty="0">
                <a:solidFill>
                  <a:sysClr val="windowText" lastClr="000000"/>
                </a:solidFill>
                <a:effectLst>
                  <a:glow rad="139700">
                    <a:srgbClr val="FFFFFF"/>
                  </a:glow>
                </a:effectLst>
              </a:rPr>
              <a:t>1 The LORD is my shepherd; I shall not want.</a:t>
            </a:r>
          </a:p>
          <a:p>
            <a:pPr algn="just"/>
            <a:r>
              <a:rPr lang="en-US" sz="2800" dirty="0">
                <a:solidFill>
                  <a:sysClr val="windowText" lastClr="000000"/>
                </a:solidFill>
                <a:effectLst>
                  <a:glow rad="139700">
                    <a:srgbClr val="FFFFFF"/>
                  </a:glow>
                </a:effectLst>
              </a:rPr>
              <a:t>2 He makes me to lie down in green pastures; He leads me beside the still waters.</a:t>
            </a:r>
          </a:p>
          <a:p>
            <a:pPr algn="just"/>
            <a:r>
              <a:rPr lang="en-US" sz="2800" dirty="0">
                <a:solidFill>
                  <a:sysClr val="windowText" lastClr="000000"/>
                </a:solidFill>
                <a:effectLst>
                  <a:glow rad="139700">
                    <a:srgbClr val="FFFFFF"/>
                  </a:glow>
                </a:effectLst>
              </a:rPr>
              <a:t>3 He restores my soul; He leads me in the paths of righteousness For His name's sake.</a:t>
            </a:r>
          </a:p>
          <a:p>
            <a:pPr algn="just"/>
            <a:r>
              <a:rPr lang="en-US" sz="2800" dirty="0">
                <a:solidFill>
                  <a:sysClr val="windowText" lastClr="000000"/>
                </a:solidFill>
                <a:effectLst>
                  <a:glow rad="139700">
                    <a:srgbClr val="FFFFFF"/>
                  </a:glow>
                </a:effectLst>
              </a:rPr>
              <a:t>4 Yea, though I walk through the valley of the shadow of death, I will fear no evil; For You are with me; Your rod and Your staff, they comfort me.</a:t>
            </a:r>
          </a:p>
          <a:p>
            <a:pPr algn="just"/>
            <a:r>
              <a:rPr lang="en-US" sz="2800" dirty="0">
                <a:solidFill>
                  <a:sysClr val="windowText" lastClr="000000"/>
                </a:solidFill>
                <a:effectLst>
                  <a:glow rad="139700">
                    <a:srgbClr val="FFFFFF"/>
                  </a:glow>
                </a:effectLst>
              </a:rPr>
              <a:t>5 You prepare a table before me in the presence of my enemies; You anoint my head with oil; My cup runs over.</a:t>
            </a:r>
          </a:p>
          <a:p>
            <a:pPr algn="just"/>
            <a:r>
              <a:rPr lang="en-US" sz="2800" dirty="0">
                <a:solidFill>
                  <a:sysClr val="windowText" lastClr="000000"/>
                </a:solidFill>
                <a:effectLst>
                  <a:glow rad="139700">
                    <a:srgbClr val="FFFFFF"/>
                  </a:glow>
                </a:effectLst>
              </a:rPr>
              <a:t>6 Surely goodness and mercy shall follow me All the days of my life; And I will dwell in the house of the LORD Forever.		          					- Psalm 23:1-6.</a:t>
            </a:r>
          </a:p>
        </p:txBody>
      </p:sp>
      <p:cxnSp>
        <p:nvCxnSpPr>
          <p:cNvPr id="9" name="Straight Connector 8"/>
          <p:cNvCxnSpPr/>
          <p:nvPr/>
        </p:nvCxnSpPr>
        <p:spPr>
          <a:xfrm>
            <a:off x="5800960" y="4465935"/>
            <a:ext cx="26115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6"/>
          <p:cNvPicPr>
            <a:picLocks noChangeAspect="1" noChangeArrowheads="1"/>
          </p:cNvPicPr>
          <p:nvPr/>
        </p:nvPicPr>
        <p:blipFill>
          <a:blip r:embed="rId3" cstate="print"/>
          <a:srcRect b="3300"/>
          <a:stretch>
            <a:fillRect/>
          </a:stretch>
        </p:blipFill>
        <p:spPr bwMode="auto">
          <a:xfrm>
            <a:off x="2805370" y="1739180"/>
            <a:ext cx="6338630" cy="5118820"/>
          </a:xfrm>
          <a:prstGeom prst="rect">
            <a:avLst/>
          </a:prstGeom>
          <a:noFill/>
          <a:ln w="9525">
            <a:noFill/>
            <a:miter lim="800000"/>
            <a:headEnd/>
            <a:tailEnd/>
          </a:ln>
        </p:spPr>
      </p:pic>
      <p:sp>
        <p:nvSpPr>
          <p:cNvPr id="11" name="TextBox 10"/>
          <p:cNvSpPr txBox="1"/>
          <p:nvPr/>
        </p:nvSpPr>
        <p:spPr>
          <a:xfrm>
            <a:off x="3535065" y="2238445"/>
            <a:ext cx="4800625" cy="584775"/>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3200" b="1" u="sng" dirty="0">
                <a:solidFill>
                  <a:schemeClr val="bg1"/>
                </a:solidFill>
              </a:rPr>
              <a:t>Joy</a:t>
            </a:r>
          </a:p>
        </p:txBody>
      </p:sp>
      <p:sp>
        <p:nvSpPr>
          <p:cNvPr id="12" name="TextBox 11"/>
          <p:cNvSpPr txBox="1"/>
          <p:nvPr/>
        </p:nvSpPr>
        <p:spPr>
          <a:xfrm>
            <a:off x="3535065" y="3736240"/>
            <a:ext cx="4800625" cy="1384995"/>
          </a:xfrm>
          <a:prstGeom prst="rect">
            <a:avLst/>
          </a:prstGeom>
          <a:noFill/>
        </p:spPr>
        <p:txBody>
          <a:bodyPr wrap="square" rtlCol="0">
            <a:spAutoFit/>
          </a:bodyPr>
          <a:lstStyle/>
          <a:p>
            <a:pPr algn="ctr"/>
            <a:r>
              <a:rPr lang="en-US" sz="2800" dirty="0"/>
              <a:t>Rejoice in the Lord always. Again I will say, rejoice! </a:t>
            </a:r>
          </a:p>
          <a:p>
            <a:pPr algn="ctr"/>
            <a:r>
              <a:rPr lang="en-US" sz="2800" dirty="0"/>
              <a:t>		              </a:t>
            </a:r>
            <a:r>
              <a:rPr lang="en-US" dirty="0"/>
              <a:t>– Philippians 4:4.</a:t>
            </a:r>
            <a:endParaRPr lang="en-US" sz="2800" dirty="0"/>
          </a:p>
        </p:txBody>
      </p:sp>
      <p:cxnSp>
        <p:nvCxnSpPr>
          <p:cNvPr id="8" name="Straight Connector 7"/>
          <p:cNvCxnSpPr/>
          <p:nvPr/>
        </p:nvCxnSpPr>
        <p:spPr>
          <a:xfrm>
            <a:off x="501070" y="625435"/>
            <a:ext cx="372528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ox(i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spect="1" noChangeArrowheads="1"/>
          </p:cNvPicPr>
          <p:nvPr/>
        </p:nvPicPr>
        <p:blipFill>
          <a:blip r:embed="rId2" cstate="print"/>
          <a:srcRect l="17340" t="32080" r="54429" b="14160"/>
          <a:stretch>
            <a:fillRect/>
          </a:stretch>
        </p:blipFill>
        <p:spPr bwMode="auto">
          <a:xfrm>
            <a:off x="5455315" y="0"/>
            <a:ext cx="3686880" cy="6858000"/>
          </a:xfrm>
          <a:prstGeom prst="rect">
            <a:avLst/>
          </a:prstGeom>
          <a:noFill/>
          <a:ln w="9525">
            <a:noFill/>
            <a:miter lim="800000"/>
            <a:headEnd/>
            <a:tailEnd/>
          </a:ln>
        </p:spPr>
      </p:pic>
      <p:sp>
        <p:nvSpPr>
          <p:cNvPr id="7" name="TextBox 6"/>
          <p:cNvSpPr txBox="1"/>
          <p:nvPr/>
        </p:nvSpPr>
        <p:spPr>
          <a:xfrm>
            <a:off x="193830" y="164575"/>
            <a:ext cx="8794745" cy="5693866"/>
          </a:xfrm>
          <a:prstGeom prst="rect">
            <a:avLst/>
          </a:prstGeom>
          <a:noFill/>
        </p:spPr>
        <p:txBody>
          <a:bodyPr wrap="square" rtlCol="0">
            <a:spAutoFit/>
          </a:bodyPr>
          <a:lstStyle/>
          <a:p>
            <a:pPr algn="just"/>
            <a:r>
              <a:rPr lang="en-US" sz="2800" dirty="0">
                <a:solidFill>
                  <a:sysClr val="windowText" lastClr="000000"/>
                </a:solidFill>
                <a:effectLst>
                  <a:glow rad="139700">
                    <a:srgbClr val="FFFFFF"/>
                  </a:glow>
                </a:effectLst>
              </a:rPr>
              <a:t>1 The LORD is my shepherd; I shall not want.</a:t>
            </a:r>
          </a:p>
          <a:p>
            <a:pPr algn="just"/>
            <a:r>
              <a:rPr lang="en-US" sz="2800" dirty="0">
                <a:solidFill>
                  <a:sysClr val="windowText" lastClr="000000"/>
                </a:solidFill>
                <a:effectLst>
                  <a:glow rad="139700">
                    <a:srgbClr val="FFFFFF"/>
                  </a:glow>
                </a:effectLst>
              </a:rPr>
              <a:t>2 He makes me to lie down in green pastures; He leads me beside the still waters.</a:t>
            </a:r>
          </a:p>
          <a:p>
            <a:pPr algn="just"/>
            <a:r>
              <a:rPr lang="en-US" sz="2800" dirty="0">
                <a:solidFill>
                  <a:sysClr val="windowText" lastClr="000000"/>
                </a:solidFill>
                <a:effectLst>
                  <a:glow rad="139700">
                    <a:srgbClr val="FFFFFF"/>
                  </a:glow>
                </a:effectLst>
              </a:rPr>
              <a:t>3 He restores my soul; He leads me in the paths of righteousness For His name's sake.</a:t>
            </a:r>
          </a:p>
          <a:p>
            <a:pPr algn="just"/>
            <a:r>
              <a:rPr lang="en-US" sz="2800" dirty="0">
                <a:solidFill>
                  <a:sysClr val="windowText" lastClr="000000"/>
                </a:solidFill>
                <a:effectLst>
                  <a:glow rad="139700">
                    <a:srgbClr val="FFFFFF"/>
                  </a:glow>
                </a:effectLst>
              </a:rPr>
              <a:t>4 Yea, though I walk through the valley of the shadow of death, I will fear no evil; For You are with me; Your rod and Your staff, they comfort me.</a:t>
            </a:r>
          </a:p>
          <a:p>
            <a:pPr algn="just"/>
            <a:r>
              <a:rPr lang="en-US" sz="2800" dirty="0">
                <a:solidFill>
                  <a:sysClr val="windowText" lastClr="000000"/>
                </a:solidFill>
                <a:effectLst>
                  <a:glow rad="139700">
                    <a:srgbClr val="FFFFFF"/>
                  </a:glow>
                </a:effectLst>
              </a:rPr>
              <a:t>5 You prepare a table before me in the presence of my enemies; You anoint my head with oil; My cup runs over.</a:t>
            </a:r>
          </a:p>
          <a:p>
            <a:pPr algn="just"/>
            <a:r>
              <a:rPr lang="en-US" sz="2800" dirty="0">
                <a:solidFill>
                  <a:sysClr val="windowText" lastClr="000000"/>
                </a:solidFill>
                <a:effectLst>
                  <a:glow rad="139700">
                    <a:srgbClr val="FFFFFF"/>
                  </a:glow>
                </a:effectLst>
              </a:rPr>
              <a:t>6 Surely goodness and mercy shall follow me All the days of my life; And I will dwell in the house of the LORD Forever.		          					- Psalm 23:1-6.</a:t>
            </a:r>
          </a:p>
        </p:txBody>
      </p:sp>
      <p:cxnSp>
        <p:nvCxnSpPr>
          <p:cNvPr id="13" name="Straight Connector 12"/>
          <p:cNvCxnSpPr/>
          <p:nvPr/>
        </p:nvCxnSpPr>
        <p:spPr>
          <a:xfrm>
            <a:off x="270640" y="5310845"/>
            <a:ext cx="10753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1070" y="4888390"/>
            <a:ext cx="837229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01070" y="625435"/>
            <a:ext cx="372528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6"/>
          <p:cNvPicPr>
            <a:picLocks noChangeAspect="1" noChangeArrowheads="1"/>
          </p:cNvPicPr>
          <p:nvPr/>
        </p:nvPicPr>
        <p:blipFill>
          <a:blip r:embed="rId3" cstate="print"/>
          <a:srcRect b="3300"/>
          <a:stretch>
            <a:fillRect/>
          </a:stretch>
        </p:blipFill>
        <p:spPr bwMode="auto">
          <a:xfrm>
            <a:off x="2805370" y="1739180"/>
            <a:ext cx="6338630" cy="5118820"/>
          </a:xfrm>
          <a:prstGeom prst="rect">
            <a:avLst/>
          </a:prstGeom>
          <a:noFill/>
          <a:ln w="9525">
            <a:noFill/>
            <a:miter lim="800000"/>
            <a:headEnd/>
            <a:tailEnd/>
          </a:ln>
        </p:spPr>
      </p:pic>
      <p:sp>
        <p:nvSpPr>
          <p:cNvPr id="11" name="TextBox 10"/>
          <p:cNvSpPr txBox="1"/>
          <p:nvPr/>
        </p:nvSpPr>
        <p:spPr>
          <a:xfrm>
            <a:off x="3535065" y="2238445"/>
            <a:ext cx="4800625" cy="584775"/>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3200" b="1" u="sng" dirty="0">
                <a:solidFill>
                  <a:schemeClr val="bg1"/>
                </a:solidFill>
              </a:rPr>
              <a:t>Security</a:t>
            </a:r>
          </a:p>
        </p:txBody>
      </p:sp>
      <p:sp>
        <p:nvSpPr>
          <p:cNvPr id="12" name="TextBox 11"/>
          <p:cNvSpPr txBox="1"/>
          <p:nvPr/>
        </p:nvSpPr>
        <p:spPr>
          <a:xfrm>
            <a:off x="3535065" y="3121760"/>
            <a:ext cx="4800625" cy="2246769"/>
          </a:xfrm>
          <a:prstGeom prst="rect">
            <a:avLst/>
          </a:prstGeom>
          <a:noFill/>
        </p:spPr>
        <p:txBody>
          <a:bodyPr wrap="square" rtlCol="0">
            <a:spAutoFit/>
          </a:bodyPr>
          <a:lstStyle/>
          <a:p>
            <a:pPr algn="ctr"/>
            <a:r>
              <a:rPr lang="en-US" sz="2800" dirty="0"/>
              <a:t>For the eyes of the LORD are on the righteous, And His ears are open to their prayers; But the face of the LORD is against those who do evil. </a:t>
            </a:r>
            <a:r>
              <a:rPr lang="en-US" dirty="0"/>
              <a:t>– I Peter 3:12.</a:t>
            </a:r>
            <a:endParaRPr lang="en-US" sz="28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ox(in)">
                                      <p:cBhvr>
                                        <p:cTn id="16" dur="500"/>
                                        <p:tgtEl>
                                          <p:spTgt spid="10"/>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ox(in)">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2" cstate="print"/>
          <a:srcRect l="17340" t="32080" r="54429" b="14160"/>
          <a:stretch>
            <a:fillRect/>
          </a:stretch>
        </p:blipFill>
        <p:spPr bwMode="auto">
          <a:xfrm>
            <a:off x="5455315" y="0"/>
            <a:ext cx="3686880" cy="6858000"/>
          </a:xfrm>
          <a:prstGeom prst="rect">
            <a:avLst/>
          </a:prstGeom>
          <a:noFill/>
          <a:ln w="9525">
            <a:noFill/>
            <a:miter lim="800000"/>
            <a:headEnd/>
            <a:tailEnd/>
          </a:ln>
        </p:spPr>
      </p:pic>
      <p:sp>
        <p:nvSpPr>
          <p:cNvPr id="7" name="TextBox 6"/>
          <p:cNvSpPr txBox="1"/>
          <p:nvPr/>
        </p:nvSpPr>
        <p:spPr>
          <a:xfrm>
            <a:off x="193830" y="164575"/>
            <a:ext cx="8794745" cy="5693866"/>
          </a:xfrm>
          <a:prstGeom prst="rect">
            <a:avLst/>
          </a:prstGeom>
          <a:noFill/>
        </p:spPr>
        <p:txBody>
          <a:bodyPr wrap="square" rtlCol="0">
            <a:spAutoFit/>
          </a:bodyPr>
          <a:lstStyle/>
          <a:p>
            <a:pPr algn="just"/>
            <a:r>
              <a:rPr lang="en-US" sz="2800" dirty="0">
                <a:solidFill>
                  <a:sysClr val="windowText" lastClr="000000"/>
                </a:solidFill>
                <a:effectLst>
                  <a:glow rad="139700">
                    <a:srgbClr val="FFFFFF"/>
                  </a:glow>
                </a:effectLst>
              </a:rPr>
              <a:t>1 The LORD is my shepherd; I shall not want.</a:t>
            </a:r>
          </a:p>
          <a:p>
            <a:pPr algn="just"/>
            <a:r>
              <a:rPr lang="en-US" sz="2800" dirty="0">
                <a:solidFill>
                  <a:sysClr val="windowText" lastClr="000000"/>
                </a:solidFill>
                <a:effectLst>
                  <a:glow rad="139700">
                    <a:srgbClr val="FFFFFF"/>
                  </a:glow>
                </a:effectLst>
              </a:rPr>
              <a:t>2 He makes me to lie down in green pastures; He leads me beside the still waters.</a:t>
            </a:r>
          </a:p>
          <a:p>
            <a:pPr algn="just"/>
            <a:r>
              <a:rPr lang="en-US" sz="2800" dirty="0">
                <a:solidFill>
                  <a:sysClr val="windowText" lastClr="000000"/>
                </a:solidFill>
                <a:effectLst>
                  <a:glow rad="139700">
                    <a:srgbClr val="FFFFFF"/>
                  </a:glow>
                </a:effectLst>
              </a:rPr>
              <a:t>3 He restores my soul; He leads me in the paths of righteousness For His name's sake.</a:t>
            </a:r>
          </a:p>
          <a:p>
            <a:pPr algn="just"/>
            <a:r>
              <a:rPr lang="en-US" sz="2800" dirty="0">
                <a:solidFill>
                  <a:sysClr val="windowText" lastClr="000000"/>
                </a:solidFill>
                <a:effectLst>
                  <a:glow rad="139700">
                    <a:srgbClr val="FFFFFF"/>
                  </a:glow>
                </a:effectLst>
              </a:rPr>
              <a:t>4 Yea, though I walk through the valley of the shadow of death, I will fear no evil; For You are with me; Your rod and Your staff, they comfort me.</a:t>
            </a:r>
          </a:p>
          <a:p>
            <a:pPr algn="just"/>
            <a:r>
              <a:rPr lang="en-US" sz="2800" dirty="0">
                <a:solidFill>
                  <a:sysClr val="windowText" lastClr="000000"/>
                </a:solidFill>
                <a:effectLst>
                  <a:glow rad="139700">
                    <a:srgbClr val="FFFFFF"/>
                  </a:glow>
                </a:effectLst>
              </a:rPr>
              <a:t>5 You prepare a table before me in the presence of my enemies; You anoint my head with oil; My cup runs over.</a:t>
            </a:r>
          </a:p>
          <a:p>
            <a:pPr algn="just"/>
            <a:r>
              <a:rPr lang="en-US" sz="2800" dirty="0">
                <a:solidFill>
                  <a:sysClr val="windowText" lastClr="000000"/>
                </a:solidFill>
                <a:effectLst>
                  <a:glow rad="139700">
                    <a:srgbClr val="FFFFFF"/>
                  </a:glow>
                </a:effectLst>
              </a:rPr>
              <a:t>6 Surely goodness and mercy shall follow me All the days of my life; And I will dwell in the house of the LORD Forever.		          					- Psalm 23:1-6.</a:t>
            </a:r>
          </a:p>
        </p:txBody>
      </p:sp>
      <p:cxnSp>
        <p:nvCxnSpPr>
          <p:cNvPr id="9" name="Straight Connector 8"/>
          <p:cNvCxnSpPr/>
          <p:nvPr/>
        </p:nvCxnSpPr>
        <p:spPr>
          <a:xfrm>
            <a:off x="1422790" y="5310845"/>
            <a:ext cx="74505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01070" y="625435"/>
            <a:ext cx="372528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6"/>
          <p:cNvPicPr>
            <a:picLocks noChangeAspect="1" noChangeArrowheads="1"/>
          </p:cNvPicPr>
          <p:nvPr/>
        </p:nvPicPr>
        <p:blipFill>
          <a:blip r:embed="rId3" cstate="print"/>
          <a:srcRect b="3300"/>
          <a:stretch>
            <a:fillRect/>
          </a:stretch>
        </p:blipFill>
        <p:spPr bwMode="auto">
          <a:xfrm>
            <a:off x="2805370" y="1739180"/>
            <a:ext cx="6338630" cy="5118820"/>
          </a:xfrm>
          <a:prstGeom prst="rect">
            <a:avLst/>
          </a:prstGeom>
          <a:noFill/>
          <a:ln w="9525">
            <a:noFill/>
            <a:miter lim="800000"/>
            <a:headEnd/>
            <a:tailEnd/>
          </a:ln>
        </p:spPr>
      </p:pic>
      <p:sp>
        <p:nvSpPr>
          <p:cNvPr id="11" name="TextBox 10"/>
          <p:cNvSpPr txBox="1"/>
          <p:nvPr/>
        </p:nvSpPr>
        <p:spPr>
          <a:xfrm>
            <a:off x="3535065" y="2238445"/>
            <a:ext cx="4800625" cy="584775"/>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3200" b="1" u="sng" dirty="0">
                <a:solidFill>
                  <a:schemeClr val="bg1"/>
                </a:solidFill>
              </a:rPr>
              <a:t>Immortality</a:t>
            </a:r>
          </a:p>
        </p:txBody>
      </p:sp>
      <p:sp>
        <p:nvSpPr>
          <p:cNvPr id="12" name="TextBox 11"/>
          <p:cNvSpPr txBox="1"/>
          <p:nvPr/>
        </p:nvSpPr>
        <p:spPr>
          <a:xfrm>
            <a:off x="3535065" y="2905780"/>
            <a:ext cx="4800625" cy="3108543"/>
          </a:xfrm>
          <a:prstGeom prst="rect">
            <a:avLst/>
          </a:prstGeom>
          <a:noFill/>
        </p:spPr>
        <p:txBody>
          <a:bodyPr wrap="square" rtlCol="0">
            <a:spAutoFit/>
          </a:bodyPr>
          <a:lstStyle/>
          <a:p>
            <a:pPr algn="ctr"/>
            <a:r>
              <a:rPr lang="en-US" sz="2800" dirty="0"/>
              <a:t>Finally, there is laid up for me the crown of righteousness, which the Lord, the righteous Judge, will give to me on that Day, and not to me only but also to all who have loved His appearing. </a:t>
            </a:r>
            <a:r>
              <a:rPr lang="en-US" dirty="0"/>
              <a:t>– II Timothy 4:8.</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ox(i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srcRect l="17340" t="32080" r="54429" b="14160"/>
          <a:stretch>
            <a:fillRect/>
          </a:stretch>
        </p:blipFill>
        <p:spPr bwMode="auto">
          <a:xfrm>
            <a:off x="5455315" y="0"/>
            <a:ext cx="3686880" cy="6858000"/>
          </a:xfrm>
          <a:prstGeom prst="rect">
            <a:avLst/>
          </a:prstGeom>
          <a:noFill/>
          <a:ln w="9525">
            <a:noFill/>
            <a:miter lim="800000"/>
            <a:headEnd/>
            <a:tailEnd/>
          </a:ln>
        </p:spPr>
      </p:pic>
      <p:sp>
        <p:nvSpPr>
          <p:cNvPr id="6" name="TextBox 5"/>
          <p:cNvSpPr txBox="1"/>
          <p:nvPr/>
        </p:nvSpPr>
        <p:spPr>
          <a:xfrm>
            <a:off x="232235" y="126170"/>
            <a:ext cx="5415105" cy="2677656"/>
          </a:xfrm>
          <a:prstGeom prst="rect">
            <a:avLst/>
          </a:prstGeom>
          <a:noFill/>
        </p:spPr>
        <p:txBody>
          <a:bodyPr wrap="square" rtlCol="0">
            <a:spAutoFit/>
          </a:bodyPr>
          <a:lstStyle/>
          <a:p>
            <a:pPr algn="ctr"/>
            <a:r>
              <a:rPr lang="en-US" sz="6600" dirty="0">
                <a:ln w="28575">
                  <a:solidFill>
                    <a:sysClr val="windowText" lastClr="000000"/>
                  </a:solidFill>
                </a:ln>
                <a:solidFill>
                  <a:sysClr val="windowText" lastClr="000000"/>
                </a:solidFill>
                <a:effectLst/>
              </a:rPr>
              <a:t>The Lord is my Shepherd</a:t>
            </a:r>
          </a:p>
          <a:p>
            <a:pPr algn="ctr"/>
            <a:r>
              <a:rPr lang="en-US" sz="3200" dirty="0">
                <a:ln w="28575">
                  <a:solidFill>
                    <a:sysClr val="windowText" lastClr="000000"/>
                  </a:solidFill>
                </a:ln>
                <a:solidFill>
                  <a:sysClr val="windowText" lastClr="000000"/>
                </a:solidFill>
                <a:effectLst/>
              </a:rPr>
              <a:t>Psalm 23:1-6</a:t>
            </a:r>
          </a:p>
        </p:txBody>
      </p:sp>
      <p:sp>
        <p:nvSpPr>
          <p:cNvPr id="8" name="TextBox 7"/>
          <p:cNvSpPr txBox="1"/>
          <p:nvPr/>
        </p:nvSpPr>
        <p:spPr>
          <a:xfrm>
            <a:off x="78615" y="2696890"/>
            <a:ext cx="5914370" cy="1384995"/>
          </a:xfrm>
          <a:prstGeom prst="rect">
            <a:avLst/>
          </a:prstGeom>
          <a:noFill/>
        </p:spPr>
        <p:txBody>
          <a:bodyPr wrap="square" rtlCol="0">
            <a:spAutoFit/>
          </a:bodyPr>
          <a:lstStyle/>
          <a:p>
            <a:pPr algn="just"/>
            <a:r>
              <a:rPr lang="en-US" sz="2800" b="1" dirty="0">
                <a:solidFill>
                  <a:sysClr val="windowText" lastClr="000000"/>
                </a:solidFill>
                <a:effectLst/>
              </a:rPr>
              <a:t>These passages are used as words of comfort in the darkest hours of countless people’s lives.</a:t>
            </a:r>
          </a:p>
        </p:txBody>
      </p:sp>
      <p:sp>
        <p:nvSpPr>
          <p:cNvPr id="9" name="TextBox 8"/>
          <p:cNvSpPr txBox="1"/>
          <p:nvPr/>
        </p:nvSpPr>
        <p:spPr>
          <a:xfrm>
            <a:off x="78615" y="4156280"/>
            <a:ext cx="5914370" cy="1384995"/>
          </a:xfrm>
          <a:prstGeom prst="rect">
            <a:avLst/>
          </a:prstGeom>
          <a:noFill/>
        </p:spPr>
        <p:txBody>
          <a:bodyPr wrap="square" rtlCol="0">
            <a:spAutoFit/>
          </a:bodyPr>
          <a:lstStyle/>
          <a:p>
            <a:pPr algn="just"/>
            <a:r>
              <a:rPr lang="en-US" sz="2800" b="1" dirty="0">
                <a:solidFill>
                  <a:sysClr val="windowText" lastClr="000000"/>
                </a:solidFill>
                <a:effectLst/>
              </a:rPr>
              <a:t>How about you? Do you follow the voice of the Shepherd? Or have you followed the voice of strangers?</a:t>
            </a:r>
          </a:p>
        </p:txBody>
      </p:sp>
      <p:sp>
        <p:nvSpPr>
          <p:cNvPr id="10" name="Explosion 2 9"/>
          <p:cNvSpPr/>
          <p:nvPr/>
        </p:nvSpPr>
        <p:spPr>
          <a:xfrm>
            <a:off x="1805" y="3621025"/>
            <a:ext cx="4034330" cy="3033995"/>
          </a:xfrm>
          <a:prstGeom prst="irregularSeal2">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TextBox 6"/>
          <p:cNvSpPr txBox="1"/>
          <p:nvPr/>
        </p:nvSpPr>
        <p:spPr>
          <a:xfrm>
            <a:off x="1845245" y="5700644"/>
            <a:ext cx="7181734" cy="1107996"/>
          </a:xfrm>
          <a:prstGeom prst="rect">
            <a:avLst/>
          </a:prstGeom>
          <a:noFill/>
        </p:spPr>
        <p:txBody>
          <a:bodyPr wrap="square" rtlCol="0">
            <a:prstTxWarp prst="textWave1">
              <a:avLst/>
            </a:prstTxWarp>
            <a:spAutoFit/>
          </a:bodyPr>
          <a:lstStyle/>
          <a:p>
            <a:pPr algn="ctr"/>
            <a:r>
              <a:rPr lang="en-US" sz="6600" dirty="0">
                <a:ln w="28575">
                  <a:solidFill>
                    <a:srgbClr val="FF0000"/>
                  </a:solidFill>
                </a:ln>
                <a:solidFill>
                  <a:srgbClr val="FF0000"/>
                </a:solidFill>
                <a:effectLst>
                  <a:glow rad="228600">
                    <a:srgbClr val="FFFFFF"/>
                  </a:glow>
                </a:effectLst>
              </a:rPr>
              <a:t>Obey The Shepherd!</a:t>
            </a:r>
          </a:p>
        </p:txBody>
      </p:sp>
      <p:sp>
        <p:nvSpPr>
          <p:cNvPr id="12" name="TextBox 11"/>
          <p:cNvSpPr txBox="1"/>
          <p:nvPr/>
        </p:nvSpPr>
        <p:spPr>
          <a:xfrm rot="20680472">
            <a:off x="-158637" y="4259856"/>
            <a:ext cx="4062213" cy="1657377"/>
          </a:xfrm>
          <a:prstGeom prst="rect">
            <a:avLst/>
          </a:prstGeom>
          <a:noFill/>
        </p:spPr>
        <p:txBody>
          <a:bodyPr>
            <a:spAutoFit/>
          </a:bodyPr>
          <a:lstStyle/>
          <a:p>
            <a:pPr algn="ctr">
              <a:lnSpc>
                <a:spcPct val="90000"/>
              </a:lnSpc>
              <a:defRPr/>
            </a:pPr>
            <a:r>
              <a:rPr lang="en-US" sz="2800" b="1" dirty="0">
                <a:solidFill>
                  <a:srgbClr val="FFC000"/>
                </a:solidFill>
                <a:effectLst>
                  <a:glow rad="63500">
                    <a:srgbClr val="080808"/>
                  </a:glow>
                </a:effectLst>
                <a:latin typeface="Arial" pitchFamily="34" charset="0"/>
                <a:cs typeface="Arial" pitchFamily="34" charset="0"/>
              </a:rPr>
              <a:t>Obey The Gospel:</a:t>
            </a:r>
          </a:p>
          <a:p>
            <a:pPr algn="ctr">
              <a:lnSpc>
                <a:spcPct val="90000"/>
              </a:lnSpc>
              <a:defRPr/>
            </a:pPr>
            <a:endParaRPr lang="en-US" sz="500" b="1" dirty="0">
              <a:solidFill>
                <a:srgbClr val="FFC000"/>
              </a:solidFill>
              <a:effectLst>
                <a:glow rad="63500">
                  <a:srgbClr val="080808"/>
                </a:glow>
              </a:effectLst>
              <a:latin typeface="Arial" pitchFamily="34" charset="0"/>
              <a:cs typeface="Arial" pitchFamily="34" charset="0"/>
            </a:endParaRPr>
          </a:p>
          <a:p>
            <a:pPr algn="ctr">
              <a:lnSpc>
                <a:spcPct val="90000"/>
              </a:lnSpc>
              <a:defRPr/>
            </a:pPr>
            <a:r>
              <a:rPr lang="en-US" sz="2000" dirty="0">
                <a:solidFill>
                  <a:srgbClr val="FFC000"/>
                </a:solidFill>
                <a:effectLst>
                  <a:glow rad="63500">
                    <a:srgbClr val="080808"/>
                  </a:glow>
                </a:effectLst>
                <a:latin typeface="Arial" pitchFamily="34" charset="0"/>
                <a:cs typeface="Arial" pitchFamily="34" charset="0"/>
              </a:rPr>
              <a:t>Believe, John 8:24</a:t>
            </a:r>
          </a:p>
          <a:p>
            <a:pPr algn="ctr">
              <a:lnSpc>
                <a:spcPct val="90000"/>
              </a:lnSpc>
              <a:defRPr/>
            </a:pPr>
            <a:r>
              <a:rPr lang="en-US" sz="2000" dirty="0">
                <a:solidFill>
                  <a:srgbClr val="FFC000"/>
                </a:solidFill>
                <a:effectLst>
                  <a:glow rad="63500">
                    <a:srgbClr val="080808"/>
                  </a:glow>
                </a:effectLst>
                <a:latin typeface="Arial" pitchFamily="34" charset="0"/>
                <a:cs typeface="Arial" pitchFamily="34" charset="0"/>
              </a:rPr>
              <a:t>Repent, Luke 13:3</a:t>
            </a:r>
          </a:p>
          <a:p>
            <a:pPr algn="ctr">
              <a:lnSpc>
                <a:spcPct val="90000"/>
              </a:lnSpc>
              <a:defRPr/>
            </a:pPr>
            <a:r>
              <a:rPr lang="en-US" sz="2000" dirty="0">
                <a:solidFill>
                  <a:srgbClr val="FFC000"/>
                </a:solidFill>
                <a:effectLst>
                  <a:glow rad="63500">
                    <a:srgbClr val="080808"/>
                  </a:glow>
                </a:effectLst>
                <a:latin typeface="Arial" pitchFamily="34" charset="0"/>
                <a:cs typeface="Arial" pitchFamily="34" charset="0"/>
              </a:rPr>
              <a:t>Confess, Matthew 10:32</a:t>
            </a:r>
          </a:p>
          <a:p>
            <a:pPr algn="ctr">
              <a:lnSpc>
                <a:spcPct val="90000"/>
              </a:lnSpc>
              <a:defRPr/>
            </a:pPr>
            <a:r>
              <a:rPr lang="en-US" sz="2000" dirty="0">
                <a:solidFill>
                  <a:srgbClr val="FFC000"/>
                </a:solidFill>
                <a:effectLst>
                  <a:glow rad="63500">
                    <a:srgbClr val="080808"/>
                  </a:glow>
                </a:effectLst>
                <a:latin typeface="Arial" pitchFamily="34" charset="0"/>
                <a:cs typeface="Arial" pitchFamily="34" charset="0"/>
              </a:rPr>
              <a:t>Baptized, Mark 16:16</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9" presetClass="entr" presetSubtype="0" decel="10000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 calcmode="lin" valueType="num">
                                      <p:cBhvr>
                                        <p:cTn id="19" dur="500" fill="hold"/>
                                        <p:tgtEl>
                                          <p:spTgt spid="10"/>
                                        </p:tgtEl>
                                        <p:attrNameLst>
                                          <p:attrName>style.rotation</p:attrName>
                                        </p:attrNameLst>
                                      </p:cBhvr>
                                      <p:tavLst>
                                        <p:tav tm="0">
                                          <p:val>
                                            <p:fltVal val="360"/>
                                          </p:val>
                                        </p:tav>
                                        <p:tav tm="100000">
                                          <p:val>
                                            <p:fltVal val="0"/>
                                          </p:val>
                                        </p:tav>
                                      </p:tavLst>
                                    </p:anim>
                                    <p:animEffect transition="in" filter="fade">
                                      <p:cBhvr>
                                        <p:cTn id="20" dur="500"/>
                                        <p:tgtEl>
                                          <p:spTgt spid="10"/>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 calcmode="lin" valueType="num">
                                      <p:cBhvr>
                                        <p:cTn id="25" dur="500" fill="hold"/>
                                        <p:tgtEl>
                                          <p:spTgt spid="12"/>
                                        </p:tgtEl>
                                        <p:attrNameLst>
                                          <p:attrName>style.rotation</p:attrName>
                                        </p:attrNameLst>
                                      </p:cBhvr>
                                      <p:tavLst>
                                        <p:tav tm="0">
                                          <p:val>
                                            <p:fltVal val="360"/>
                                          </p:val>
                                        </p:tav>
                                        <p:tav tm="100000">
                                          <p:val>
                                            <p:fltVal val="0"/>
                                          </p:val>
                                        </p:tav>
                                      </p:tavLst>
                                    </p:anim>
                                    <p:animEffect transition="in" filter="fade">
                                      <p:cBhvr>
                                        <p:cTn id="26" dur="500"/>
                                        <p:tgtEl>
                                          <p:spTgt spid="12"/>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2235" y="126170"/>
            <a:ext cx="5415105" cy="2677656"/>
          </a:xfrm>
          <a:prstGeom prst="rect">
            <a:avLst/>
          </a:prstGeom>
          <a:noFill/>
        </p:spPr>
        <p:txBody>
          <a:bodyPr wrap="square" rtlCol="0">
            <a:spAutoFit/>
          </a:bodyPr>
          <a:lstStyle/>
          <a:p>
            <a:pPr algn="ctr"/>
            <a:r>
              <a:rPr lang="en-US" sz="6600" dirty="0">
                <a:ln w="28575">
                  <a:solidFill>
                    <a:sysClr val="windowText" lastClr="000000"/>
                  </a:solidFill>
                </a:ln>
                <a:effectLst/>
              </a:rPr>
              <a:t>The Lord is my Shepherd</a:t>
            </a:r>
          </a:p>
          <a:p>
            <a:pPr algn="ctr"/>
            <a:r>
              <a:rPr lang="en-US" sz="3200" dirty="0">
                <a:ln w="28575">
                  <a:solidFill>
                    <a:sysClr val="windowText" lastClr="000000"/>
                  </a:solidFill>
                </a:ln>
                <a:effectLst/>
              </a:rPr>
              <a:t>Psalm 23:1-6</a:t>
            </a:r>
          </a:p>
        </p:txBody>
      </p:sp>
      <p:pic>
        <p:nvPicPr>
          <p:cNvPr id="11" name="Picture 3"/>
          <p:cNvPicPr>
            <a:picLocks noChangeAspect="1" noChangeArrowheads="1"/>
          </p:cNvPicPr>
          <p:nvPr/>
        </p:nvPicPr>
        <p:blipFill>
          <a:blip r:embed="rId2" cstate="print"/>
          <a:srcRect l="17340" t="32080" r="54429" b="14160"/>
          <a:stretch>
            <a:fillRect/>
          </a:stretch>
        </p:blipFill>
        <p:spPr bwMode="auto">
          <a:xfrm>
            <a:off x="5455315" y="0"/>
            <a:ext cx="3686880" cy="6858000"/>
          </a:xfrm>
          <a:prstGeom prst="rect">
            <a:avLst/>
          </a:prstGeom>
          <a:noFill/>
          <a:ln w="9525">
            <a:noFill/>
            <a:miter lim="800000"/>
            <a:headEnd/>
            <a:tailEnd/>
          </a:ln>
        </p:spPr>
      </p:pic>
      <p:cxnSp>
        <p:nvCxnSpPr>
          <p:cNvPr id="10" name="Straight Connector 9"/>
          <p:cNvCxnSpPr/>
          <p:nvPr/>
        </p:nvCxnSpPr>
        <p:spPr>
          <a:xfrm>
            <a:off x="1269170" y="2084825"/>
            <a:ext cx="32644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9475" y="1086295"/>
            <a:ext cx="36100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32235" y="2807960"/>
            <a:ext cx="5338295" cy="1926810"/>
          </a:xfrm>
          <a:prstGeom prst="rect">
            <a:avLst/>
          </a:prstGeom>
          <a:noFill/>
        </p:spPr>
        <p:txBody>
          <a:bodyPr wrap="square" rtlCol="0">
            <a:spAutoFit/>
          </a:bodyPr>
          <a:lstStyle/>
          <a:p>
            <a:pPr algn="just">
              <a:lnSpc>
                <a:spcPct val="85000"/>
              </a:lnSpc>
            </a:pPr>
            <a:r>
              <a:rPr lang="en-US" sz="2800" b="1" dirty="0">
                <a:solidFill>
                  <a:sysClr val="windowText" lastClr="000000"/>
                </a:solidFill>
                <a:effectLst/>
              </a:rPr>
              <a:t>This describes the Lord to be who He is! He is the “Shepherd!” (to tend a flock; i.e. pasture it; … to graze (literally or figuratively); generally to rule; - </a:t>
            </a:r>
            <a:r>
              <a:rPr lang="en-US" sz="2800" b="1" dirty="0" err="1">
                <a:solidFill>
                  <a:sysClr val="windowText" lastClr="000000"/>
                </a:solidFill>
                <a:effectLst/>
              </a:rPr>
              <a:t>Strongs</a:t>
            </a:r>
            <a:r>
              <a:rPr lang="en-US" sz="2800" b="1" dirty="0">
                <a:solidFill>
                  <a:sysClr val="windowText" lastClr="000000"/>
                </a:solidFill>
                <a:effectLst/>
              </a:rPr>
              <a:t>)</a:t>
            </a:r>
          </a:p>
        </p:txBody>
      </p:sp>
      <p:sp>
        <p:nvSpPr>
          <p:cNvPr id="7" name="TextBox 6"/>
          <p:cNvSpPr txBox="1"/>
          <p:nvPr/>
        </p:nvSpPr>
        <p:spPr>
          <a:xfrm>
            <a:off x="232235" y="4864035"/>
            <a:ext cx="5338295" cy="1560555"/>
          </a:xfrm>
          <a:prstGeom prst="rect">
            <a:avLst/>
          </a:prstGeom>
          <a:noFill/>
        </p:spPr>
        <p:txBody>
          <a:bodyPr wrap="square" rtlCol="0">
            <a:spAutoFit/>
          </a:bodyPr>
          <a:lstStyle/>
          <a:p>
            <a:pPr algn="just">
              <a:lnSpc>
                <a:spcPct val="85000"/>
              </a:lnSpc>
            </a:pPr>
            <a:r>
              <a:rPr lang="en-US" sz="2800" b="1" dirty="0">
                <a:solidFill>
                  <a:sysClr val="windowText" lastClr="000000"/>
                </a:solidFill>
                <a:effectLst/>
              </a:rPr>
              <a:t>As we consider the New Testament lesson for us today, we learn that Jesus describes Himself as the ”Good Shepherd”!</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cstate="print"/>
          <a:srcRect l="17340" t="32080" r="54429" b="14160"/>
          <a:stretch>
            <a:fillRect/>
          </a:stretch>
        </p:blipFill>
        <p:spPr bwMode="auto">
          <a:xfrm>
            <a:off x="5455315" y="0"/>
            <a:ext cx="3686880" cy="6858000"/>
          </a:xfrm>
          <a:prstGeom prst="rect">
            <a:avLst/>
          </a:prstGeom>
          <a:noFill/>
          <a:ln w="9525">
            <a:noFill/>
            <a:miter lim="800000"/>
            <a:headEnd/>
            <a:tailEnd/>
          </a:ln>
        </p:spPr>
      </p:pic>
      <p:sp>
        <p:nvSpPr>
          <p:cNvPr id="7" name="TextBox 6"/>
          <p:cNvSpPr txBox="1"/>
          <p:nvPr/>
        </p:nvSpPr>
        <p:spPr>
          <a:xfrm>
            <a:off x="193830" y="164575"/>
            <a:ext cx="8794745" cy="6555641"/>
          </a:xfrm>
          <a:prstGeom prst="rect">
            <a:avLst/>
          </a:prstGeom>
          <a:noFill/>
        </p:spPr>
        <p:txBody>
          <a:bodyPr wrap="square" rtlCol="0">
            <a:spAutoFit/>
          </a:bodyPr>
          <a:lstStyle/>
          <a:p>
            <a:pPr algn="just"/>
            <a:r>
              <a:rPr lang="en-US" sz="2800" b="1" dirty="0">
                <a:solidFill>
                  <a:sysClr val="windowText" lastClr="000000"/>
                </a:solidFill>
                <a:effectLst>
                  <a:glow rad="63500">
                    <a:srgbClr val="FFFFFF"/>
                  </a:glow>
                </a:effectLst>
              </a:rPr>
              <a:t>John 10:11-16 </a:t>
            </a:r>
            <a:r>
              <a:rPr lang="en-US" sz="2800" dirty="0">
                <a:solidFill>
                  <a:sysClr val="windowText" lastClr="000000"/>
                </a:solidFill>
                <a:effectLst>
                  <a:glow rad="63500">
                    <a:srgbClr val="FFFFFF"/>
                  </a:glow>
                </a:effectLst>
              </a:rPr>
              <a:t>- "I am the good shepherd. The good shepherd gives His life for the sheep.</a:t>
            </a:r>
          </a:p>
          <a:p>
            <a:pPr algn="just"/>
            <a:r>
              <a:rPr lang="en-US" sz="2800" dirty="0">
                <a:solidFill>
                  <a:sysClr val="windowText" lastClr="000000"/>
                </a:solidFill>
                <a:effectLst>
                  <a:glow rad="63500">
                    <a:srgbClr val="FFFFFF"/>
                  </a:glow>
                </a:effectLst>
              </a:rPr>
              <a:t>12 "But a hireling, he who is not the shepherd, one who does not own the sheep, sees the wolf coming and leaves the sheep and flees; and the wolf catches the sheep and scatters them.</a:t>
            </a:r>
          </a:p>
          <a:p>
            <a:pPr algn="just"/>
            <a:r>
              <a:rPr lang="en-US" sz="2800" dirty="0">
                <a:solidFill>
                  <a:sysClr val="windowText" lastClr="000000"/>
                </a:solidFill>
                <a:effectLst>
                  <a:glow rad="63500">
                    <a:srgbClr val="FFFFFF"/>
                  </a:glow>
                </a:effectLst>
              </a:rPr>
              <a:t>13 "The hireling flees because he is a hireling and does not care about the sheep.</a:t>
            </a:r>
          </a:p>
          <a:p>
            <a:pPr algn="just"/>
            <a:r>
              <a:rPr lang="en-US" sz="2800" dirty="0">
                <a:solidFill>
                  <a:sysClr val="windowText" lastClr="000000"/>
                </a:solidFill>
                <a:effectLst>
                  <a:glow rad="63500">
                    <a:srgbClr val="FFFFFF"/>
                  </a:glow>
                </a:effectLst>
              </a:rPr>
              <a:t>14 "I am the good shepherd; and I know My sheep, and am known by My own.</a:t>
            </a:r>
          </a:p>
          <a:p>
            <a:pPr algn="just"/>
            <a:r>
              <a:rPr lang="en-US" sz="2800" dirty="0">
                <a:solidFill>
                  <a:sysClr val="windowText" lastClr="000000"/>
                </a:solidFill>
                <a:effectLst>
                  <a:glow rad="63500">
                    <a:srgbClr val="FFFFFF"/>
                  </a:glow>
                </a:effectLst>
              </a:rPr>
              <a:t>15 "As the Father knows Me, even so I know the Father; and I lay down My life for the sheep.</a:t>
            </a:r>
          </a:p>
          <a:p>
            <a:pPr algn="just"/>
            <a:r>
              <a:rPr lang="en-US" sz="2800" dirty="0">
                <a:solidFill>
                  <a:sysClr val="windowText" lastClr="000000"/>
                </a:solidFill>
                <a:effectLst>
                  <a:glow rad="63500">
                    <a:srgbClr val="FFFFFF"/>
                  </a:glow>
                </a:effectLst>
              </a:rPr>
              <a:t>16 "And other sheep I have which are not of this fold; them also I must bring, and they will hear My voice; and there will be one flock and one shepherd.            </a:t>
            </a:r>
          </a:p>
        </p:txBody>
      </p:sp>
      <p:cxnSp>
        <p:nvCxnSpPr>
          <p:cNvPr id="9" name="Straight Connector 8"/>
          <p:cNvCxnSpPr/>
          <p:nvPr/>
        </p:nvCxnSpPr>
        <p:spPr>
          <a:xfrm>
            <a:off x="1269170" y="6578210"/>
            <a:ext cx="407093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808310" y="4043480"/>
            <a:ext cx="36100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112610" y="625435"/>
            <a:ext cx="407093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2235" y="126170"/>
            <a:ext cx="5415105" cy="2677656"/>
          </a:xfrm>
          <a:prstGeom prst="rect">
            <a:avLst/>
          </a:prstGeom>
          <a:noFill/>
        </p:spPr>
        <p:txBody>
          <a:bodyPr wrap="square" rtlCol="0">
            <a:spAutoFit/>
          </a:bodyPr>
          <a:lstStyle/>
          <a:p>
            <a:pPr algn="ctr"/>
            <a:r>
              <a:rPr lang="en-US" sz="6600" dirty="0">
                <a:ln w="28575">
                  <a:solidFill>
                    <a:sysClr val="windowText" lastClr="000000"/>
                  </a:solidFill>
                </a:ln>
                <a:solidFill>
                  <a:sysClr val="windowText" lastClr="000000"/>
                </a:solidFill>
                <a:effectLst/>
              </a:rPr>
              <a:t>The Lord is my Shepherd</a:t>
            </a:r>
          </a:p>
          <a:p>
            <a:pPr algn="ctr"/>
            <a:r>
              <a:rPr lang="en-US" sz="3200" dirty="0">
                <a:ln w="28575">
                  <a:solidFill>
                    <a:sysClr val="windowText" lastClr="000000"/>
                  </a:solidFill>
                </a:ln>
                <a:solidFill>
                  <a:sysClr val="windowText" lastClr="000000"/>
                </a:solidFill>
                <a:effectLst/>
              </a:rPr>
              <a:t>Psalm 23:1-6</a:t>
            </a:r>
          </a:p>
        </p:txBody>
      </p:sp>
      <p:pic>
        <p:nvPicPr>
          <p:cNvPr id="10" name="Picture 3"/>
          <p:cNvPicPr>
            <a:picLocks noChangeAspect="1" noChangeArrowheads="1"/>
          </p:cNvPicPr>
          <p:nvPr/>
        </p:nvPicPr>
        <p:blipFill>
          <a:blip r:embed="rId2" cstate="print"/>
          <a:srcRect l="17340" t="32080" r="54429" b="14160"/>
          <a:stretch>
            <a:fillRect/>
          </a:stretch>
        </p:blipFill>
        <p:spPr bwMode="auto">
          <a:xfrm>
            <a:off x="5455315" y="0"/>
            <a:ext cx="3686880" cy="6858000"/>
          </a:xfrm>
          <a:prstGeom prst="rect">
            <a:avLst/>
          </a:prstGeom>
          <a:noFill/>
          <a:ln w="9525">
            <a:noFill/>
            <a:miter lim="800000"/>
            <a:headEnd/>
            <a:tailEnd/>
          </a:ln>
        </p:spPr>
      </p:pic>
      <p:cxnSp>
        <p:nvCxnSpPr>
          <p:cNvPr id="8" name="Straight Connector 7"/>
          <p:cNvCxnSpPr/>
          <p:nvPr/>
        </p:nvCxnSpPr>
        <p:spPr>
          <a:xfrm>
            <a:off x="4341570" y="1086295"/>
            <a:ext cx="103693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32235" y="2814520"/>
            <a:ext cx="5338295" cy="1815882"/>
          </a:xfrm>
          <a:prstGeom prst="rect">
            <a:avLst/>
          </a:prstGeom>
          <a:noFill/>
        </p:spPr>
        <p:txBody>
          <a:bodyPr wrap="square" rtlCol="0">
            <a:spAutoFit/>
          </a:bodyPr>
          <a:lstStyle/>
          <a:p>
            <a:pPr algn="just"/>
            <a:r>
              <a:rPr lang="en-US" sz="2800" b="1" dirty="0">
                <a:solidFill>
                  <a:sysClr val="windowText" lastClr="000000"/>
                </a:solidFill>
                <a:effectLst/>
              </a:rPr>
              <a:t>Jesus, as the “Good Shepherd,” has given Himself for all and desires to be the Shepherd of all of mankind!</a:t>
            </a:r>
          </a:p>
        </p:txBody>
      </p:sp>
      <p:sp>
        <p:nvSpPr>
          <p:cNvPr id="7" name="TextBox 6"/>
          <p:cNvSpPr txBox="1"/>
          <p:nvPr/>
        </p:nvSpPr>
        <p:spPr>
          <a:xfrm>
            <a:off x="232235" y="4608708"/>
            <a:ext cx="5338295" cy="1815882"/>
          </a:xfrm>
          <a:prstGeom prst="rect">
            <a:avLst/>
          </a:prstGeom>
          <a:noFill/>
        </p:spPr>
        <p:txBody>
          <a:bodyPr wrap="square" rtlCol="0">
            <a:spAutoFit/>
          </a:bodyPr>
          <a:lstStyle/>
          <a:p>
            <a:pPr algn="just"/>
            <a:r>
              <a:rPr lang="en-US" sz="2800" b="1" dirty="0">
                <a:solidFill>
                  <a:sysClr val="windowText" lastClr="000000"/>
                </a:solidFill>
                <a:effectLst/>
              </a:rPr>
              <a:t>But just to say that Jesus is “MY” Shepherd does not make it so! Jesus again tells us who His sheep are and how they are identified!</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2" cstate="print"/>
          <a:srcRect l="17340" t="32080" r="54429" b="14160"/>
          <a:stretch>
            <a:fillRect/>
          </a:stretch>
        </p:blipFill>
        <p:spPr bwMode="auto">
          <a:xfrm>
            <a:off x="5455315" y="0"/>
            <a:ext cx="3686880" cy="6858000"/>
          </a:xfrm>
          <a:prstGeom prst="rect">
            <a:avLst/>
          </a:prstGeom>
          <a:noFill/>
          <a:ln w="9525">
            <a:noFill/>
            <a:miter lim="800000"/>
            <a:headEnd/>
            <a:tailEnd/>
          </a:ln>
        </p:spPr>
      </p:pic>
      <p:sp>
        <p:nvSpPr>
          <p:cNvPr id="7" name="TextBox 6"/>
          <p:cNvSpPr txBox="1"/>
          <p:nvPr/>
        </p:nvSpPr>
        <p:spPr>
          <a:xfrm>
            <a:off x="193830" y="164575"/>
            <a:ext cx="8794745" cy="6124754"/>
          </a:xfrm>
          <a:prstGeom prst="rect">
            <a:avLst/>
          </a:prstGeom>
          <a:noFill/>
        </p:spPr>
        <p:txBody>
          <a:bodyPr wrap="square" rtlCol="0">
            <a:spAutoFit/>
          </a:bodyPr>
          <a:lstStyle/>
          <a:p>
            <a:pPr algn="just"/>
            <a:r>
              <a:rPr lang="en-US" sz="2800" b="1" dirty="0">
                <a:solidFill>
                  <a:sysClr val="windowText" lastClr="000000"/>
                </a:solidFill>
                <a:effectLst>
                  <a:glow rad="63500">
                    <a:srgbClr val="FFFFFF"/>
                  </a:glow>
                </a:effectLst>
              </a:rPr>
              <a:t>John 10:1-10 </a:t>
            </a:r>
            <a:r>
              <a:rPr lang="en-US" sz="2800" dirty="0">
                <a:solidFill>
                  <a:sysClr val="windowText" lastClr="000000"/>
                </a:solidFill>
                <a:effectLst>
                  <a:glow rad="63500">
                    <a:srgbClr val="FFFFFF"/>
                  </a:glow>
                </a:effectLst>
              </a:rPr>
              <a:t>- "Most assuredly, I say to you, he who does not enter the sheepfold by the door, but climbs up some other way, the same is a thief and a robber.</a:t>
            </a:r>
          </a:p>
          <a:p>
            <a:pPr algn="just"/>
            <a:r>
              <a:rPr lang="en-US" sz="2800" dirty="0">
                <a:solidFill>
                  <a:sysClr val="windowText" lastClr="000000"/>
                </a:solidFill>
                <a:effectLst>
                  <a:glow rad="63500">
                    <a:srgbClr val="FFFFFF"/>
                  </a:glow>
                </a:effectLst>
              </a:rPr>
              <a:t>2 "But he who enters by the door is the shepherd of the sheep.</a:t>
            </a:r>
          </a:p>
          <a:p>
            <a:pPr algn="just"/>
            <a:r>
              <a:rPr lang="en-US" sz="2800" dirty="0">
                <a:solidFill>
                  <a:sysClr val="windowText" lastClr="000000"/>
                </a:solidFill>
                <a:effectLst>
                  <a:glow rad="63500">
                    <a:srgbClr val="FFFFFF"/>
                  </a:glow>
                </a:effectLst>
              </a:rPr>
              <a:t>3 "To him the doorkeeper opens, and the sheep hear his voice; and he calls his own sheep by name and leads them out.</a:t>
            </a:r>
          </a:p>
          <a:p>
            <a:pPr algn="just"/>
            <a:r>
              <a:rPr lang="en-US" sz="2800" dirty="0">
                <a:solidFill>
                  <a:sysClr val="windowText" lastClr="000000"/>
                </a:solidFill>
                <a:effectLst>
                  <a:glow rad="63500">
                    <a:srgbClr val="FFFFFF"/>
                  </a:glow>
                </a:effectLst>
              </a:rPr>
              <a:t>4 "And when he brings out his own sheep, he goes before them; and the sheep follow him, for they know his voice.</a:t>
            </a:r>
          </a:p>
          <a:p>
            <a:pPr algn="just"/>
            <a:r>
              <a:rPr lang="en-US" sz="2800" dirty="0">
                <a:solidFill>
                  <a:sysClr val="windowText" lastClr="000000"/>
                </a:solidFill>
                <a:effectLst>
                  <a:glow rad="63500">
                    <a:srgbClr val="FFFFFF"/>
                  </a:glow>
                </a:effectLst>
              </a:rPr>
              <a:t>5 "Yet they will by no means follow a stranger, but will flee from him, for they do not know the voice of strangers.“</a:t>
            </a:r>
          </a:p>
          <a:p>
            <a:pPr algn="just"/>
            <a:r>
              <a:rPr lang="en-US" sz="2800" dirty="0">
                <a:solidFill>
                  <a:sysClr val="windowText" lastClr="000000"/>
                </a:solidFill>
                <a:effectLst>
                  <a:glow rad="63500">
                    <a:srgbClr val="FFFFFF"/>
                  </a:glow>
                </a:effectLst>
              </a:rPr>
              <a:t>6 Jesus used this illustration, but they did not understand the things which He spoke to them.</a:t>
            </a:r>
          </a:p>
        </p:txBody>
      </p:sp>
      <p:cxnSp>
        <p:nvCxnSpPr>
          <p:cNvPr id="13" name="Straight Connector 12"/>
          <p:cNvCxnSpPr/>
          <p:nvPr/>
        </p:nvCxnSpPr>
        <p:spPr>
          <a:xfrm>
            <a:off x="270640" y="5310845"/>
            <a:ext cx="77578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69170" y="4888390"/>
            <a:ext cx="760419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845245" y="4465935"/>
            <a:ext cx="66056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70640" y="3160165"/>
            <a:ext cx="844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6031390" y="2776115"/>
            <a:ext cx="28803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cstate="print"/>
          <a:srcRect l="17340" t="32080" r="54429" b="14160"/>
          <a:stretch>
            <a:fillRect/>
          </a:stretch>
        </p:blipFill>
        <p:spPr bwMode="auto">
          <a:xfrm>
            <a:off x="5455315" y="0"/>
            <a:ext cx="3686880" cy="6858000"/>
          </a:xfrm>
          <a:prstGeom prst="rect">
            <a:avLst/>
          </a:prstGeom>
          <a:noFill/>
          <a:ln w="9525">
            <a:noFill/>
            <a:miter lim="800000"/>
            <a:headEnd/>
            <a:tailEnd/>
          </a:ln>
        </p:spPr>
      </p:pic>
      <p:sp>
        <p:nvSpPr>
          <p:cNvPr id="7" name="TextBox 6"/>
          <p:cNvSpPr txBox="1"/>
          <p:nvPr/>
        </p:nvSpPr>
        <p:spPr>
          <a:xfrm>
            <a:off x="193830" y="164575"/>
            <a:ext cx="8794745" cy="3970318"/>
          </a:xfrm>
          <a:prstGeom prst="rect">
            <a:avLst/>
          </a:prstGeom>
          <a:noFill/>
        </p:spPr>
        <p:txBody>
          <a:bodyPr wrap="square" rtlCol="0">
            <a:spAutoFit/>
          </a:bodyPr>
          <a:lstStyle/>
          <a:p>
            <a:pPr algn="just"/>
            <a:r>
              <a:rPr lang="en-US" sz="2800" dirty="0">
                <a:effectLst>
                  <a:glow rad="63500">
                    <a:srgbClr val="FFFFFF"/>
                  </a:glow>
                </a:effectLst>
              </a:rPr>
              <a:t>7 Then Jesus said to them again, "Most assuredly, I say to you, I am the door of the sheep.</a:t>
            </a:r>
          </a:p>
          <a:p>
            <a:pPr algn="just"/>
            <a:r>
              <a:rPr lang="en-US" sz="2800" dirty="0">
                <a:effectLst>
                  <a:glow rad="63500">
                    <a:srgbClr val="FFFFFF"/>
                  </a:glow>
                </a:effectLst>
              </a:rPr>
              <a:t>8 "All who ever came before Me are thieves and robbers, but the sheep did not hear them.</a:t>
            </a:r>
          </a:p>
          <a:p>
            <a:pPr algn="just"/>
            <a:r>
              <a:rPr lang="en-US" sz="2800" dirty="0">
                <a:effectLst>
                  <a:glow rad="63500">
                    <a:srgbClr val="FFFFFF"/>
                  </a:glow>
                </a:effectLst>
              </a:rPr>
              <a:t>9 "I am the door. If anyone enters by Me, he will be saved, and will go in and out and find pasture. </a:t>
            </a:r>
          </a:p>
          <a:p>
            <a:pPr algn="just"/>
            <a:r>
              <a:rPr lang="en-US" sz="2800" dirty="0">
                <a:effectLst>
                  <a:glow rad="63500">
                    <a:srgbClr val="FFFFFF"/>
                  </a:glow>
                </a:effectLst>
              </a:rPr>
              <a:t>10 "The thief does not come except to steal, and to kill, and to destroy. I have come that they may have life, and that they may have it more abundantly.</a:t>
            </a:r>
          </a:p>
        </p:txBody>
      </p:sp>
      <p:cxnSp>
        <p:nvCxnSpPr>
          <p:cNvPr id="4" name="Straight Connector 3"/>
          <p:cNvCxnSpPr/>
          <p:nvPr/>
        </p:nvCxnSpPr>
        <p:spPr>
          <a:xfrm>
            <a:off x="2805370" y="2315255"/>
            <a:ext cx="606799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70640" y="2737710"/>
            <a:ext cx="560713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2235" y="126170"/>
            <a:ext cx="5415105" cy="2677656"/>
          </a:xfrm>
          <a:prstGeom prst="rect">
            <a:avLst/>
          </a:prstGeom>
          <a:noFill/>
        </p:spPr>
        <p:txBody>
          <a:bodyPr wrap="square" rtlCol="0">
            <a:spAutoFit/>
          </a:bodyPr>
          <a:lstStyle/>
          <a:p>
            <a:pPr algn="ctr"/>
            <a:r>
              <a:rPr lang="en-US" sz="6600" dirty="0">
                <a:ln w="28575">
                  <a:solidFill>
                    <a:sysClr val="windowText" lastClr="000000"/>
                  </a:solidFill>
                </a:ln>
                <a:effectLst/>
              </a:rPr>
              <a:t>The Lord is my Shepherd</a:t>
            </a:r>
          </a:p>
          <a:p>
            <a:pPr algn="ctr"/>
            <a:r>
              <a:rPr lang="en-US" sz="3200" dirty="0">
                <a:ln w="28575">
                  <a:solidFill>
                    <a:sysClr val="windowText" lastClr="000000"/>
                  </a:solidFill>
                </a:ln>
                <a:effectLst/>
              </a:rPr>
              <a:t>Psalm 23:1-6</a:t>
            </a:r>
          </a:p>
        </p:txBody>
      </p:sp>
      <p:pic>
        <p:nvPicPr>
          <p:cNvPr id="16387" name="Picture 3"/>
          <p:cNvPicPr>
            <a:picLocks noChangeAspect="1" noChangeArrowheads="1"/>
          </p:cNvPicPr>
          <p:nvPr/>
        </p:nvPicPr>
        <p:blipFill>
          <a:blip r:embed="rId2" cstate="print"/>
          <a:srcRect l="17340" t="32080" r="54429" b="14160"/>
          <a:stretch>
            <a:fillRect/>
          </a:stretch>
        </p:blipFill>
        <p:spPr bwMode="auto">
          <a:xfrm>
            <a:off x="5455315" y="0"/>
            <a:ext cx="3686880" cy="6858000"/>
          </a:xfrm>
          <a:prstGeom prst="rect">
            <a:avLst/>
          </a:prstGeom>
          <a:noFill/>
          <a:ln w="9525">
            <a:noFill/>
            <a:miter lim="800000"/>
            <a:headEnd/>
            <a:tailEnd/>
          </a:ln>
        </p:spPr>
      </p:pic>
      <p:cxnSp>
        <p:nvCxnSpPr>
          <p:cNvPr id="10" name="Straight Connector 9"/>
          <p:cNvCxnSpPr/>
          <p:nvPr/>
        </p:nvCxnSpPr>
        <p:spPr>
          <a:xfrm>
            <a:off x="1269170" y="2084825"/>
            <a:ext cx="32644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9475" y="1086295"/>
            <a:ext cx="46854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32235" y="2776115"/>
            <a:ext cx="5338295" cy="1643527"/>
          </a:xfrm>
          <a:prstGeom prst="rect">
            <a:avLst/>
          </a:prstGeom>
          <a:noFill/>
        </p:spPr>
        <p:txBody>
          <a:bodyPr wrap="square" rtlCol="0">
            <a:spAutoFit/>
          </a:bodyPr>
          <a:lstStyle/>
          <a:p>
            <a:pPr algn="just">
              <a:lnSpc>
                <a:spcPct val="90000"/>
              </a:lnSpc>
            </a:pPr>
            <a:r>
              <a:rPr lang="en-US" sz="2800" b="1" dirty="0">
                <a:solidFill>
                  <a:sysClr val="windowText" lastClr="000000"/>
                </a:solidFill>
                <a:effectLst/>
              </a:rPr>
              <a:t>Jesus is the “Good Shepherd” who has the power and means to provide for His “Sheep” (Obedient)!</a:t>
            </a:r>
          </a:p>
        </p:txBody>
      </p:sp>
      <p:sp>
        <p:nvSpPr>
          <p:cNvPr id="7" name="TextBox 6"/>
          <p:cNvSpPr txBox="1"/>
          <p:nvPr/>
        </p:nvSpPr>
        <p:spPr>
          <a:xfrm>
            <a:off x="232235" y="4585290"/>
            <a:ext cx="5338295" cy="2031325"/>
          </a:xfrm>
          <a:prstGeom prst="rect">
            <a:avLst/>
          </a:prstGeom>
          <a:noFill/>
        </p:spPr>
        <p:txBody>
          <a:bodyPr wrap="square" rtlCol="0">
            <a:spAutoFit/>
          </a:bodyPr>
          <a:lstStyle/>
          <a:p>
            <a:pPr algn="just">
              <a:lnSpc>
                <a:spcPct val="90000"/>
              </a:lnSpc>
            </a:pPr>
            <a:r>
              <a:rPr lang="en-US" sz="2800" b="1" dirty="0">
                <a:effectLst/>
              </a:rPr>
              <a:t>It is when, and only when, that I am a “Sheep” (obedient) to the “Shepherd” (Jesus) that I can take comfort in the wonderful words of Psalm 23!</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2" cstate="print"/>
          <a:srcRect l="17340" t="32080" r="54429" b="14160"/>
          <a:stretch>
            <a:fillRect/>
          </a:stretch>
        </p:blipFill>
        <p:spPr bwMode="auto">
          <a:xfrm>
            <a:off x="5455315" y="0"/>
            <a:ext cx="3686880" cy="6858000"/>
          </a:xfrm>
          <a:prstGeom prst="rect">
            <a:avLst/>
          </a:prstGeom>
          <a:noFill/>
          <a:ln w="9525">
            <a:noFill/>
            <a:miter lim="800000"/>
            <a:headEnd/>
            <a:tailEnd/>
          </a:ln>
        </p:spPr>
      </p:pic>
      <p:cxnSp>
        <p:nvCxnSpPr>
          <p:cNvPr id="8" name="Straight Connector 7"/>
          <p:cNvCxnSpPr/>
          <p:nvPr/>
        </p:nvCxnSpPr>
        <p:spPr>
          <a:xfrm>
            <a:off x="501070" y="625435"/>
            <a:ext cx="372528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93830" y="164575"/>
            <a:ext cx="8794745" cy="5693866"/>
          </a:xfrm>
          <a:prstGeom prst="rect">
            <a:avLst/>
          </a:prstGeom>
          <a:noFill/>
        </p:spPr>
        <p:txBody>
          <a:bodyPr wrap="square" rtlCol="0">
            <a:spAutoFit/>
          </a:bodyPr>
          <a:lstStyle/>
          <a:p>
            <a:pPr algn="just"/>
            <a:r>
              <a:rPr lang="en-US" sz="2800" dirty="0">
                <a:solidFill>
                  <a:sysClr val="windowText" lastClr="000000"/>
                </a:solidFill>
                <a:effectLst>
                  <a:glow rad="139700">
                    <a:srgbClr val="FFFFFF"/>
                  </a:glow>
                </a:effectLst>
              </a:rPr>
              <a:t>1 The LORD is my shepherd; I shall not want.</a:t>
            </a:r>
          </a:p>
          <a:p>
            <a:pPr algn="just"/>
            <a:r>
              <a:rPr lang="en-US" sz="2800" dirty="0">
                <a:solidFill>
                  <a:sysClr val="windowText" lastClr="000000"/>
                </a:solidFill>
                <a:effectLst>
                  <a:glow rad="139700">
                    <a:srgbClr val="FFFFFF"/>
                  </a:glow>
                </a:effectLst>
              </a:rPr>
              <a:t>2 He makes me to lie down in green pastures; He leads me beside the still waters.</a:t>
            </a:r>
          </a:p>
          <a:p>
            <a:pPr algn="just"/>
            <a:r>
              <a:rPr lang="en-US" sz="2800" dirty="0">
                <a:solidFill>
                  <a:sysClr val="windowText" lastClr="000000"/>
                </a:solidFill>
                <a:effectLst>
                  <a:glow rad="139700">
                    <a:srgbClr val="FFFFFF"/>
                  </a:glow>
                </a:effectLst>
              </a:rPr>
              <a:t>3 He restores my soul; He leads me in the paths of righteousness For His name's sake.</a:t>
            </a:r>
          </a:p>
          <a:p>
            <a:pPr algn="just"/>
            <a:r>
              <a:rPr lang="en-US" sz="2800" dirty="0">
                <a:solidFill>
                  <a:sysClr val="windowText" lastClr="000000"/>
                </a:solidFill>
                <a:effectLst>
                  <a:glow rad="139700">
                    <a:srgbClr val="FFFFFF"/>
                  </a:glow>
                </a:effectLst>
              </a:rPr>
              <a:t>4 Yea, though I walk through the valley of the shadow of death, I will fear no evil; For You are with me; Your rod and Your staff, they comfort me.</a:t>
            </a:r>
          </a:p>
          <a:p>
            <a:pPr algn="just"/>
            <a:r>
              <a:rPr lang="en-US" sz="2800" dirty="0">
                <a:solidFill>
                  <a:sysClr val="windowText" lastClr="000000"/>
                </a:solidFill>
                <a:effectLst>
                  <a:glow rad="139700">
                    <a:srgbClr val="FFFFFF"/>
                  </a:glow>
                </a:effectLst>
              </a:rPr>
              <a:t>5 You prepare a table before me in the presence of my enemies; You anoint my head with oil; My cup runs over.</a:t>
            </a:r>
          </a:p>
          <a:p>
            <a:pPr algn="just"/>
            <a:r>
              <a:rPr lang="en-US" sz="2800" dirty="0">
                <a:solidFill>
                  <a:sysClr val="windowText" lastClr="000000"/>
                </a:solidFill>
                <a:effectLst>
                  <a:glow rad="139700">
                    <a:srgbClr val="FFFFFF"/>
                  </a:glow>
                </a:effectLst>
              </a:rPr>
              <a:t>6 Surely goodness and mercy shall follow me All the days of my life; And I will dwell in the house of the LORD Forever.		          					- Psalm 23:1-6.</a:t>
            </a:r>
          </a:p>
        </p:txBody>
      </p:sp>
      <p:cxnSp>
        <p:nvCxnSpPr>
          <p:cNvPr id="6" name="Straight Connector 5"/>
          <p:cNvCxnSpPr/>
          <p:nvPr/>
        </p:nvCxnSpPr>
        <p:spPr>
          <a:xfrm>
            <a:off x="4341570" y="625435"/>
            <a:ext cx="23811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6"/>
          <p:cNvPicPr>
            <a:picLocks noChangeAspect="1" noChangeArrowheads="1"/>
          </p:cNvPicPr>
          <p:nvPr/>
        </p:nvPicPr>
        <p:blipFill>
          <a:blip r:embed="rId3" cstate="print"/>
          <a:srcRect b="3300"/>
          <a:stretch>
            <a:fillRect/>
          </a:stretch>
        </p:blipFill>
        <p:spPr bwMode="auto">
          <a:xfrm>
            <a:off x="2805370" y="1739180"/>
            <a:ext cx="6338630" cy="5118820"/>
          </a:xfrm>
          <a:prstGeom prst="rect">
            <a:avLst/>
          </a:prstGeom>
          <a:noFill/>
          <a:ln w="9525">
            <a:noFill/>
            <a:miter lim="800000"/>
            <a:headEnd/>
            <a:tailEnd/>
          </a:ln>
        </p:spPr>
      </p:pic>
      <p:sp>
        <p:nvSpPr>
          <p:cNvPr id="11" name="TextBox 10"/>
          <p:cNvSpPr txBox="1"/>
          <p:nvPr/>
        </p:nvSpPr>
        <p:spPr>
          <a:xfrm>
            <a:off x="3535065" y="2238445"/>
            <a:ext cx="4800625" cy="584775"/>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3200" b="1" u="sng" dirty="0">
                <a:solidFill>
                  <a:schemeClr val="bg1"/>
                </a:solidFill>
              </a:rPr>
              <a:t>Assurance</a:t>
            </a:r>
          </a:p>
        </p:txBody>
      </p:sp>
      <p:sp>
        <p:nvSpPr>
          <p:cNvPr id="12" name="TextBox 11"/>
          <p:cNvSpPr txBox="1"/>
          <p:nvPr/>
        </p:nvSpPr>
        <p:spPr>
          <a:xfrm>
            <a:off x="3535065" y="3582620"/>
            <a:ext cx="4800625" cy="1661993"/>
          </a:xfrm>
          <a:prstGeom prst="rect">
            <a:avLst/>
          </a:prstGeom>
          <a:noFill/>
        </p:spPr>
        <p:txBody>
          <a:bodyPr wrap="square" rtlCol="0">
            <a:spAutoFit/>
          </a:bodyPr>
          <a:lstStyle/>
          <a:p>
            <a:pPr algn="ctr"/>
            <a:r>
              <a:rPr lang="en-US" sz="2800" dirty="0"/>
              <a:t> And my God shall supply all your need according to His riches in glory by Christ Jesus. </a:t>
            </a:r>
          </a:p>
          <a:p>
            <a:pPr algn="ctr"/>
            <a:r>
              <a:rPr lang="en-US" dirty="0"/>
              <a:t>		                    – Philippians 4:19.</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ox(i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918</TotalTime>
  <Words>3494</Words>
  <Application>Microsoft Office PowerPoint</Application>
  <PresentationFormat>On-screen Show (4:3)</PresentationFormat>
  <Paragraphs>165</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Tim Shepherd</dc:creator>
  <cp:lastModifiedBy>Ty Johnson</cp:lastModifiedBy>
  <cp:revision>81</cp:revision>
  <dcterms:created xsi:type="dcterms:W3CDTF">2011-07-13T20:35:40Z</dcterms:created>
  <dcterms:modified xsi:type="dcterms:W3CDTF">2018-08-28T03:13:11Z</dcterms:modified>
</cp:coreProperties>
</file>