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7"/>
  </p:notesMasterIdLst>
  <p:sldIdLst>
    <p:sldId id="305" r:id="rId3"/>
    <p:sldId id="366" r:id="rId4"/>
    <p:sldId id="369" r:id="rId5"/>
    <p:sldId id="418" r:id="rId6"/>
    <p:sldId id="279" r:id="rId7"/>
    <p:sldId id="419" r:id="rId8"/>
    <p:sldId id="424" r:id="rId9"/>
    <p:sldId id="401" r:id="rId10"/>
    <p:sldId id="420" r:id="rId11"/>
    <p:sldId id="404" r:id="rId12"/>
    <p:sldId id="421" r:id="rId13"/>
    <p:sldId id="422" r:id="rId14"/>
    <p:sldId id="423" r:id="rId15"/>
    <p:sldId id="40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00"/>
    <a:srgbClr val="99FF33"/>
    <a:srgbClr val="FFFFCC"/>
    <a:srgbClr val="CCFFFF"/>
    <a:srgbClr val="FFCC00"/>
    <a:srgbClr val="B2B2B2"/>
    <a:srgbClr val="FFCCFF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3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27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03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61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84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89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4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1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25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31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94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0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2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5100" y="1524000"/>
            <a:ext cx="5371608" cy="855408"/>
          </a:xfrm>
          <a:prstGeom prst="roundRect">
            <a:avLst/>
          </a:prstGeom>
          <a:solidFill>
            <a:srgbClr val="CCFFFF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Coveting Correction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Look for it.  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Jn.15:18-20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‘To avoid criticism, do nothing, say nothing, be nothing.’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‘If you are a Christian, you can expect folks to criticize, but you ought to live so nobody will believe them.’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Dn.6</a:t>
            </a:r>
          </a:p>
        </p:txBody>
      </p:sp>
    </p:spTree>
    <p:extLst>
      <p:ext uri="{BB962C8B-B14F-4D97-AF65-F5344CB8AC3E}">
        <p14:creationId xmlns:p14="http://schemas.microsoft.com/office/powerpoint/2010/main" val="28985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914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Look for it.  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Learn from it.  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Hab.2:1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Respond with humility.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Ac.5:41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Jg.8, Gideon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Lk.14:7-11, at the bottom</a:t>
            </a:r>
          </a:p>
          <a:p>
            <a:pPr lvl="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Ph.2:3</a:t>
            </a:r>
          </a:p>
        </p:txBody>
      </p:sp>
    </p:spTree>
    <p:extLst>
      <p:ext uri="{BB962C8B-B14F-4D97-AF65-F5344CB8AC3E}">
        <p14:creationId xmlns:p14="http://schemas.microsoft.com/office/powerpoint/2010/main" val="292996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914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Look for it.  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Learn from it.  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Hab.2:1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</a:rPr>
              <a:t>Respond with humility.  Ac.5:41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Rely upon Scripture. 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Ac.6:1-7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When criticized, listen: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AA9643-8BC8-4455-BB7C-30758D9515F1}"/>
              </a:ext>
            </a:extLst>
          </p:cNvPr>
          <p:cNvSpPr/>
          <p:nvPr/>
        </p:nvSpPr>
        <p:spPr>
          <a:xfrm>
            <a:off x="1336397" y="3810000"/>
            <a:ext cx="6486446" cy="5334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If justified, accept it.   </a:t>
            </a:r>
            <a:r>
              <a:rPr lang="en-US" sz="2800" dirty="0"/>
              <a:t>1-2 Sm.</a:t>
            </a:r>
            <a:endParaRPr lang="en-US" sz="32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A601986-7D4B-406F-8673-87F1F7C4C08E}"/>
              </a:ext>
            </a:extLst>
          </p:cNvPr>
          <p:cNvSpPr/>
          <p:nvPr/>
        </p:nvSpPr>
        <p:spPr>
          <a:xfrm>
            <a:off x="1330696" y="4431030"/>
            <a:ext cx="6486446" cy="5334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If unjustified, don’t despair.  </a:t>
            </a:r>
            <a:r>
              <a:rPr lang="en-US" sz="2800" dirty="0"/>
              <a:t>1 Pt.2   </a:t>
            </a:r>
            <a:endParaRPr lang="en-US" sz="3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6837615-4A6F-4BC6-A342-23E17B934B3B}"/>
              </a:ext>
            </a:extLst>
          </p:cNvPr>
          <p:cNvSpPr/>
          <p:nvPr/>
        </p:nvSpPr>
        <p:spPr>
          <a:xfrm>
            <a:off x="1324995" y="5052060"/>
            <a:ext cx="6486446" cy="5334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Either way, profit.   </a:t>
            </a:r>
            <a:r>
              <a:rPr lang="en-US" sz="2800" dirty="0"/>
              <a:t>Prov.13:18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62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914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Look for it.  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Learn from it.  </a:t>
            </a:r>
            <a:endParaRPr lang="en-US" altLang="en-US" sz="34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910" y="1295400"/>
            <a:ext cx="8305800" cy="4800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Hab.2:1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</a:rPr>
              <a:t>Respond with humility.  Ac.5:41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</a:rPr>
              <a:t>Rely upon Scripture.   Ac.6:1-7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Times New Roman" panose="02020603050405020304" pitchFamily="18" charset="0"/>
              </a:rPr>
              <a:t>Realize people are watching.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2 Co.8:20f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32D79CC-D719-47C9-8740-3C8C389D1FD1}"/>
              </a:ext>
            </a:extLst>
          </p:cNvPr>
          <p:cNvSpPr/>
          <p:nvPr/>
        </p:nvSpPr>
        <p:spPr>
          <a:xfrm>
            <a:off x="1905000" y="3733800"/>
            <a:ext cx="5334000" cy="1752600"/>
          </a:xfrm>
          <a:prstGeom prst="round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‘Providing’: </a:t>
            </a:r>
            <a:r>
              <a:rPr lang="en-US" sz="3200" dirty="0">
                <a:solidFill>
                  <a:schemeClr val="bg1"/>
                </a:solidFill>
              </a:rPr>
              <a:t>Paul kept 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/>
              <a:t>good conscience with God, good reputation with men</a:t>
            </a:r>
          </a:p>
        </p:txBody>
      </p:sp>
    </p:spTree>
    <p:extLst>
      <p:ext uri="{BB962C8B-B14F-4D97-AF65-F5344CB8AC3E}">
        <p14:creationId xmlns:p14="http://schemas.microsoft.com/office/powerpoint/2010/main" val="23824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Mt.5:23-24, </a:t>
            </a:r>
            <a:r>
              <a:rPr lang="en-US" altLang="en-US" sz="3400" b="1" dirty="0">
                <a:solidFill>
                  <a:schemeClr val="bg1"/>
                </a:solidFill>
              </a:rPr>
              <a:t>receive</a:t>
            </a:r>
            <a:r>
              <a:rPr lang="en-US" altLang="en-US" sz="3400" dirty="0">
                <a:solidFill>
                  <a:schemeClr val="bg1"/>
                </a:solidFill>
              </a:rPr>
              <a:t> correction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FFFFCC"/>
                </a:solidFill>
                <a:ea typeface="+mj-ea"/>
                <a:cs typeface="+mj-cs"/>
              </a:rPr>
              <a:t>Mt.18:15-17, </a:t>
            </a:r>
            <a:r>
              <a:rPr lang="en-US" altLang="en-US" sz="3400" b="1" dirty="0">
                <a:solidFill>
                  <a:schemeClr val="bg1"/>
                </a:solidFill>
                <a:ea typeface="+mj-ea"/>
                <a:cs typeface="+mj-cs"/>
              </a:rPr>
              <a:t>give</a:t>
            </a:r>
            <a:r>
              <a:rPr lang="en-US" altLang="en-US" sz="3400" dirty="0">
                <a:solidFill>
                  <a:srgbClr val="FFFFFF"/>
                </a:solidFill>
                <a:ea typeface="+mj-ea"/>
                <a:cs typeface="+mj-cs"/>
              </a:rPr>
              <a:t> correction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It’s not enough to </a:t>
            </a:r>
            <a:r>
              <a:rPr lang="en-US" altLang="en-US" u="sng" dirty="0">
                <a:solidFill>
                  <a:schemeClr val="bg1"/>
                </a:solidFill>
              </a:rPr>
              <a:t>say</a:t>
            </a:r>
            <a:r>
              <a:rPr lang="en-US" altLang="en-US" dirty="0">
                <a:solidFill>
                  <a:schemeClr val="bg1"/>
                </a:solidFill>
              </a:rPr>
              <a:t> we covet correction.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9C9252-7DA5-4A0C-BBCE-CF0296FC8B21}"/>
              </a:ext>
            </a:extLst>
          </p:cNvPr>
          <p:cNvSpPr/>
          <p:nvPr/>
        </p:nvSpPr>
        <p:spPr>
          <a:xfrm>
            <a:off x="801256" y="2286000"/>
            <a:ext cx="7543800" cy="2209800"/>
          </a:xfrm>
          <a:prstGeom prst="rect">
            <a:avLst/>
          </a:prstGeom>
          <a:solidFill>
            <a:srgbClr val="8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rgbClr val="FFFFFF"/>
                </a:solidFill>
                <a:latin typeface="Abadi" panose="020B0604020104020204" pitchFamily="34" charset="0"/>
              </a:rPr>
              <a:t>‘Criticism may not be agreeable, but it is necessary.  It fulfills the same function as pain in the human body.  It calls attention to an unhealthy state of things’ </a:t>
            </a:r>
            <a:r>
              <a:rPr lang="en-US" altLang="en-US" sz="2400" dirty="0">
                <a:solidFill>
                  <a:srgbClr val="FFFFFF"/>
                </a:solidFill>
                <a:latin typeface="Abadi" panose="020B0604020104020204" pitchFamily="34" charset="0"/>
              </a:rPr>
              <a:t>– W. Churchill</a:t>
            </a:r>
            <a:endParaRPr lang="en-US" altLang="en-US" sz="3200" dirty="0">
              <a:solidFill>
                <a:srgbClr val="FFFFFF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1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116" y="914401"/>
            <a:ext cx="5667768" cy="12192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Agents In Correction</a:t>
            </a: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Ultimately, all correction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comes from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God.   </a:t>
            </a:r>
            <a:r>
              <a:rPr lang="en-US" altLang="en-US" dirty="0">
                <a:solidFill>
                  <a:schemeClr val="bg1"/>
                </a:solidFill>
              </a:rPr>
              <a:t>Jer.10:24;  Hb.12:9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Parents.   </a:t>
            </a:r>
            <a:r>
              <a:rPr lang="en-US" altLang="en-US" dirty="0">
                <a:solidFill>
                  <a:schemeClr val="bg1"/>
                </a:solidFill>
              </a:rPr>
              <a:t>Hb.12:7-8, 11;  Prov.15:5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Scripture.   </a:t>
            </a:r>
            <a:r>
              <a:rPr lang="en-US" altLang="en-US" dirty="0">
                <a:solidFill>
                  <a:schemeClr val="bg1"/>
                </a:solidFill>
              </a:rPr>
              <a:t>2 Tim.3:16.   Lk.13:3,5</a:t>
            </a:r>
          </a:p>
          <a:p>
            <a:pPr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Brothers.   </a:t>
            </a:r>
            <a:r>
              <a:rPr lang="en-US" altLang="en-US" dirty="0">
                <a:solidFill>
                  <a:schemeClr val="bg1"/>
                </a:solidFill>
              </a:rPr>
              <a:t>2 Tim.2:25;  Gal.6:1 (4:16)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Sin.   </a:t>
            </a:r>
            <a:r>
              <a:rPr lang="en-US" altLang="en-US" dirty="0">
                <a:solidFill>
                  <a:schemeClr val="bg1"/>
                </a:solidFill>
              </a:rPr>
              <a:t>Jer.2:19.  Prov.13:15;   Lk.15.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914401"/>
            <a:ext cx="4684105" cy="457199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Agents In Correction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559340F-E287-41E3-BF40-EA42CC90D05A}"/>
              </a:ext>
            </a:extLst>
          </p:cNvPr>
          <p:cNvSpPr txBox="1">
            <a:spLocks/>
          </p:cNvSpPr>
          <p:nvPr/>
        </p:nvSpPr>
        <p:spPr bwMode="auto">
          <a:xfrm>
            <a:off x="1741170" y="1524000"/>
            <a:ext cx="5667768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Attitudes In Correction</a:t>
            </a:r>
          </a:p>
        </p:txBody>
      </p:sp>
    </p:spTree>
    <p:extLst>
      <p:ext uri="{BB962C8B-B14F-4D97-AF65-F5344CB8AC3E}">
        <p14:creationId xmlns:p14="http://schemas.microsoft.com/office/powerpoint/2010/main" val="259645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07670" y="651510"/>
            <a:ext cx="4114800" cy="2590800"/>
          </a:xfrm>
          <a:prstGeom prst="rect">
            <a:avLst/>
          </a:prstGeom>
          <a:solidFill>
            <a:srgbClr val="CCECFF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Stubborn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Ac.7:51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Stiff-necked, as ox that will not bend.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Stephen’s audi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ence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625340" y="651510"/>
            <a:ext cx="4114800" cy="2590800"/>
          </a:xfrm>
          <a:prstGeom prst="rect">
            <a:avLst/>
          </a:prstGeom>
          <a:solidFill>
            <a:srgbClr val="CCECFF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Perverse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Ac.13:8-10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Cause to depart from an accepted standard.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Marriage; morals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07670" y="3352800"/>
            <a:ext cx="4114800" cy="2590800"/>
          </a:xfrm>
          <a:prstGeom prst="rect">
            <a:avLst/>
          </a:prstGeom>
          <a:solidFill>
            <a:srgbClr val="CCECFF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Darkened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Ep.4:18a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Cover with darkness.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“I was in the dark”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Ex.10:21-23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25340" y="3352800"/>
            <a:ext cx="4114800" cy="2590800"/>
          </a:xfrm>
          <a:prstGeom prst="rect">
            <a:avLst/>
          </a:prstGeom>
          <a:solidFill>
            <a:srgbClr val="CCECFF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Hard-heade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Ep.4:18d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Cover with a callus.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Dulled perception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Mk.3:5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E7332E-8EEC-4AB3-96F5-1BE74BD800CE}"/>
              </a:ext>
            </a:extLst>
          </p:cNvPr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Some never accept correction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514F58-E96B-44A6-B0E5-2A3F3DAE97B3}"/>
              </a:ext>
            </a:extLst>
          </p:cNvPr>
          <p:cNvSpPr/>
          <p:nvPr/>
        </p:nvSpPr>
        <p:spPr>
          <a:xfrm>
            <a:off x="383194" y="5983069"/>
            <a:ext cx="8378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3600" dirty="0" err="1">
                <a:solidFill>
                  <a:srgbClr val="FFFFCC"/>
                </a:solidFill>
                <a:latin typeface="Arial" charset="0"/>
              </a:rPr>
              <a:t>Petri</a:t>
            </a:r>
            <a:r>
              <a:rPr lang="en-US" sz="3600" dirty="0" err="1">
                <a:solidFill>
                  <a:srgbClr val="FFFFFF"/>
                </a:solidFill>
                <a:latin typeface="Arial" charset="0"/>
              </a:rPr>
              <a:t>▪</a:t>
            </a:r>
            <a:r>
              <a:rPr lang="en-US" sz="3600" dirty="0" err="1">
                <a:solidFill>
                  <a:srgbClr val="FFFFCC"/>
                </a:solidFill>
                <a:latin typeface="Arial" charset="0"/>
              </a:rPr>
              <a:t>faction</a:t>
            </a:r>
            <a:endParaRPr lang="en-US" sz="3600" dirty="0">
              <a:solidFill>
                <a:srgbClr val="FFFF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44"/>
            <a:ext cx="8229600" cy="1029856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Some never accept correction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Some embrace correction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2256"/>
            <a:ext cx="8229600" cy="5352472"/>
          </a:xfrm>
        </p:spPr>
        <p:txBody>
          <a:bodyPr/>
          <a:lstStyle/>
          <a:p>
            <a:pPr marL="0" indent="0">
              <a:buNone/>
            </a:pPr>
            <a:r>
              <a:rPr lang="en-US" sz="3100" dirty="0">
                <a:solidFill>
                  <a:srgbClr val="CCFFFF"/>
                </a:solidFill>
              </a:rPr>
              <a:t>I said: “Woe is me, for I am undone! Because I am a man of unclean lips, And I dwell in the midst of a people of unclean lips; For my eyes have seen the King, The Lord of hosts”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</a:t>
            </a:r>
            <a:r>
              <a:rPr lang="en-US" sz="2700" dirty="0">
                <a:solidFill>
                  <a:schemeClr val="bg1"/>
                </a:solidFill>
              </a:rPr>
              <a:t>– Isa.6:5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7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928"/>
            <a:ext cx="8229600" cy="12192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Some never accept correction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Some embrace correction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219200"/>
            <a:ext cx="8305800" cy="5257800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rgbClr val="FFCC00"/>
                </a:solidFill>
              </a:rPr>
              <a:t>24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sz="3100" dirty="0">
                <a:solidFill>
                  <a:srgbClr val="CCFFFF"/>
                </a:solidFill>
              </a:rPr>
              <a:t>Now a certain Jew named Apollos, born at Alexandria, an eloquent man and mighty in the Scriptures, came to Ephesus.  </a:t>
            </a:r>
            <a:r>
              <a:rPr lang="en-US" baseline="30000" dirty="0">
                <a:solidFill>
                  <a:srgbClr val="FFCC00"/>
                </a:solidFill>
              </a:rPr>
              <a:t>25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sz="3100" dirty="0">
                <a:solidFill>
                  <a:srgbClr val="CCFFFF"/>
                </a:solidFill>
              </a:rPr>
              <a:t>This man had been instructed in the way of the Lord; and being fervent in spirit, he spoke and taught accurately the things of the Lord,  though he knew only the baptism of John.  </a:t>
            </a:r>
            <a:r>
              <a:rPr lang="en-US" baseline="30000" dirty="0">
                <a:solidFill>
                  <a:srgbClr val="FFCC00"/>
                </a:solidFill>
              </a:rPr>
              <a:t>26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sz="3100" dirty="0">
                <a:solidFill>
                  <a:srgbClr val="CCFFFF"/>
                </a:solidFill>
              </a:rPr>
              <a:t>So he began to speak boldly in the </a:t>
            </a:r>
            <a:r>
              <a:rPr lang="en-US" sz="3100" dirty="0" err="1">
                <a:solidFill>
                  <a:srgbClr val="CCFFFF"/>
                </a:solidFill>
              </a:rPr>
              <a:t>syna-gogue</a:t>
            </a:r>
            <a:r>
              <a:rPr lang="en-US" sz="3100" dirty="0">
                <a:solidFill>
                  <a:srgbClr val="CCFFFF"/>
                </a:solidFill>
              </a:rPr>
              <a:t>.  When Aquila and Priscilla heard him, they took him aside and explained to him the way of God more accurately</a:t>
            </a:r>
            <a:r>
              <a:rPr lang="en-US" dirty="0">
                <a:solidFill>
                  <a:srgbClr val="CCFFFF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– Acts 18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Apollos, Ac.18:24-26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5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371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Some never accept correction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Some embrace correction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3500" dirty="0">
                <a:solidFill>
                  <a:srgbClr val="FFFFCC"/>
                </a:solidFill>
              </a:rPr>
              <a:t>Most accept some correction, reject other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Anger.   2 Chron.16:7-10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Arrogance.  Hb.12:5</a:t>
            </a:r>
          </a:p>
          <a:p>
            <a:pPr lvl="1">
              <a:buNone/>
            </a:pPr>
            <a:r>
              <a:rPr lang="en-US" altLang="en-US" dirty="0">
                <a:solidFill>
                  <a:srgbClr val="FF9900"/>
                </a:solidFill>
              </a:rPr>
              <a:t>♦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Despise</a:t>
            </a:r>
            <a:r>
              <a:rPr lang="en-US" altLang="en-US" sz="3000" dirty="0">
                <a:solidFill>
                  <a:schemeClr val="bg1"/>
                </a:solidFill>
              </a:rPr>
              <a:t>: </a:t>
            </a:r>
            <a:r>
              <a:rPr lang="en-US" altLang="en-US" sz="3000" i="1" dirty="0">
                <a:solidFill>
                  <a:schemeClr val="bg1"/>
                </a:solidFill>
              </a:rPr>
              <a:t>think lightly, make light </a:t>
            </a:r>
            <a:r>
              <a:rPr lang="en-US" altLang="en-US" sz="3000" dirty="0">
                <a:solidFill>
                  <a:schemeClr val="bg1"/>
                </a:solidFill>
              </a:rPr>
              <a:t>of </a:t>
            </a:r>
            <a:r>
              <a:rPr lang="en-US" altLang="en-US" sz="3000" dirty="0" err="1">
                <a:solidFill>
                  <a:schemeClr val="bg1"/>
                </a:solidFill>
              </a:rPr>
              <a:t>someth</a:t>
            </a:r>
            <a:r>
              <a:rPr lang="en-US" altLang="en-US" sz="3000" dirty="0">
                <a:solidFill>
                  <a:schemeClr val="bg1"/>
                </a:solidFill>
              </a:rPr>
              <a:t>.   Look down on, have contempt for.  Self-will</a:t>
            </a:r>
            <a:r>
              <a:rPr lang="en-US" altLang="en-US" dirty="0">
                <a:solidFill>
                  <a:schemeClr val="bg1"/>
                </a:solidFill>
              </a:rPr>
              <a:t>ed.</a:t>
            </a:r>
          </a:p>
          <a:p>
            <a:pPr lvl="1">
              <a:buNone/>
            </a:pPr>
            <a:r>
              <a:rPr lang="en-US" altLang="en-US" dirty="0">
                <a:solidFill>
                  <a:srgbClr val="FF9900"/>
                </a:solidFill>
              </a:rPr>
              <a:t>♦</a:t>
            </a:r>
            <a:r>
              <a:rPr lang="en-US" altLang="en-US" sz="3200" dirty="0">
                <a:solidFill>
                  <a:srgbClr val="FFFFFF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Discouraged</a:t>
            </a:r>
            <a:r>
              <a:rPr lang="en-US" altLang="en-US" sz="3000" dirty="0">
                <a:solidFill>
                  <a:srgbClr val="FFFFFF"/>
                </a:solidFill>
              </a:rPr>
              <a:t>: grow weary, faint-hearted; tired out.  </a:t>
            </a:r>
          </a:p>
          <a:p>
            <a:pPr lvl="1">
              <a:buNone/>
            </a:pPr>
            <a:r>
              <a:rPr lang="en-US" altLang="en-US" sz="3000" dirty="0">
                <a:solidFill>
                  <a:srgbClr val="FFFFFF"/>
                </a:solidFill>
              </a:rPr>
              <a:t>	</a:t>
            </a:r>
            <a:r>
              <a:rPr lang="en-US" altLang="en-US" sz="2000" dirty="0">
                <a:solidFill>
                  <a:srgbClr val="FF9900"/>
                </a:solidFill>
              </a:rPr>
              <a:t>►</a:t>
            </a:r>
            <a:r>
              <a:rPr lang="en-US" altLang="en-US" sz="2000" dirty="0">
                <a:solidFill>
                  <a:srgbClr val="FFFFFF"/>
                </a:solidFill>
              </a:rPr>
              <a:t> </a:t>
            </a:r>
            <a:r>
              <a:rPr lang="en-US" altLang="en-US" sz="3000" dirty="0">
                <a:solidFill>
                  <a:srgbClr val="FFFFFF"/>
                </a:solidFill>
              </a:rPr>
              <a:t>Prov.3:11, detest, loathe.</a:t>
            </a:r>
            <a:endParaRPr lang="en-US" altLang="en-US" sz="30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914401"/>
            <a:ext cx="4684105" cy="457199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Agents In Correction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559340F-E287-41E3-BF40-EA42CC90D05A}"/>
              </a:ext>
            </a:extLst>
          </p:cNvPr>
          <p:cNvSpPr txBox="1">
            <a:spLocks/>
          </p:cNvSpPr>
          <p:nvPr/>
        </p:nvSpPr>
        <p:spPr bwMode="auto">
          <a:xfrm>
            <a:off x="1741170" y="2133600"/>
            <a:ext cx="5667768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Aim In Correction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F1B74D9-C009-4B10-A4A0-6C0098DE312D}"/>
              </a:ext>
            </a:extLst>
          </p:cNvPr>
          <p:cNvSpPr txBox="1">
            <a:spLocks/>
          </p:cNvSpPr>
          <p:nvPr/>
        </p:nvSpPr>
        <p:spPr bwMode="auto">
          <a:xfrm>
            <a:off x="2232660" y="1524001"/>
            <a:ext cx="4684105" cy="45719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Attitudes In Correction</a:t>
            </a:r>
          </a:p>
        </p:txBody>
      </p:sp>
    </p:spTree>
    <p:extLst>
      <p:ext uri="{BB962C8B-B14F-4D97-AF65-F5344CB8AC3E}">
        <p14:creationId xmlns:p14="http://schemas.microsoft.com/office/powerpoint/2010/main" val="32349989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491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Abadi</vt:lpstr>
      <vt:lpstr>Arial</vt:lpstr>
      <vt:lpstr>Arial Black</vt:lpstr>
      <vt:lpstr>Calibri</vt:lpstr>
      <vt:lpstr>Times New Roman</vt:lpstr>
      <vt:lpstr>Verdana</vt:lpstr>
      <vt:lpstr>Wingdings</vt:lpstr>
      <vt:lpstr>Default Design</vt:lpstr>
      <vt:lpstr>Pixel</vt:lpstr>
      <vt:lpstr>PowerPoint Presentation</vt:lpstr>
      <vt:lpstr>I. Agents In Correction</vt:lpstr>
      <vt:lpstr>Ultimately, all correction comes from God</vt:lpstr>
      <vt:lpstr>I. Agents In Correction</vt:lpstr>
      <vt:lpstr>PowerPoint Presentation</vt:lpstr>
      <vt:lpstr>Some never accept correction Some embrace correction</vt:lpstr>
      <vt:lpstr>Some never accept correction Some embrace correction</vt:lpstr>
      <vt:lpstr>Some never accept correction Some embrace correction Most accept some correction, reject other</vt:lpstr>
      <vt:lpstr>I. Agents In Correction</vt:lpstr>
      <vt:lpstr>Look for it.  </vt:lpstr>
      <vt:lpstr>Look for it.   Learn from it.  </vt:lpstr>
      <vt:lpstr>Look for it.   Learn from it.  </vt:lpstr>
      <vt:lpstr>Look for it.   Learn from it.  </vt:lpstr>
      <vt:lpstr>Mt.5:23-24, receive correction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373</cp:revision>
  <dcterms:created xsi:type="dcterms:W3CDTF">2004-01-08T21:08:14Z</dcterms:created>
  <dcterms:modified xsi:type="dcterms:W3CDTF">2018-11-04T05:21:53Z</dcterms:modified>
</cp:coreProperties>
</file>