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30"/>
  </p:notesMasterIdLst>
  <p:sldIdLst>
    <p:sldId id="305" r:id="rId3"/>
    <p:sldId id="328" r:id="rId4"/>
    <p:sldId id="329" r:id="rId5"/>
    <p:sldId id="330" r:id="rId6"/>
    <p:sldId id="331" r:id="rId7"/>
    <p:sldId id="332" r:id="rId8"/>
    <p:sldId id="317" r:id="rId9"/>
    <p:sldId id="326" r:id="rId10"/>
    <p:sldId id="318" r:id="rId11"/>
    <p:sldId id="319" r:id="rId12"/>
    <p:sldId id="320" r:id="rId13"/>
    <p:sldId id="314" r:id="rId14"/>
    <p:sldId id="322" r:id="rId15"/>
    <p:sldId id="323" r:id="rId16"/>
    <p:sldId id="325" r:id="rId17"/>
    <p:sldId id="324" r:id="rId18"/>
    <p:sldId id="315" r:id="rId19"/>
    <p:sldId id="333" r:id="rId20"/>
    <p:sldId id="334" r:id="rId21"/>
    <p:sldId id="335" r:id="rId22"/>
    <p:sldId id="336" r:id="rId23"/>
    <p:sldId id="337" r:id="rId24"/>
    <p:sldId id="338" r:id="rId25"/>
    <p:sldId id="344" r:id="rId26"/>
    <p:sldId id="339" r:id="rId27"/>
    <p:sldId id="340" r:id="rId28"/>
    <p:sldId id="341"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66FF33"/>
    <a:srgbClr val="E18564"/>
    <a:srgbClr val="E88563"/>
    <a:srgbClr val="FFFF3E"/>
    <a:srgbClr val="E84C2E"/>
    <a:srgbClr val="28E0FF"/>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a:extLst>
              <a:ext uri="{FF2B5EF4-FFF2-40B4-BE49-F238E27FC236}">
                <a16:creationId xmlns="" xmlns:a16="http://schemas.microsoft.com/office/drawing/2014/main" id="{9B627E3A-A579-4225-BFD5-D6353A4492B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6803" name="Rectangle 3">
            <a:extLst>
              <a:ext uri="{FF2B5EF4-FFF2-40B4-BE49-F238E27FC236}">
                <a16:creationId xmlns="" xmlns:a16="http://schemas.microsoft.com/office/drawing/2014/main" id="{A9D6CAA4-AB67-4473-A019-554158F8FC7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6804" name="Rectangle 4">
            <a:extLst>
              <a:ext uri="{FF2B5EF4-FFF2-40B4-BE49-F238E27FC236}">
                <a16:creationId xmlns="" xmlns:a16="http://schemas.microsoft.com/office/drawing/2014/main" id="{44F9181F-5439-48EA-99D3-DE9AC71497A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76805" name="Rectangle 5">
            <a:extLst>
              <a:ext uri="{FF2B5EF4-FFF2-40B4-BE49-F238E27FC236}">
                <a16:creationId xmlns="" xmlns:a16="http://schemas.microsoft.com/office/drawing/2014/main" id="{13E91637-4EED-42B3-8329-982EA79B749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6806" name="Rectangle 6">
            <a:extLst>
              <a:ext uri="{FF2B5EF4-FFF2-40B4-BE49-F238E27FC236}">
                <a16:creationId xmlns="" xmlns:a16="http://schemas.microsoft.com/office/drawing/2014/main" id="{E94B20FB-A6E9-4034-BBC9-F0144EB5E49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6807" name="Rectangle 7">
            <a:extLst>
              <a:ext uri="{FF2B5EF4-FFF2-40B4-BE49-F238E27FC236}">
                <a16:creationId xmlns="" xmlns:a16="http://schemas.microsoft.com/office/drawing/2014/main" id="{E02CD3E1-2AF7-4F1D-A2E0-ED1781636FC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DA38404-5E41-4DC6-9B61-273958E89B1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A6D05001-018D-4FF6-82EF-92C33ED8F570}"/>
              </a:ext>
            </a:extLst>
          </p:cNvPr>
          <p:cNvSpPr>
            <a:spLocks noGrp="1" noChangeArrowheads="1"/>
          </p:cNvSpPr>
          <p:nvPr>
            <p:ph type="sldNum" sz="quarter" idx="5"/>
          </p:nvPr>
        </p:nvSpPr>
        <p:spPr>
          <a:ln/>
        </p:spPr>
        <p:txBody>
          <a:bodyPr/>
          <a:lstStyle/>
          <a:p>
            <a:fld id="{BCC26D84-A7F2-40A0-A9DE-02A2918D4D19}" type="slidenum">
              <a:rPr lang="en-US" altLang="en-US"/>
              <a:pPr/>
              <a:t>13</a:t>
            </a:fld>
            <a:endParaRPr lang="en-US" altLang="en-US"/>
          </a:p>
        </p:txBody>
      </p:sp>
      <p:sp>
        <p:nvSpPr>
          <p:cNvPr id="79874" name="Rectangle 2">
            <a:extLst>
              <a:ext uri="{FF2B5EF4-FFF2-40B4-BE49-F238E27FC236}">
                <a16:creationId xmlns="" xmlns:a16="http://schemas.microsoft.com/office/drawing/2014/main" id="{8C653724-FB2C-4C62-8441-A479D8232A08}"/>
              </a:ext>
            </a:extLst>
          </p:cNvPr>
          <p:cNvSpPr>
            <a:spLocks noGrp="1" noRot="1" noChangeAspect="1" noChangeArrowheads="1" noTextEdit="1"/>
          </p:cNvSpPr>
          <p:nvPr>
            <p:ph type="sldImg"/>
          </p:nvPr>
        </p:nvSpPr>
        <p:spPr>
          <a:ln/>
        </p:spPr>
      </p:sp>
      <p:sp>
        <p:nvSpPr>
          <p:cNvPr id="79875" name="Rectangle 3">
            <a:extLst>
              <a:ext uri="{FF2B5EF4-FFF2-40B4-BE49-F238E27FC236}">
                <a16:creationId xmlns="" xmlns:a16="http://schemas.microsoft.com/office/drawing/2014/main" id="{D584BF21-A669-4326-B7E5-CE02EFFAAD84}"/>
              </a:ext>
            </a:extLst>
          </p:cNvPr>
          <p:cNvSpPr>
            <a:spLocks noGrp="1" noChangeArrowheads="1"/>
          </p:cNvSpPr>
          <p:nvPr>
            <p:ph type="body" idx="1"/>
          </p:nvPr>
        </p:nvSpPr>
        <p:spPr/>
        <p:txBody>
          <a:bodyPr/>
          <a:lstStyle/>
          <a:p>
            <a:r>
              <a:rPr lang="en-US" altLang="en-US" b="1"/>
              <a:t>1.</a:t>
            </a:r>
            <a:r>
              <a:rPr lang="en-US" alt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C68B4-4407-4029-AF49-1CDC02AF749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3BFE18E-DB65-4932-AA0C-307C3565C2F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 xmlns:p14="http://schemas.microsoft.com/office/powerpoint/2010/main" val="234666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AC548C-F89D-47E8-BC15-AED0409E48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996F3BEE-FF19-46F8-895D-57C6FB9767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189000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36055B4-364F-4822-A8CB-13C034477519}"/>
              </a:ext>
            </a:extLst>
          </p:cNvPr>
          <p:cNvSpPr>
            <a:spLocks noGrp="1"/>
          </p:cNvSpPr>
          <p:nvPr>
            <p:ph type="title" orient="vert"/>
          </p:nvPr>
        </p:nvSpPr>
        <p:spPr>
          <a:xfrm>
            <a:off x="6667500" y="228600"/>
            <a:ext cx="2095500" cy="6400800"/>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E3DCCA76-60EF-483E-BBB7-063B93F0C4EF}"/>
              </a:ext>
            </a:extLst>
          </p:cNvPr>
          <p:cNvSpPr>
            <a:spLocks noGrp="1"/>
          </p:cNvSpPr>
          <p:nvPr>
            <p:ph type="body" orient="vert" idx="1"/>
          </p:nvPr>
        </p:nvSpPr>
        <p:spPr>
          <a:xfrm>
            <a:off x="381000" y="228600"/>
            <a:ext cx="6134100" cy="6400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4116519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 xmlns:p14="http://schemas.microsoft.com/office/powerpoint/2010/main" val="679712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 xmlns:p14="http://schemas.microsoft.com/office/powerpoint/2010/main" val="1143657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 xmlns:p14="http://schemas.microsoft.com/office/powerpoint/2010/main" val="2950999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 xmlns:p14="http://schemas.microsoft.com/office/powerpoint/2010/main" val="2129602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 xmlns:p14="http://schemas.microsoft.com/office/powerpoint/2010/main" val="1363467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 xmlns:p14="http://schemas.microsoft.com/office/powerpoint/2010/main" val="3855433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 xmlns:p14="http://schemas.microsoft.com/office/powerpoint/2010/main" val="27253732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 xmlns:p14="http://schemas.microsoft.com/office/powerpoint/2010/main" val="108488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FC808C-9363-4DB8-BB23-F5902DF3E0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724E5FF-A5FA-4A9B-857C-DE4A17BDB8E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17180567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 xmlns:p14="http://schemas.microsoft.com/office/powerpoint/2010/main" val="25071010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 xmlns:p14="http://schemas.microsoft.com/office/powerpoint/2010/main" val="1102511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 xmlns:p14="http://schemas.microsoft.com/office/powerpoint/2010/main" val="2513025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24DD9E-F124-4772-AF74-7CCE1BC0234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315E6A6D-2287-459A-AA07-17931635C85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 xmlns:p14="http://schemas.microsoft.com/office/powerpoint/2010/main" val="188018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21FE99-7BD9-4930-A16A-2EBDCDCD72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8DD1C79-B8A0-471C-ACD8-5FE3A6485C8A}"/>
              </a:ext>
            </a:extLst>
          </p:cNvPr>
          <p:cNvSpPr>
            <a:spLocks noGrp="1"/>
          </p:cNvSpPr>
          <p:nvPr>
            <p:ph sz="half" idx="1"/>
          </p:nvPr>
        </p:nvSpPr>
        <p:spPr>
          <a:xfrm>
            <a:off x="3810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F6F8C1E0-8ADD-487E-A881-064BE094310A}"/>
              </a:ext>
            </a:extLst>
          </p:cNvPr>
          <p:cNvSpPr>
            <a:spLocks noGrp="1"/>
          </p:cNvSpPr>
          <p:nvPr>
            <p:ph sz="half" idx="2"/>
          </p:nvPr>
        </p:nvSpPr>
        <p:spPr>
          <a:xfrm>
            <a:off x="46482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138909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78FFB4-1726-4E19-8CB6-4F875D52587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2A75A79-BF3D-4B53-B399-80DFDB9B748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B1449A42-74B9-4924-BDFA-72E233B85D75}"/>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3A552D1-4D67-4508-A365-0C99E8E66E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D14EF956-7D37-4373-907C-10A96D36C728}"/>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2601006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EC51E1-2EC1-4240-A3E7-99B4F0A98B05}"/>
              </a:ext>
            </a:extLst>
          </p:cNvPr>
          <p:cNvSpPr>
            <a:spLocks noGrp="1"/>
          </p:cNvSpPr>
          <p:nvPr>
            <p:ph type="title"/>
          </p:nvPr>
        </p:nvSpPr>
        <p:spPr/>
        <p:txBody>
          <a:bodyPr/>
          <a:lstStyle/>
          <a:p>
            <a:r>
              <a:rPr lang="en-US"/>
              <a:t>Click to edit Master title style</a:t>
            </a:r>
          </a:p>
        </p:txBody>
      </p:sp>
    </p:spTree>
    <p:extLst>
      <p:ext uri="{BB962C8B-B14F-4D97-AF65-F5344CB8AC3E}">
        <p14:creationId xmlns="" xmlns:p14="http://schemas.microsoft.com/office/powerpoint/2010/main" val="134409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74517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048A89-D9AD-4AAB-BB0C-A39A978A2A9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06E1A8BA-1D96-40B7-B77E-4FD78DA4D28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765BDFD-AED1-485C-86EE-ECFF11C9F8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 xmlns:p14="http://schemas.microsoft.com/office/powerpoint/2010/main" val="370845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D062D9-7E9C-406E-BA3E-1F560E348EA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E988B461-252A-4B87-BF31-C2D56285C47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A62EC56-7B7F-45BE-92E8-10A69A17E9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 xmlns:p14="http://schemas.microsoft.com/office/powerpoint/2010/main" val="166012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D0937D0A-062A-4CA9-9830-E916C2AABE4C}"/>
              </a:ext>
            </a:extLst>
          </p:cNvPr>
          <p:cNvSpPr>
            <a:spLocks noGrp="1" noChangeArrowheads="1"/>
          </p:cNvSpPr>
          <p:nvPr>
            <p:ph type="title"/>
          </p:nvPr>
        </p:nvSpPr>
        <p:spPr bwMode="auto">
          <a:xfrm>
            <a:off x="381000" y="228600"/>
            <a:ext cx="8382000" cy="1143000"/>
          </a:xfrm>
          <a:prstGeom prst="rect">
            <a:avLst/>
          </a:prstGeom>
          <a:noFill/>
          <a:ln>
            <a:noFill/>
          </a:ln>
          <a:effectLst>
            <a:outerShdw dist="45791" dir="3378596" algn="ctr" rotWithShape="0">
              <a:schemeClr val="bg1"/>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FBD57DD9-A20B-4BDA-BA00-FA82541F5A2A}"/>
              </a:ext>
            </a:extLst>
          </p:cNvPr>
          <p:cNvSpPr>
            <a:spLocks noGrp="1" noChangeArrowheads="1"/>
          </p:cNvSpPr>
          <p:nvPr>
            <p:ph type="body" idx="1"/>
          </p:nvPr>
        </p:nvSpPr>
        <p:spPr bwMode="auto">
          <a:xfrm>
            <a:off x="381000" y="1524000"/>
            <a:ext cx="8382000" cy="510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rgbClr val="17B3D1"/>
          </a:solidFill>
          <a:latin typeface="+mj-lt"/>
          <a:ea typeface="+mj-ea"/>
          <a:cs typeface="+mj-cs"/>
        </a:defRPr>
      </a:lvl1pPr>
      <a:lvl2pPr algn="ctr" rtl="0" fontAlgn="base">
        <a:spcBef>
          <a:spcPct val="0"/>
        </a:spcBef>
        <a:spcAft>
          <a:spcPct val="0"/>
        </a:spcAft>
        <a:defRPr sz="4400">
          <a:solidFill>
            <a:srgbClr val="17B3D1"/>
          </a:solidFill>
          <a:latin typeface="Arial Black" panose="020B0A04020102020204" pitchFamily="34" charset="0"/>
        </a:defRPr>
      </a:lvl2pPr>
      <a:lvl3pPr algn="ctr" rtl="0" fontAlgn="base">
        <a:spcBef>
          <a:spcPct val="0"/>
        </a:spcBef>
        <a:spcAft>
          <a:spcPct val="0"/>
        </a:spcAft>
        <a:defRPr sz="4400">
          <a:solidFill>
            <a:srgbClr val="17B3D1"/>
          </a:solidFill>
          <a:latin typeface="Arial Black" panose="020B0A04020102020204" pitchFamily="34" charset="0"/>
        </a:defRPr>
      </a:lvl3pPr>
      <a:lvl4pPr algn="ctr" rtl="0" fontAlgn="base">
        <a:spcBef>
          <a:spcPct val="0"/>
        </a:spcBef>
        <a:spcAft>
          <a:spcPct val="0"/>
        </a:spcAft>
        <a:defRPr sz="4400">
          <a:solidFill>
            <a:srgbClr val="17B3D1"/>
          </a:solidFill>
          <a:latin typeface="Arial Black" panose="020B0A04020102020204" pitchFamily="34" charset="0"/>
        </a:defRPr>
      </a:lvl4pPr>
      <a:lvl5pPr algn="ctr" rtl="0" fontAlgn="base">
        <a:spcBef>
          <a:spcPct val="0"/>
        </a:spcBef>
        <a:spcAft>
          <a:spcPct val="0"/>
        </a:spcAft>
        <a:defRPr sz="4400">
          <a:solidFill>
            <a:srgbClr val="17B3D1"/>
          </a:solidFill>
          <a:latin typeface="Arial Black" panose="020B0A04020102020204" pitchFamily="34" charset="0"/>
        </a:defRPr>
      </a:lvl5pPr>
      <a:lvl6pPr marL="457200" algn="ctr" rtl="0" fontAlgn="base">
        <a:spcBef>
          <a:spcPct val="0"/>
        </a:spcBef>
        <a:spcAft>
          <a:spcPct val="0"/>
        </a:spcAft>
        <a:defRPr sz="4400">
          <a:solidFill>
            <a:srgbClr val="17B3D1"/>
          </a:solidFill>
          <a:latin typeface="Arial Black" panose="020B0A04020102020204" pitchFamily="34" charset="0"/>
        </a:defRPr>
      </a:lvl6pPr>
      <a:lvl7pPr marL="914400" algn="ctr" rtl="0" fontAlgn="base">
        <a:spcBef>
          <a:spcPct val="0"/>
        </a:spcBef>
        <a:spcAft>
          <a:spcPct val="0"/>
        </a:spcAft>
        <a:defRPr sz="4400">
          <a:solidFill>
            <a:srgbClr val="17B3D1"/>
          </a:solidFill>
          <a:latin typeface="Arial Black" panose="020B0A04020102020204" pitchFamily="34" charset="0"/>
        </a:defRPr>
      </a:lvl7pPr>
      <a:lvl8pPr marL="1371600" algn="ctr" rtl="0" fontAlgn="base">
        <a:spcBef>
          <a:spcPct val="0"/>
        </a:spcBef>
        <a:spcAft>
          <a:spcPct val="0"/>
        </a:spcAft>
        <a:defRPr sz="4400">
          <a:solidFill>
            <a:srgbClr val="17B3D1"/>
          </a:solidFill>
          <a:latin typeface="Arial Black" panose="020B0A04020102020204" pitchFamily="34" charset="0"/>
        </a:defRPr>
      </a:lvl8pPr>
      <a:lvl9pPr marL="1828800" algn="ctr" rtl="0" fontAlgn="base">
        <a:spcBef>
          <a:spcPct val="0"/>
        </a:spcBef>
        <a:spcAft>
          <a:spcPct val="0"/>
        </a:spcAft>
        <a:defRPr sz="4400">
          <a:solidFill>
            <a:srgbClr val="17B3D1"/>
          </a:solidFill>
          <a:latin typeface="Arial Black" panose="020B0A04020102020204" pitchFamily="34" charset="0"/>
        </a:defRPr>
      </a:lvl9pPr>
    </p:titleStyle>
    <p:bodyStyle>
      <a:lvl1pPr algn="l" rtl="0" fontAlgn="base">
        <a:spcBef>
          <a:spcPct val="20000"/>
        </a:spcBef>
        <a:spcAft>
          <a:spcPct val="0"/>
        </a:spcAft>
        <a:defRPr sz="3600" kern="1200">
          <a:solidFill>
            <a:srgbClr val="EDECEB"/>
          </a:solidFill>
          <a:latin typeface="+mn-lt"/>
          <a:ea typeface="+mn-ea"/>
          <a:cs typeface="+mn-cs"/>
        </a:defRPr>
      </a:lvl1pPr>
      <a:lvl2pPr marL="457200" algn="l" rtl="0" fontAlgn="base">
        <a:spcBef>
          <a:spcPct val="20000"/>
        </a:spcBef>
        <a:spcAft>
          <a:spcPct val="0"/>
        </a:spcAft>
        <a:defRPr sz="3200" kern="1200">
          <a:solidFill>
            <a:srgbClr val="EDECEB"/>
          </a:solidFill>
          <a:latin typeface="+mn-lt"/>
          <a:ea typeface="+mn-ea"/>
          <a:cs typeface="+mn-cs"/>
        </a:defRPr>
      </a:lvl2pPr>
      <a:lvl3pPr marL="914400" algn="l" rtl="0" fontAlgn="base">
        <a:spcBef>
          <a:spcPct val="20000"/>
        </a:spcBef>
        <a:spcAft>
          <a:spcPct val="0"/>
        </a:spcAft>
        <a:defRPr sz="2800" kern="1200">
          <a:solidFill>
            <a:srgbClr val="EDECEB"/>
          </a:solidFill>
          <a:latin typeface="+mn-lt"/>
          <a:ea typeface="+mn-ea"/>
          <a:cs typeface="+mn-cs"/>
        </a:defRPr>
      </a:lvl3pPr>
      <a:lvl4pPr marL="1371600" algn="l" rtl="0" fontAlgn="base">
        <a:spcBef>
          <a:spcPct val="20000"/>
        </a:spcBef>
        <a:spcAft>
          <a:spcPct val="0"/>
        </a:spcAft>
        <a:defRPr sz="2400" kern="1200">
          <a:solidFill>
            <a:srgbClr val="EDECEB"/>
          </a:solidFill>
          <a:latin typeface="+mn-lt"/>
          <a:ea typeface="+mn-ea"/>
          <a:cs typeface="+mn-cs"/>
        </a:defRPr>
      </a:lvl4pPr>
      <a:lvl5pPr marL="1828800" algn="l" rtl="0" fontAlgn="base">
        <a:spcBef>
          <a:spcPct val="20000"/>
        </a:spcBef>
        <a:spcAft>
          <a:spcPct val="0"/>
        </a:spcAft>
        <a:defRPr sz="2400" kern="1200">
          <a:solidFill>
            <a:srgbClr val="EDECE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extLst>
      <p:ext uri="{BB962C8B-B14F-4D97-AF65-F5344CB8AC3E}">
        <p14:creationId xmlns="" xmlns:p14="http://schemas.microsoft.com/office/powerpoint/2010/main" val="340857673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19194D"/>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 xmlns:a16="http://schemas.microsoft.com/office/drawing/2014/main" id="{1BBC1824-2D85-4E16-8CEF-63034EC2D16E}"/>
              </a:ext>
            </a:extLst>
          </p:cNvPr>
          <p:cNvSpPr/>
          <p:nvPr/>
        </p:nvSpPr>
        <p:spPr>
          <a:xfrm>
            <a:off x="2566988" y="2093913"/>
            <a:ext cx="4021137" cy="1069975"/>
          </a:xfrm>
          <a:prstGeom prst="roundRect">
            <a:avLst/>
          </a:prstGeom>
          <a:solidFill>
            <a:schemeClr val="accent5"/>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chemeClr val="accent6">
                    <a:lumMod val="50000"/>
                  </a:schemeClr>
                </a:solidFill>
                <a:effectLst/>
                <a:uLnTx/>
                <a:uFillTx/>
                <a:latin typeface="Arial"/>
                <a:ea typeface="+mn-ea"/>
                <a:cs typeface="+mn-cs"/>
              </a:rPr>
              <a:t>Teachings</a:t>
            </a:r>
            <a:br>
              <a:rPr kumimoji="0" lang="en-US" sz="3600" b="0" i="0" u="none" strike="noStrike" kern="1200" cap="none" spc="0" normalizeH="0" baseline="0" noProof="0" dirty="0">
                <a:ln>
                  <a:noFill/>
                </a:ln>
                <a:solidFill>
                  <a:schemeClr val="accent6">
                    <a:lumMod val="50000"/>
                  </a:schemeClr>
                </a:solidFill>
                <a:effectLst/>
                <a:uLnTx/>
                <a:uFillTx/>
                <a:latin typeface="Arial"/>
                <a:ea typeface="+mn-ea"/>
                <a:cs typeface="+mn-cs"/>
              </a:rPr>
            </a:br>
            <a:r>
              <a:rPr kumimoji="0" lang="en-US" sz="3600" b="0" i="0" u="none" strike="noStrike" kern="1200" cap="none" spc="0" normalizeH="0" baseline="0" noProof="0" dirty="0">
                <a:ln>
                  <a:noFill/>
                </a:ln>
                <a:solidFill>
                  <a:schemeClr val="accent6">
                    <a:lumMod val="50000"/>
                  </a:schemeClr>
                </a:solidFill>
                <a:effectLst/>
                <a:uLnTx/>
                <a:uFillTx/>
                <a:latin typeface="Arial"/>
                <a:ea typeface="+mn-ea"/>
                <a:cs typeface="+mn-cs"/>
              </a:rPr>
              <a:t>Of Islam </a:t>
            </a:r>
            <a:r>
              <a:rPr kumimoji="0" lang="en-US" sz="34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rPr>
              <a:t>(II)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 xmlns:a16="http://schemas.microsoft.com/office/drawing/2014/main" id="{46A6A8A2-89D7-49DC-BE9A-DE1C06EA167A}"/>
              </a:ext>
            </a:extLst>
          </p:cNvPr>
          <p:cNvSpPr>
            <a:spLocks noGrp="1" noChangeArrowheads="1"/>
          </p:cNvSpPr>
          <p:nvPr>
            <p:ph type="title"/>
          </p:nvPr>
        </p:nvSpPr>
        <p:spPr>
          <a:effectLst/>
        </p:spPr>
        <p:txBody>
          <a:bodyPr/>
          <a:lstStyle/>
          <a:p>
            <a:r>
              <a:rPr lang="en-US" altLang="en-US" sz="2800" dirty="0">
                <a:solidFill>
                  <a:schemeClr val="bg1"/>
                </a:solidFill>
                <a:latin typeface="Verdana" panose="020B0604030504040204" pitchFamily="34" charset="0"/>
                <a:ea typeface="Verdana" panose="020B0604030504040204" pitchFamily="34" charset="0"/>
              </a:rPr>
              <a:t>3.</a:t>
            </a:r>
            <a:r>
              <a:rPr lang="en-US" altLang="en-US" sz="3600" dirty="0">
                <a:latin typeface="Verdana" panose="020B0604030504040204" pitchFamily="34" charset="0"/>
                <a:ea typeface="Verdana" panose="020B0604030504040204" pitchFamily="34" charset="0"/>
              </a:rPr>
              <a:t> Approves denying the </a:t>
            </a:r>
            <a:br>
              <a:rPr lang="en-US" altLang="en-US" sz="3600" dirty="0">
                <a:latin typeface="Verdana" panose="020B0604030504040204" pitchFamily="34" charset="0"/>
                <a:ea typeface="Verdana" panose="020B0604030504040204" pitchFamily="34" charset="0"/>
              </a:rPr>
            </a:br>
            <a:r>
              <a:rPr lang="en-US" altLang="en-US" sz="3600" dirty="0">
                <a:latin typeface="Verdana" panose="020B0604030504040204" pitchFamily="34" charset="0"/>
                <a:ea typeface="Verdana" panose="020B0604030504040204" pitchFamily="34" charset="0"/>
              </a:rPr>
              <a:t>faith under duress</a:t>
            </a:r>
          </a:p>
        </p:txBody>
      </p:sp>
      <p:sp>
        <p:nvSpPr>
          <p:cNvPr id="71683" name="Rectangle 3">
            <a:extLst>
              <a:ext uri="{FF2B5EF4-FFF2-40B4-BE49-F238E27FC236}">
                <a16:creationId xmlns="" xmlns:a16="http://schemas.microsoft.com/office/drawing/2014/main" id="{80FE1C66-0732-41E5-8117-041F10520DAC}"/>
              </a:ext>
            </a:extLst>
          </p:cNvPr>
          <p:cNvSpPr>
            <a:spLocks noGrp="1" noChangeArrowheads="1"/>
          </p:cNvSpPr>
          <p:nvPr>
            <p:ph type="body" idx="1"/>
          </p:nvPr>
        </p:nvSpPr>
        <p:spPr/>
        <p:txBody>
          <a:bodyPr/>
          <a:lstStyle/>
          <a:p>
            <a:pPr defTabSz="509588"/>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“Whoever disbelieved in Allah after his belief, except him who is forced thereto and whose heart is at rest with Faith; but such as open their breasts to disbelief, on them is wrath from Allah, and theirs will be a great torment”</a:t>
            </a:r>
            <a:r>
              <a:rPr lang="en-US" altLang="en-US" sz="3200" dirty="0">
                <a:latin typeface="Arial" panose="020B0604020202020204" pitchFamily="34" charset="0"/>
                <a:ea typeface="Verdana" panose="020B0604030504040204" pitchFamily="34" charset="0"/>
                <a:cs typeface="Arial" panose="020B0604020202020204" pitchFamily="34" charset="0"/>
              </a:rPr>
              <a:t> </a:t>
            </a:r>
            <a:r>
              <a:rPr lang="en-US" altLang="en-US" sz="2800" dirty="0">
                <a:latin typeface="Verdana" panose="020B0604030504040204" pitchFamily="34" charset="0"/>
                <a:ea typeface="Verdana" panose="020B0604030504040204" pitchFamily="34" charset="0"/>
              </a:rPr>
              <a:t>– 16:106</a:t>
            </a:r>
            <a:endParaRPr lang="en-US" altLang="en-US" sz="3200" dirty="0">
              <a:latin typeface="Verdana" panose="020B0604030504040204" pitchFamily="34" charset="0"/>
              <a:ea typeface="Verdana" panose="020B0604030504040204" pitchFamily="34" charset="0"/>
            </a:endParaRPr>
          </a:p>
          <a:p>
            <a:pPr defTabSz="509588"/>
            <a:r>
              <a:rPr lang="en-US" altLang="en-US" sz="3200" dirty="0">
                <a:latin typeface="Verdana" panose="020B0604030504040204" pitchFamily="34" charset="0"/>
                <a:ea typeface="Verdana" panose="020B0604030504040204" pitchFamily="34" charset="0"/>
              </a:rPr>
              <a:t>	Rv.2:10, 13;  21:8</a:t>
            </a:r>
          </a:p>
          <a:p>
            <a:pPr defTabSz="509588"/>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 xmlns:a16="http://schemas.microsoft.com/office/drawing/2014/main" id="{4CE5110F-7383-4DA3-B9E1-F21D2FBB3C13}"/>
              </a:ext>
            </a:extLst>
          </p:cNvPr>
          <p:cNvSpPr>
            <a:spLocks noGrp="1" noChangeArrowheads="1"/>
          </p:cNvSpPr>
          <p:nvPr>
            <p:ph type="title"/>
          </p:nvPr>
        </p:nvSpPr>
        <p:spPr>
          <a:effectLst/>
        </p:spPr>
        <p:txBody>
          <a:bodyPr/>
          <a:lstStyle/>
          <a:p>
            <a:r>
              <a:rPr lang="en-US" altLang="en-US" sz="2800" dirty="0">
                <a:solidFill>
                  <a:schemeClr val="bg1"/>
                </a:solidFill>
                <a:latin typeface="Verdana" panose="020B0604030504040204" pitchFamily="34" charset="0"/>
                <a:ea typeface="Verdana" panose="020B0604030504040204" pitchFamily="34" charset="0"/>
              </a:rPr>
              <a:t>4.</a:t>
            </a:r>
            <a:r>
              <a:rPr lang="en-US" altLang="en-US" sz="3600" dirty="0">
                <a:latin typeface="Verdana" panose="020B0604030504040204" pitchFamily="34" charset="0"/>
                <a:ea typeface="Verdana" panose="020B0604030504040204" pitchFamily="34" charset="0"/>
              </a:rPr>
              <a:t> Causes some to go astray</a:t>
            </a:r>
          </a:p>
        </p:txBody>
      </p:sp>
      <p:sp>
        <p:nvSpPr>
          <p:cNvPr id="72707" name="Rectangle 3">
            <a:extLst>
              <a:ext uri="{FF2B5EF4-FFF2-40B4-BE49-F238E27FC236}">
                <a16:creationId xmlns="" xmlns:a16="http://schemas.microsoft.com/office/drawing/2014/main" id="{C1E95460-140C-4D84-A408-20BED845A672}"/>
              </a:ext>
            </a:extLst>
          </p:cNvPr>
          <p:cNvSpPr>
            <a:spLocks noGrp="1" noChangeArrowheads="1"/>
          </p:cNvSpPr>
          <p:nvPr>
            <p:ph type="body" idx="1"/>
          </p:nvPr>
        </p:nvSpPr>
        <p:spPr/>
        <p:txBody>
          <a:bodyPr/>
          <a:lstStyle/>
          <a:p>
            <a:r>
              <a:rPr lang="en-US" altLang="en-US" sz="3200" dirty="0">
                <a:solidFill>
                  <a:srgbClr val="FFFF3E"/>
                </a:solidFill>
                <a:latin typeface="Verdana" panose="020B0604030504040204" pitchFamily="34" charset="0"/>
                <a:ea typeface="Verdana" panose="020B0604030504040204" pitchFamily="34" charset="0"/>
              </a:rPr>
              <a:t>“</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Is he, then, to whom the evil of his deeds is made fair-seeming, so that he considers it as good (equal to one who is rightly guided)?  Verily, Allah sends astray whom He wills,  and guides whom He will.  So destroy not yourself (O Muhammed) in sorrow for them…”</a:t>
            </a:r>
            <a:r>
              <a:rPr lang="en-US" altLang="en-US" sz="3200" dirty="0">
                <a:latin typeface="Arial" panose="020B0604020202020204" pitchFamily="34" charset="0"/>
                <a:ea typeface="Verdana" panose="020B0604030504040204" pitchFamily="34" charset="0"/>
                <a:cs typeface="Arial" panose="020B0604020202020204" pitchFamily="34" charset="0"/>
              </a:rPr>
              <a:t> – 35:8; also 45:23</a:t>
            </a:r>
          </a:p>
          <a:p>
            <a:pPr>
              <a:lnSpc>
                <a:spcPct val="90000"/>
              </a:lnSpc>
            </a:pPr>
            <a:r>
              <a:rPr lang="en-US" altLang="en-US" sz="3200" dirty="0">
                <a:latin typeface="Verdana" panose="020B0604030504040204" pitchFamily="34" charset="0"/>
                <a:ea typeface="Verdana" panose="020B0604030504040204" pitchFamily="34" charset="0"/>
              </a:rPr>
              <a:t>	Gn.18:25</a:t>
            </a:r>
          </a:p>
          <a:p>
            <a:pPr>
              <a:lnSpc>
                <a:spcPct val="90000"/>
              </a:lnSpc>
            </a:pPr>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 xmlns:a16="http://schemas.microsoft.com/office/drawing/2014/main" id="{360A935D-C042-4CE8-AC0D-F44F6FB88715}"/>
              </a:ext>
            </a:extLst>
          </p:cNvPr>
          <p:cNvSpPr>
            <a:spLocks noGrp="1" noChangeArrowheads="1"/>
          </p:cNvSpPr>
          <p:nvPr>
            <p:ph type="title"/>
          </p:nvPr>
        </p:nvSpPr>
        <p:spPr/>
        <p:txBody>
          <a:bodyPr/>
          <a:lstStyle/>
          <a:p>
            <a:endParaRPr lang="en-US" altLang="en-US" sz="4000"/>
          </a:p>
        </p:txBody>
      </p:sp>
      <p:sp>
        <p:nvSpPr>
          <p:cNvPr id="66563" name="Rectangle 3">
            <a:extLst>
              <a:ext uri="{FF2B5EF4-FFF2-40B4-BE49-F238E27FC236}">
                <a16:creationId xmlns="" xmlns:a16="http://schemas.microsoft.com/office/drawing/2014/main" id="{F7D990F8-40DB-4561-9A7C-C275A06B0A29}"/>
              </a:ext>
            </a:extLst>
          </p:cNvPr>
          <p:cNvSpPr>
            <a:spLocks noGrp="1" noChangeArrowheads="1"/>
          </p:cNvSpPr>
          <p:nvPr>
            <p:ph type="body" idx="1"/>
          </p:nvPr>
        </p:nvSpPr>
        <p:spPr>
          <a:xfrm>
            <a:off x="381000" y="1752600"/>
            <a:ext cx="8382000" cy="4648200"/>
          </a:xfrm>
        </p:spPr>
        <p:txBody>
          <a:bodyPr/>
          <a:lstStyle/>
          <a:p>
            <a:pPr defTabSz="522288">
              <a:lnSpc>
                <a:spcPct val="90000"/>
              </a:lnSpc>
            </a:pPr>
            <a:r>
              <a:rPr lang="en-US" altLang="en-US" sz="3200" dirty="0">
                <a:latin typeface="Verdana" panose="020B0604030504040204" pitchFamily="34" charset="0"/>
                <a:ea typeface="Verdana" panose="020B0604030504040204" pitchFamily="34" charset="0"/>
              </a:rPr>
              <a:t>Jn.14:25-26</a:t>
            </a:r>
          </a:p>
          <a:p>
            <a:pPr defTabSz="522288">
              <a:lnSpc>
                <a:spcPct val="90000"/>
              </a:lnSpc>
            </a:pPr>
            <a:r>
              <a:rPr lang="en-US" altLang="en-US" sz="3200" dirty="0">
                <a:latin typeface="Verdana" panose="020B0604030504040204" pitchFamily="34" charset="0"/>
                <a:ea typeface="Verdana" panose="020B0604030504040204" pitchFamily="34" charset="0"/>
              </a:rPr>
              <a:t>Jn.15:26-27     </a:t>
            </a:r>
          </a:p>
          <a:p>
            <a:pPr defTabSz="522288">
              <a:lnSpc>
                <a:spcPct val="90000"/>
              </a:lnSpc>
            </a:pPr>
            <a:r>
              <a:rPr lang="en-US" altLang="en-US" sz="3200" dirty="0">
                <a:latin typeface="Verdana" panose="020B0604030504040204" pitchFamily="34" charset="0"/>
                <a:ea typeface="Verdana" panose="020B0604030504040204" pitchFamily="34" charset="0"/>
              </a:rPr>
              <a:t>Jn.16:7-13</a:t>
            </a:r>
          </a:p>
          <a:p>
            <a:pPr defTabSz="522288">
              <a:lnSpc>
                <a:spcPct val="90000"/>
              </a:lnSpc>
            </a:pPr>
            <a:r>
              <a:rPr lang="en-US" altLang="en-US" sz="3200" dirty="0">
                <a:latin typeface="Verdana" panose="020B0604030504040204" pitchFamily="34" charset="0"/>
                <a:ea typeface="Verdana" panose="020B0604030504040204" pitchFamily="34" charset="0"/>
              </a:rPr>
              <a:t>	7, </a:t>
            </a:r>
            <a:r>
              <a:rPr lang="en-US" altLang="en-US" sz="3200" i="1" dirty="0">
                <a:solidFill>
                  <a:srgbClr val="FFFF99"/>
                </a:solidFill>
                <a:latin typeface="Verdana" panose="020B0604030504040204" pitchFamily="34" charset="0"/>
                <a:ea typeface="Verdana" panose="020B0604030504040204" pitchFamily="34" charset="0"/>
              </a:rPr>
              <a:t>go . . . sent </a:t>
            </a:r>
            <a:r>
              <a:rPr lang="en-US" altLang="en-US" sz="3200" i="1" u="sng" dirty="0">
                <a:solidFill>
                  <a:srgbClr val="FFFF99"/>
                </a:solidFill>
                <a:latin typeface="Verdana" panose="020B0604030504040204" pitchFamily="34" charset="0"/>
                <a:ea typeface="Verdana" panose="020B0604030504040204" pitchFamily="34" charset="0"/>
              </a:rPr>
              <a:t>to</a:t>
            </a:r>
            <a:r>
              <a:rPr lang="en-US" altLang="en-US" sz="3200" i="1" dirty="0">
                <a:solidFill>
                  <a:srgbClr val="FFFF99"/>
                </a:solidFill>
                <a:latin typeface="Verdana" panose="020B0604030504040204" pitchFamily="34" charset="0"/>
                <a:ea typeface="Verdana" panose="020B0604030504040204" pitchFamily="34" charset="0"/>
              </a:rPr>
              <a:t> </a:t>
            </a:r>
            <a:r>
              <a:rPr lang="en-US" altLang="en-US" sz="3200" i="1" u="sng" dirty="0">
                <a:solidFill>
                  <a:srgbClr val="FFFF99"/>
                </a:solidFill>
                <a:latin typeface="Verdana" panose="020B0604030504040204" pitchFamily="34" charset="0"/>
                <a:ea typeface="Verdana" panose="020B0604030504040204" pitchFamily="34" charset="0"/>
              </a:rPr>
              <a:t>you</a:t>
            </a:r>
            <a:r>
              <a:rPr lang="en-US" altLang="en-US" sz="3200" dirty="0">
                <a:latin typeface="Verdana" panose="020B0604030504040204" pitchFamily="34" charset="0"/>
                <a:ea typeface="Verdana" panose="020B0604030504040204" pitchFamily="34" charset="0"/>
              </a:rPr>
              <a:t> </a:t>
            </a:r>
          </a:p>
          <a:p>
            <a:pPr defTabSz="522288">
              <a:lnSpc>
                <a:spcPct val="90000"/>
              </a:lnSpc>
            </a:pPr>
            <a:r>
              <a:rPr lang="en-US" altLang="en-US" sz="3200" dirty="0">
                <a:latin typeface="Verdana" panose="020B0604030504040204" pitchFamily="34" charset="0"/>
                <a:ea typeface="Verdana" panose="020B0604030504040204" pitchFamily="34" charset="0"/>
              </a:rPr>
              <a:t>	8-11 = Ac.2</a:t>
            </a:r>
          </a:p>
          <a:p>
            <a:pPr defTabSz="522288">
              <a:lnSpc>
                <a:spcPct val="90000"/>
              </a:lnSpc>
            </a:pPr>
            <a:r>
              <a:rPr lang="en-US" altLang="en-US" sz="3200" dirty="0">
                <a:latin typeface="Verdana" panose="020B0604030504040204" pitchFamily="34" charset="0"/>
                <a:ea typeface="Verdana" panose="020B0604030504040204" pitchFamily="34" charset="0"/>
              </a:rPr>
              <a:t>	12-13, </a:t>
            </a:r>
            <a:r>
              <a:rPr lang="en-US" altLang="en-US" sz="3200" i="1" dirty="0">
                <a:solidFill>
                  <a:srgbClr val="FFFF99"/>
                </a:solidFill>
                <a:latin typeface="Verdana" panose="020B0604030504040204" pitchFamily="34" charset="0"/>
                <a:ea typeface="Verdana" panose="020B0604030504040204" pitchFamily="34" charset="0"/>
              </a:rPr>
              <a:t>many things to say</a:t>
            </a:r>
            <a:r>
              <a:rPr lang="en-US" altLang="en-US" sz="3200" dirty="0">
                <a:latin typeface="Verdana" panose="020B0604030504040204" pitchFamily="34" charset="0"/>
                <a:ea typeface="Verdana" panose="020B0604030504040204" pitchFamily="34" charset="0"/>
              </a:rPr>
              <a:t>; H.S. 	would say them; He would </a:t>
            </a:r>
            <a:r>
              <a:rPr lang="en-US" altLang="en-US" sz="3200" i="1" dirty="0">
                <a:latin typeface="Verdana" panose="020B0604030504040204" pitchFamily="34" charset="0"/>
                <a:ea typeface="Verdana" panose="020B0604030504040204" pitchFamily="34" charset="0"/>
              </a:rPr>
              <a:t>not</a:t>
            </a:r>
            <a:r>
              <a:rPr lang="en-US" altLang="en-US" sz="3200" dirty="0">
                <a:latin typeface="Verdana" panose="020B0604030504040204" pitchFamily="34" charset="0"/>
                <a:ea typeface="Verdana" panose="020B0604030504040204" pitchFamily="34" charset="0"/>
              </a:rPr>
              <a:t> 	speak of Himself</a:t>
            </a:r>
          </a:p>
          <a:p>
            <a:pPr defTabSz="522288">
              <a:lnSpc>
                <a:spcPct val="90000"/>
              </a:lnSpc>
            </a:pPr>
            <a:r>
              <a:rPr lang="en-US" altLang="en-US" sz="3200" dirty="0">
                <a:latin typeface="Verdana" panose="020B0604030504040204" pitchFamily="34" charset="0"/>
                <a:ea typeface="Verdana" panose="020B0604030504040204" pitchFamily="34" charset="0"/>
              </a:rPr>
              <a:t>	14 – glorify </a:t>
            </a:r>
            <a:r>
              <a:rPr lang="en-US" altLang="en-US" sz="3200" u="sng" dirty="0">
                <a:latin typeface="Verdana" panose="020B0604030504040204" pitchFamily="34" charset="0"/>
                <a:ea typeface="Verdana" panose="020B0604030504040204" pitchFamily="34" charset="0"/>
              </a:rPr>
              <a:t>Jesus</a:t>
            </a:r>
            <a:endParaRPr lang="en-US" altLang="en-US" sz="3200" dirty="0">
              <a:latin typeface="Verdana" panose="020B0604030504040204" pitchFamily="34" charset="0"/>
              <a:ea typeface="Verdana" panose="020B0604030504040204" pitchFamily="34" charset="0"/>
            </a:endParaRPr>
          </a:p>
        </p:txBody>
      </p:sp>
      <p:sp>
        <p:nvSpPr>
          <p:cNvPr id="66564" name="Rectangle 4">
            <a:extLst>
              <a:ext uri="{FF2B5EF4-FFF2-40B4-BE49-F238E27FC236}">
                <a16:creationId xmlns="" xmlns:a16="http://schemas.microsoft.com/office/drawing/2014/main" id="{18554C33-0947-487B-8331-F9B026DC5B30}"/>
              </a:ext>
            </a:extLst>
          </p:cNvPr>
          <p:cNvSpPr>
            <a:spLocks noChangeArrowheads="1"/>
          </p:cNvSpPr>
          <p:nvPr/>
        </p:nvSpPr>
        <p:spPr bwMode="auto">
          <a:xfrm>
            <a:off x="381000" y="304800"/>
            <a:ext cx="8382000" cy="14478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4000" dirty="0">
                <a:solidFill>
                  <a:schemeClr val="accent6">
                    <a:lumMod val="50000"/>
                  </a:schemeClr>
                </a:solidFill>
                <a:effectLst>
                  <a:outerShdw blurRad="38100" dist="38100" dir="2700000" algn="tl">
                    <a:srgbClr val="000000"/>
                  </a:outerShdw>
                </a:effectLst>
                <a:latin typeface="Verdana" panose="020B0604030504040204" pitchFamily="34" charset="0"/>
                <a:ea typeface="Verdana" panose="020B0604030504040204" pitchFamily="34" charset="0"/>
              </a:rPr>
              <a:t>III</a:t>
            </a:r>
            <a:r>
              <a:rPr lang="en-US" altLang="en-US" sz="4000" dirty="0">
                <a:solidFill>
                  <a:schemeClr val="accent6">
                    <a:lumMod val="50000"/>
                  </a:schemeClr>
                </a:solidFill>
                <a:latin typeface="Verdana" panose="020B0604030504040204" pitchFamily="34" charset="0"/>
                <a:ea typeface="Verdana" panose="020B0604030504040204" pitchFamily="34" charset="0"/>
              </a:rPr>
              <a:t>  Mohammed: </a:t>
            </a:r>
          </a:p>
          <a:p>
            <a:pPr algn="ctr"/>
            <a:r>
              <a:rPr lang="en-US" altLang="en-US" sz="4000" dirty="0">
                <a:solidFill>
                  <a:schemeClr val="accent6">
                    <a:lumMod val="50000"/>
                  </a:schemeClr>
                </a:solidFill>
                <a:latin typeface="Verdana" panose="020B0604030504040204" pitchFamily="34" charset="0"/>
                <a:ea typeface="Verdana" panose="020B0604030504040204" pitchFamily="34" charset="0"/>
              </a:rPr>
              <a:t>The Other Comforter</a:t>
            </a:r>
            <a:endParaRPr lang="en-US" altLang="en-US" sz="4300" dirty="0">
              <a:solidFill>
                <a:schemeClr val="accent6">
                  <a:lumMod val="50000"/>
                </a:schemeClr>
              </a:solidFill>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 xmlns:a16="http://schemas.microsoft.com/office/drawing/2014/main" id="{A4F22491-DE95-46FD-B57C-E3A3D1544A34}"/>
              </a:ext>
            </a:extLst>
          </p:cNvPr>
          <p:cNvSpPr>
            <a:spLocks noGrp="1" noChangeArrowheads="1"/>
          </p:cNvSpPr>
          <p:nvPr>
            <p:ph type="title"/>
          </p:nvPr>
        </p:nvSpPr>
        <p:spPr/>
        <p:txBody>
          <a:bodyPr/>
          <a:lstStyle/>
          <a:p>
            <a:endParaRPr lang="en-US" altLang="en-US"/>
          </a:p>
        </p:txBody>
      </p:sp>
      <p:sp>
        <p:nvSpPr>
          <p:cNvPr id="74755" name="Rectangle 3">
            <a:extLst>
              <a:ext uri="{FF2B5EF4-FFF2-40B4-BE49-F238E27FC236}">
                <a16:creationId xmlns="" xmlns:a16="http://schemas.microsoft.com/office/drawing/2014/main" id="{AD08A142-C8E3-45C2-A759-3456AA12CC40}"/>
              </a:ext>
            </a:extLst>
          </p:cNvPr>
          <p:cNvSpPr>
            <a:spLocks noGrp="1" noChangeArrowheads="1"/>
          </p:cNvSpPr>
          <p:nvPr>
            <p:ph type="body" idx="1"/>
          </p:nvPr>
        </p:nvSpPr>
        <p:spPr>
          <a:effectLst/>
        </p:spPr>
        <p:txBody>
          <a:bodyPr/>
          <a:lstStyle/>
          <a:p>
            <a:r>
              <a:rPr lang="en-US" altLang="en-US" sz="2800" dirty="0">
                <a:solidFill>
                  <a:schemeClr val="bg1"/>
                </a:solidFill>
              </a:rPr>
              <a:t>1. </a:t>
            </a:r>
            <a:r>
              <a:rPr lang="en-US" altLang="en-US" dirty="0">
                <a:solidFill>
                  <a:srgbClr val="17B3D1"/>
                </a:solidFill>
              </a:rPr>
              <a:t>Scales of deeds, </a:t>
            </a:r>
            <a:r>
              <a:rPr lang="en-US" altLang="en-US" dirty="0">
                <a:solidFill>
                  <a:schemeClr val="bg1"/>
                </a:solidFill>
              </a:rPr>
              <a:t>23:102-103 </a:t>
            </a:r>
          </a:p>
          <a:p>
            <a:pPr marL="685800" indent="-685800"/>
            <a:r>
              <a:rPr lang="en-US" altLang="en-US" b="1" i="1" dirty="0"/>
              <a:t>	</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“Then, those whose scales (</a:t>
            </a:r>
            <a:r>
              <a:rPr lang="en-US" altLang="en-US" sz="3200" u="sng" dirty="0">
                <a:solidFill>
                  <a:srgbClr val="FFFF3E"/>
                </a:solidFill>
                <a:latin typeface="Arial" panose="020B0604020202020204" pitchFamily="34" charset="0"/>
                <a:ea typeface="Verdana" panose="020B0604030504040204" pitchFamily="34" charset="0"/>
                <a:cs typeface="Arial" panose="020B0604020202020204" pitchFamily="34" charset="0"/>
              </a:rPr>
              <a:t>of</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a:t>
            </a:r>
            <a:r>
              <a:rPr lang="en-US" altLang="en-US" sz="3200" u="sng" dirty="0">
                <a:solidFill>
                  <a:srgbClr val="FFFF3E"/>
                </a:solidFill>
                <a:latin typeface="Arial" panose="020B0604020202020204" pitchFamily="34" charset="0"/>
                <a:ea typeface="Verdana" panose="020B0604030504040204" pitchFamily="34" charset="0"/>
                <a:cs typeface="Arial" panose="020B0604020202020204" pitchFamily="34" charset="0"/>
              </a:rPr>
              <a:t>good</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a:t>
            </a:r>
            <a:r>
              <a:rPr lang="en-US" altLang="en-US" sz="3200" u="sng" dirty="0">
                <a:solidFill>
                  <a:srgbClr val="FFFF3E"/>
                </a:solidFill>
                <a:latin typeface="Arial" panose="020B0604020202020204" pitchFamily="34" charset="0"/>
                <a:ea typeface="Verdana" panose="020B0604030504040204" pitchFamily="34" charset="0"/>
                <a:cs typeface="Arial" panose="020B0604020202020204" pitchFamily="34" charset="0"/>
              </a:rPr>
              <a:t>deeds</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are </a:t>
            </a:r>
            <a:r>
              <a:rPr lang="en-US" altLang="en-US" sz="3200" dirty="0">
                <a:solidFill>
                  <a:srgbClr val="FFFF3E"/>
                </a:solidFill>
                <a:effectLst>
                  <a:outerShdw blurRad="38100" dist="38100" dir="2700000" algn="tl">
                    <a:srgbClr val="C0C0C0"/>
                  </a:outerShdw>
                </a:effectLst>
                <a:latin typeface="Arial" panose="020B0604020202020204" pitchFamily="34" charset="0"/>
                <a:ea typeface="Verdana" panose="020B0604030504040204" pitchFamily="34" charset="0"/>
                <a:cs typeface="Arial" panose="020B0604020202020204" pitchFamily="34" charset="0"/>
              </a:rPr>
              <a:t>heavy</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they are the success-</a:t>
            </a:r>
            <a:r>
              <a:rPr lang="en-US" altLang="en-US" sz="3200" dirty="0" err="1">
                <a:solidFill>
                  <a:srgbClr val="FFFF3E"/>
                </a:solidFill>
                <a:latin typeface="Arial" panose="020B0604020202020204" pitchFamily="34" charset="0"/>
                <a:ea typeface="Verdana" panose="020B0604030504040204" pitchFamily="34" charset="0"/>
                <a:cs typeface="Arial" panose="020B0604020202020204" pitchFamily="34" charset="0"/>
              </a:rPr>
              <a:t>ful</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And those whose scales (</a:t>
            </a:r>
            <a:r>
              <a:rPr lang="en-US" altLang="en-US" sz="3200" u="sng" dirty="0">
                <a:solidFill>
                  <a:srgbClr val="FFFF3E"/>
                </a:solidFill>
                <a:latin typeface="Arial" panose="020B0604020202020204" pitchFamily="34" charset="0"/>
                <a:ea typeface="Verdana" panose="020B0604030504040204" pitchFamily="34" charset="0"/>
                <a:cs typeface="Arial" panose="020B0604020202020204" pitchFamily="34" charset="0"/>
              </a:rPr>
              <a:t>of</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a:t>
            </a:r>
            <a:r>
              <a:rPr lang="en-US" altLang="en-US" sz="3200" u="sng" dirty="0">
                <a:solidFill>
                  <a:srgbClr val="FFFF3E"/>
                </a:solidFill>
                <a:latin typeface="Arial" panose="020B0604020202020204" pitchFamily="34" charset="0"/>
                <a:ea typeface="Verdana" panose="020B0604030504040204" pitchFamily="34" charset="0"/>
                <a:cs typeface="Arial" panose="020B0604020202020204" pitchFamily="34" charset="0"/>
              </a:rPr>
              <a:t>good</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a:t>
            </a:r>
            <a:r>
              <a:rPr lang="en-US" altLang="en-US" sz="3200" u="sng" dirty="0">
                <a:solidFill>
                  <a:srgbClr val="FFFF3E"/>
                </a:solidFill>
                <a:latin typeface="Arial" panose="020B0604020202020204" pitchFamily="34" charset="0"/>
                <a:ea typeface="Verdana" panose="020B0604030504040204" pitchFamily="34" charset="0"/>
                <a:cs typeface="Arial" panose="020B0604020202020204" pitchFamily="34" charset="0"/>
              </a:rPr>
              <a:t>deeds</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are </a:t>
            </a:r>
            <a:r>
              <a:rPr lang="en-US" altLang="en-US" sz="3200" dirty="0">
                <a:solidFill>
                  <a:srgbClr val="FFFF3E"/>
                </a:solidFill>
                <a:effectLst>
                  <a:outerShdw blurRad="38100" dist="38100" dir="2700000" algn="tl">
                    <a:srgbClr val="C0C0C0"/>
                  </a:outerShdw>
                </a:effectLst>
                <a:latin typeface="Arial" panose="020B0604020202020204" pitchFamily="34" charset="0"/>
                <a:ea typeface="Verdana" panose="020B0604030504040204" pitchFamily="34" charset="0"/>
                <a:cs typeface="Arial" panose="020B0604020202020204" pitchFamily="34" charset="0"/>
              </a:rPr>
              <a:t>light</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they are those who lose their </a:t>
            </a:r>
            <a:r>
              <a:rPr lang="en-US" altLang="en-US" sz="3200" dirty="0" err="1">
                <a:solidFill>
                  <a:srgbClr val="FFFF3E"/>
                </a:solidFill>
                <a:latin typeface="Arial" panose="020B0604020202020204" pitchFamily="34" charset="0"/>
                <a:ea typeface="Verdana" panose="020B0604030504040204" pitchFamily="34" charset="0"/>
                <a:cs typeface="Arial" panose="020B0604020202020204" pitchFamily="34" charset="0"/>
              </a:rPr>
              <a:t>ownselves</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 in Hell will they abide”</a:t>
            </a:r>
            <a:r>
              <a:rPr lang="en-US" altLang="en-US" sz="3200" dirty="0">
                <a:latin typeface="Arial" panose="020B0604020202020204" pitchFamily="34" charset="0"/>
                <a:ea typeface="Verdana" panose="020B0604030504040204" pitchFamily="34" charset="0"/>
                <a:cs typeface="Arial" panose="020B0604020202020204" pitchFamily="34" charset="0"/>
              </a:rPr>
              <a:t> </a:t>
            </a:r>
          </a:p>
          <a:p>
            <a:pPr marL="685800" indent="-685800"/>
            <a:r>
              <a:rPr lang="en-US" altLang="en-US" sz="3200" dirty="0">
                <a:latin typeface="Verdana" panose="020B0604030504040204" pitchFamily="34" charset="0"/>
                <a:ea typeface="Verdana" panose="020B0604030504040204" pitchFamily="34" charset="0"/>
              </a:rPr>
              <a:t>		Ro.4:7</a:t>
            </a:r>
          </a:p>
        </p:txBody>
      </p:sp>
      <p:sp>
        <p:nvSpPr>
          <p:cNvPr id="74756" name="Rectangle 4">
            <a:extLst>
              <a:ext uri="{FF2B5EF4-FFF2-40B4-BE49-F238E27FC236}">
                <a16:creationId xmlns="" xmlns:a16="http://schemas.microsoft.com/office/drawing/2014/main" id="{DD193791-1A02-48E6-90D0-182C7BB24A49}"/>
              </a:ext>
            </a:extLst>
          </p:cNvPr>
          <p:cNvSpPr>
            <a:spLocks noChangeArrowheads="1"/>
          </p:cNvSpPr>
          <p:nvPr/>
        </p:nvSpPr>
        <p:spPr bwMode="auto">
          <a:xfrm>
            <a:off x="457200" y="304800"/>
            <a:ext cx="8305800" cy="10668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4000" dirty="0">
                <a:solidFill>
                  <a:schemeClr val="accent6">
                    <a:lumMod val="50000"/>
                  </a:schemeClr>
                </a:solidFill>
                <a:effectLst>
                  <a:outerShdw blurRad="38100" dist="38100" dir="2700000" algn="tl">
                    <a:srgbClr val="000000"/>
                  </a:outerShdw>
                </a:effectLst>
                <a:latin typeface="Verdana" panose="020B0604030504040204" pitchFamily="34" charset="0"/>
                <a:ea typeface="Verdana" panose="020B0604030504040204" pitchFamily="34" charset="0"/>
              </a:rPr>
              <a:t>IV  </a:t>
            </a:r>
            <a:r>
              <a:rPr lang="en-US" altLang="en-US" sz="4000" dirty="0">
                <a:solidFill>
                  <a:schemeClr val="accent6">
                    <a:lumMod val="50000"/>
                  </a:schemeClr>
                </a:solidFill>
                <a:latin typeface="Verdana" panose="020B0604030504040204" pitchFamily="34" charset="0"/>
                <a:ea typeface="Verdana" panose="020B0604030504040204" pitchFamily="34" charset="0"/>
              </a:rPr>
              <a:t>Islam And Salvation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 xmlns:a16="http://schemas.microsoft.com/office/drawing/2014/main" id="{8266971A-F6C3-4ABA-8F2F-E32E45A5C8DC}"/>
              </a:ext>
            </a:extLst>
          </p:cNvPr>
          <p:cNvSpPr>
            <a:spLocks noGrp="1" noChangeArrowheads="1"/>
          </p:cNvSpPr>
          <p:nvPr>
            <p:ph type="title"/>
          </p:nvPr>
        </p:nvSpPr>
        <p:spPr>
          <a:xfrm>
            <a:off x="381000" y="457200"/>
            <a:ext cx="8382000" cy="685800"/>
          </a:xfrm>
          <a:effectLst/>
        </p:spPr>
        <p:txBody>
          <a:bodyPr/>
          <a:lstStyle/>
          <a:p>
            <a:pPr algn="l" defTabSz="696913"/>
            <a:r>
              <a:rPr lang="en-US" altLang="en-US" sz="2800" dirty="0">
                <a:solidFill>
                  <a:schemeClr val="bg1"/>
                </a:solidFill>
                <a:latin typeface="Verdana" panose="020B0604030504040204" pitchFamily="34" charset="0"/>
                <a:ea typeface="Verdana" panose="020B0604030504040204" pitchFamily="34" charset="0"/>
              </a:rPr>
              <a:t>2. </a:t>
            </a:r>
            <a:r>
              <a:rPr lang="en-US" altLang="en-US" sz="3600" dirty="0">
                <a:solidFill>
                  <a:schemeClr val="bg1"/>
                </a:solidFill>
                <a:latin typeface="Verdana" panose="020B0604030504040204" pitchFamily="34" charset="0"/>
                <a:ea typeface="Verdana" panose="020B0604030504040204" pitchFamily="34" charset="0"/>
              </a:rPr>
              <a:t>Only sure way to Paradise 	</a:t>
            </a:r>
          </a:p>
        </p:txBody>
      </p:sp>
      <p:sp>
        <p:nvSpPr>
          <p:cNvPr id="75779" name="Rectangle 3">
            <a:extLst>
              <a:ext uri="{FF2B5EF4-FFF2-40B4-BE49-F238E27FC236}">
                <a16:creationId xmlns="" xmlns:a16="http://schemas.microsoft.com/office/drawing/2014/main" id="{5350D2F6-5CFA-4DA3-9139-80EB4A466D85}"/>
              </a:ext>
            </a:extLst>
          </p:cNvPr>
          <p:cNvSpPr>
            <a:spLocks noGrp="1" noChangeArrowheads="1"/>
          </p:cNvSpPr>
          <p:nvPr>
            <p:ph type="body" idx="1"/>
          </p:nvPr>
        </p:nvSpPr>
        <p:spPr>
          <a:xfrm>
            <a:off x="381000" y="1219200"/>
            <a:ext cx="8382000" cy="5410200"/>
          </a:xfrm>
          <a:solidFill>
            <a:schemeClr val="accent6">
              <a:lumMod val="50000"/>
            </a:schemeClr>
          </a:solidFill>
        </p:spPr>
        <p:txBody>
          <a:bodyPr/>
          <a:lstStyle/>
          <a:p>
            <a:r>
              <a:rPr lang="en-US" altLang="en-US" sz="3200" dirty="0">
                <a:solidFill>
                  <a:schemeClr val="bg1"/>
                </a:solidFill>
                <a:latin typeface="Arial" panose="020B0604020202020204" pitchFamily="34" charset="0"/>
                <a:ea typeface="Verdana" panose="020B0604030504040204" pitchFamily="34" charset="0"/>
                <a:cs typeface="Arial" panose="020B0604020202020204" pitchFamily="34" charset="0"/>
              </a:rPr>
              <a:t>“So, when you meet (in fight – </a:t>
            </a:r>
            <a:r>
              <a:rPr lang="en-US" altLang="en-US" sz="3200" i="1" dirty="0">
                <a:solidFill>
                  <a:schemeClr val="bg1"/>
                </a:solidFill>
                <a:latin typeface="Arial" panose="020B0604020202020204" pitchFamily="34" charset="0"/>
                <a:ea typeface="Verdana" panose="020B0604030504040204" pitchFamily="34" charset="0"/>
                <a:cs typeface="Arial" panose="020B0604020202020204" pitchFamily="34" charset="0"/>
              </a:rPr>
              <a:t>Jihad </a:t>
            </a:r>
            <a:r>
              <a:rPr lang="en-US" altLang="en-US" sz="3200" dirty="0">
                <a:solidFill>
                  <a:schemeClr val="bg1"/>
                </a:solidFill>
                <a:latin typeface="Arial" panose="020B0604020202020204" pitchFamily="34" charset="0"/>
                <a:ea typeface="Verdana" panose="020B0604030504040204" pitchFamily="34" charset="0"/>
                <a:cs typeface="Arial" panose="020B0604020202020204" pitchFamily="34" charset="0"/>
              </a:rPr>
              <a:t>in Allah’s Cause) those who disbelieve, smite (their) necks till when you have killed and wounded many of them, then bind a bond firmly (on them, i.e., take them as captives).  Thereafter (is the time) either for generosity (i.e., free them w/o ransom), or ransom (according to what befits Islam) until the war lays down its burden.  . . .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81923" name="Rectangle 3">
            <a:extLst>
              <a:ext uri="{FF2B5EF4-FFF2-40B4-BE49-F238E27FC236}">
                <a16:creationId xmlns="" xmlns:a16="http://schemas.microsoft.com/office/drawing/2014/main" id="{B4458ADF-CF1F-4781-A247-98BA7A5EB6DD}"/>
              </a:ext>
            </a:extLst>
          </p:cNvPr>
          <p:cNvSpPr>
            <a:spLocks noGrp="1" noChangeArrowheads="1"/>
          </p:cNvSpPr>
          <p:nvPr>
            <p:ph type="body" idx="4294967295"/>
          </p:nvPr>
        </p:nvSpPr>
        <p:spPr>
          <a:xfrm>
            <a:off x="381000" y="304800"/>
            <a:ext cx="8382000" cy="6324600"/>
          </a:xfrm>
          <a:solidFill>
            <a:schemeClr val="accent6">
              <a:lumMod val="50000"/>
            </a:schemeClr>
          </a:solidFill>
        </p:spPr>
        <p:txBody>
          <a:bodyPr/>
          <a:lstStyle/>
          <a:p>
            <a:r>
              <a:rPr lang="en-US" altLang="en-US" sz="3200" dirty="0">
                <a:solidFill>
                  <a:schemeClr val="bg1"/>
                </a:solidFill>
                <a:latin typeface="Arial" panose="020B0604020202020204" pitchFamily="34" charset="0"/>
                <a:ea typeface="Verdana" panose="020B0604030504040204" pitchFamily="34" charset="0"/>
                <a:cs typeface="Arial" panose="020B0604020202020204" pitchFamily="34" charset="0"/>
              </a:rPr>
              <a:t>“. . . Thus [you are ordered by Allah to continue in carrying out </a:t>
            </a:r>
            <a:r>
              <a:rPr lang="en-US" altLang="en-US" sz="3200" i="1" dirty="0">
                <a:solidFill>
                  <a:schemeClr val="bg1"/>
                </a:solidFill>
                <a:latin typeface="Arial" panose="020B0604020202020204" pitchFamily="34" charset="0"/>
                <a:ea typeface="Verdana" panose="020B0604030504040204" pitchFamily="34" charset="0"/>
                <a:cs typeface="Arial" panose="020B0604020202020204" pitchFamily="34" charset="0"/>
              </a:rPr>
              <a:t>Jihad</a:t>
            </a:r>
            <a:r>
              <a:rPr lang="en-US" altLang="en-US" sz="3200" dirty="0">
                <a:solidFill>
                  <a:schemeClr val="bg1"/>
                </a:solidFill>
                <a:latin typeface="Arial" panose="020B0604020202020204" pitchFamily="34" charset="0"/>
                <a:ea typeface="Verdana" panose="020B0604030504040204" pitchFamily="34" charset="0"/>
                <a:cs typeface="Arial" panose="020B0604020202020204" pitchFamily="34" charset="0"/>
              </a:rPr>
              <a:t> against the disbelievers till they embrace Islam and are saved from the punishment in the Hell-fire or at least come under your protection], but if it had been Allah’s Will, He Himself could certainly have punished them (without you).  But (He lets you fight) in order to test some of you with others.  But those who are killed in the Way of Allah, He </a:t>
            </a:r>
            <a:r>
              <a:rPr lang="en-US" altLang="en-US" sz="3200" dirty="0">
                <a:solidFill>
                  <a:schemeClr val="bg1"/>
                </a:solidFill>
                <a:latin typeface="Verdana" panose="020B0604030504040204" pitchFamily="34" charset="0"/>
                <a:ea typeface="Verdana" panose="020B0604030504040204" pitchFamily="34" charset="0"/>
              </a:rPr>
              <a:t>will never let their deeds be lost” </a:t>
            </a:r>
            <a:r>
              <a:rPr lang="en-US" altLang="en-US" sz="2600" dirty="0">
                <a:solidFill>
                  <a:srgbClr val="FFFF00"/>
                </a:solidFill>
                <a:latin typeface="Verdana" panose="020B0604030504040204" pitchFamily="34" charset="0"/>
                <a:ea typeface="Verdana" panose="020B0604030504040204" pitchFamily="34" charset="0"/>
              </a:rPr>
              <a:t>– 47:4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 xmlns:a16="http://schemas.microsoft.com/office/drawing/2014/main" id="{8E956CD1-1982-48E1-88A5-76D5C0A835B9}"/>
              </a:ext>
            </a:extLst>
          </p:cNvPr>
          <p:cNvSpPr>
            <a:spLocks noGrp="1" noChangeArrowheads="1"/>
          </p:cNvSpPr>
          <p:nvPr>
            <p:ph type="title"/>
          </p:nvPr>
        </p:nvSpPr>
        <p:spPr>
          <a:effectLst/>
        </p:spPr>
        <p:txBody>
          <a:bodyPr/>
          <a:lstStyle/>
          <a:p>
            <a:pPr algn="l" defTabSz="739775"/>
            <a:r>
              <a:rPr lang="en-US" altLang="en-US" sz="2800" dirty="0">
                <a:solidFill>
                  <a:schemeClr val="bg1"/>
                </a:solidFill>
                <a:latin typeface="Verdana" panose="020B0604030504040204" pitchFamily="34" charset="0"/>
                <a:ea typeface="Verdana" panose="020B0604030504040204" pitchFamily="34" charset="0"/>
              </a:rPr>
              <a:t>3. </a:t>
            </a:r>
            <a:r>
              <a:rPr lang="en-US" altLang="en-US" sz="3600" dirty="0">
                <a:latin typeface="Verdana" panose="020B0604030504040204" pitchFamily="34" charset="0"/>
                <a:ea typeface="Verdana" panose="020B0604030504040204" pitchFamily="34" charset="0"/>
              </a:rPr>
              <a:t>Hell for non-fighters, </a:t>
            </a:r>
            <a:r>
              <a:rPr lang="en-US" altLang="en-US" sz="3600" dirty="0">
                <a:solidFill>
                  <a:schemeClr val="bg1"/>
                </a:solidFill>
                <a:latin typeface="Verdana" panose="020B0604030504040204" pitchFamily="34" charset="0"/>
                <a:ea typeface="Verdana" panose="020B0604030504040204" pitchFamily="34" charset="0"/>
              </a:rPr>
              <a:t>9:81</a:t>
            </a:r>
          </a:p>
        </p:txBody>
      </p:sp>
      <p:sp>
        <p:nvSpPr>
          <p:cNvPr id="80899" name="Rectangle 3">
            <a:extLst>
              <a:ext uri="{FF2B5EF4-FFF2-40B4-BE49-F238E27FC236}">
                <a16:creationId xmlns="" xmlns:a16="http://schemas.microsoft.com/office/drawing/2014/main" id="{C857D9B6-F9F7-47C9-BC75-8994AEAAD465}"/>
              </a:ext>
            </a:extLst>
          </p:cNvPr>
          <p:cNvSpPr>
            <a:spLocks noGrp="1" noChangeArrowheads="1"/>
          </p:cNvSpPr>
          <p:nvPr>
            <p:ph type="body" idx="1"/>
          </p:nvPr>
        </p:nvSpPr>
        <p:spPr>
          <a:xfrm>
            <a:off x="344056" y="1219200"/>
            <a:ext cx="8458200" cy="5105400"/>
          </a:xfrm>
        </p:spPr>
        <p:txBody>
          <a:bodyPr/>
          <a:lstStyle/>
          <a:p>
            <a:pPr marL="169863" indent="-169863"/>
            <a:r>
              <a:rPr lang="en-US" altLang="en-US" b="1" i="1" dirty="0"/>
              <a:t>	</a:t>
            </a:r>
            <a:r>
              <a:rPr lang="en-US" altLang="en-US" sz="3200" dirty="0">
                <a:solidFill>
                  <a:schemeClr val="bg1"/>
                </a:solidFill>
                <a:latin typeface="Arial" panose="020B0604020202020204" pitchFamily="34" charset="0"/>
                <a:ea typeface="Verdana" panose="020B0604030504040204" pitchFamily="34" charset="0"/>
                <a:cs typeface="Arial" panose="020B0604020202020204" pitchFamily="34" charset="0"/>
              </a:rPr>
              <a:t>“Those who stayed away (from Tabuk expedition) rejoiced in their staying behind the Messenger of Allah; they hated to strive and fight with their properties and their lives in the Cause of Allah, and they said: ‘March not forth in the heat.’  Say: ‘The Fire of Hell is more intense in heat’; if only they could understand!” </a:t>
            </a:r>
            <a:endParaRPr lang="en-US" altLang="en-US"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 xmlns:a16="http://schemas.microsoft.com/office/drawing/2014/main" id="{82A6FA96-8898-435C-B1D7-209FFA67A492}"/>
              </a:ext>
            </a:extLst>
          </p:cNvPr>
          <p:cNvSpPr>
            <a:spLocks noGrp="1" noChangeArrowheads="1"/>
          </p:cNvSpPr>
          <p:nvPr>
            <p:ph type="title"/>
          </p:nvPr>
        </p:nvSpPr>
        <p:spPr/>
        <p:txBody>
          <a:bodyPr/>
          <a:lstStyle/>
          <a:p>
            <a:endParaRPr lang="en-US" altLang="en-US"/>
          </a:p>
        </p:txBody>
      </p:sp>
      <p:sp>
        <p:nvSpPr>
          <p:cNvPr id="67587" name="Rectangle 3">
            <a:extLst>
              <a:ext uri="{FF2B5EF4-FFF2-40B4-BE49-F238E27FC236}">
                <a16:creationId xmlns="" xmlns:a16="http://schemas.microsoft.com/office/drawing/2014/main" id="{6B159928-8F8E-45EE-A140-21C68FE5F36F}"/>
              </a:ext>
            </a:extLst>
          </p:cNvPr>
          <p:cNvSpPr>
            <a:spLocks noGrp="1" noChangeArrowheads="1"/>
          </p:cNvSpPr>
          <p:nvPr>
            <p:ph type="body" idx="1"/>
          </p:nvPr>
        </p:nvSpPr>
        <p:spPr/>
        <p:txBody>
          <a:bodyPr/>
          <a:lstStyle/>
          <a:p>
            <a:r>
              <a:rPr lang="en-US" altLang="en-US" sz="2400" dirty="0">
                <a:solidFill>
                  <a:srgbClr val="FFFFCC"/>
                </a:solidFill>
                <a:latin typeface="Verdana" panose="020B0604030504040204" pitchFamily="34" charset="0"/>
                <a:ea typeface="Verdana" panose="020B0604030504040204" pitchFamily="34" charset="0"/>
              </a:rPr>
              <a:t>1. </a:t>
            </a:r>
            <a:r>
              <a:rPr lang="en-US" altLang="en-US" sz="3200" dirty="0">
                <a:solidFill>
                  <a:srgbClr val="28E0FF"/>
                </a:solidFill>
                <a:latin typeface="Verdana" panose="020B0604030504040204" pitchFamily="34" charset="0"/>
                <a:ea typeface="Verdana" panose="020B0604030504040204" pitchFamily="34" charset="0"/>
              </a:rPr>
              <a:t>Greed</a:t>
            </a:r>
            <a:r>
              <a:rPr lang="en-US" altLang="en-US" sz="3200" dirty="0">
                <a:latin typeface="Verdana" panose="020B0604030504040204" pitchFamily="34" charset="0"/>
                <a:ea typeface="Verdana" panose="020B0604030504040204" pitchFamily="34" charset="0"/>
              </a:rPr>
              <a:t>  </a:t>
            </a:r>
          </a:p>
          <a:p>
            <a:pPr marL="685800" indent="-685800"/>
            <a:r>
              <a:rPr lang="en-US" altLang="en-US" sz="3400" b="1" dirty="0"/>
              <a:t>	</a:t>
            </a:r>
            <a:r>
              <a:rPr lang="en-US" altLang="en-US" sz="3200" dirty="0">
                <a:latin typeface="Verdana" panose="020B0604030504040204" pitchFamily="34" charset="0"/>
                <a:ea typeface="Verdana" panose="020B0604030504040204" pitchFamily="34" charset="0"/>
              </a:rPr>
              <a:t>– Middle East is rich land </a:t>
            </a:r>
          </a:p>
          <a:p>
            <a:pPr marL="685800" indent="-685800"/>
            <a:r>
              <a:rPr lang="en-US" altLang="en-US" sz="2400" dirty="0">
                <a:solidFill>
                  <a:srgbClr val="FFFFCC"/>
                </a:solidFill>
                <a:latin typeface="Verdana" panose="020B0604030504040204" pitchFamily="34" charset="0"/>
                <a:ea typeface="Verdana" panose="020B0604030504040204" pitchFamily="34" charset="0"/>
              </a:rPr>
              <a:t>2. </a:t>
            </a:r>
            <a:r>
              <a:rPr lang="en-US" altLang="en-US" sz="3200" dirty="0">
                <a:solidFill>
                  <a:srgbClr val="28E0FF"/>
                </a:solidFill>
                <a:latin typeface="Verdana" panose="020B0604030504040204" pitchFamily="34" charset="0"/>
                <a:ea typeface="Verdana" panose="020B0604030504040204" pitchFamily="34" charset="0"/>
              </a:rPr>
              <a:t>Religion</a:t>
            </a:r>
          </a:p>
          <a:p>
            <a:pPr marL="685800" indent="-685800"/>
            <a:r>
              <a:rPr lang="en-US" altLang="en-US" sz="3200" dirty="0">
                <a:latin typeface="Verdana" panose="020B0604030504040204" pitchFamily="34" charset="0"/>
                <a:ea typeface="Verdana" panose="020B0604030504040204" pitchFamily="34" charset="0"/>
              </a:rPr>
              <a:t>	– Arab League: 22 countries  </a:t>
            </a:r>
          </a:p>
          <a:p>
            <a:pPr marL="685800" indent="-685800"/>
            <a:r>
              <a:rPr lang="en-US" altLang="en-US" sz="3200" dirty="0">
                <a:latin typeface="Verdana" panose="020B0604030504040204" pitchFamily="34" charset="0"/>
                <a:ea typeface="Verdana" panose="020B0604030504040204" pitchFamily="34" charset="0"/>
              </a:rPr>
              <a:t>	– War is valid way to win converts:  	 </a:t>
            </a:r>
            <a:r>
              <a:rPr lang="en-US" altLang="en-US" sz="3200" dirty="0">
                <a:solidFill>
                  <a:srgbClr val="FFFF3E"/>
                </a:solidFill>
                <a:latin typeface="Verdana" panose="020B0604030504040204" pitchFamily="34" charset="0"/>
                <a:ea typeface="Verdana" panose="020B0604030504040204" pitchFamily="34" charset="0"/>
              </a:rPr>
              <a:t>“</a:t>
            </a:r>
            <a:r>
              <a:rPr lang="en-US" altLang="en-US" sz="3200" i="1" dirty="0">
                <a:solidFill>
                  <a:srgbClr val="FFFF3E"/>
                </a:solidFill>
                <a:latin typeface="Verdana" panose="020B0604030504040204" pitchFamily="34" charset="0"/>
                <a:ea typeface="Verdana" panose="020B0604030504040204" pitchFamily="34" charset="0"/>
              </a:rPr>
              <a:t>Convert or die</a:t>
            </a:r>
            <a:r>
              <a:rPr lang="en-US" altLang="en-US" sz="3200" dirty="0">
                <a:solidFill>
                  <a:srgbClr val="FFFF3E"/>
                </a:solidFill>
                <a:latin typeface="Verdana" panose="020B0604030504040204" pitchFamily="34" charset="0"/>
                <a:ea typeface="Verdana" panose="020B0604030504040204" pitchFamily="34" charset="0"/>
              </a:rPr>
              <a:t>” </a:t>
            </a:r>
          </a:p>
        </p:txBody>
      </p:sp>
      <p:sp>
        <p:nvSpPr>
          <p:cNvPr id="67588" name="Rectangle 4">
            <a:extLst>
              <a:ext uri="{FF2B5EF4-FFF2-40B4-BE49-F238E27FC236}">
                <a16:creationId xmlns="" xmlns:a16="http://schemas.microsoft.com/office/drawing/2014/main" id="{5C74FD18-F320-47A8-9B48-2D4EF35BE422}"/>
              </a:ext>
            </a:extLst>
          </p:cNvPr>
          <p:cNvSpPr>
            <a:spLocks noChangeArrowheads="1"/>
          </p:cNvSpPr>
          <p:nvPr/>
        </p:nvSpPr>
        <p:spPr bwMode="auto">
          <a:xfrm>
            <a:off x="457200" y="304800"/>
            <a:ext cx="8229600" cy="9906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4000" dirty="0">
                <a:solidFill>
                  <a:schemeClr val="accent6">
                    <a:lumMod val="50000"/>
                  </a:schemeClr>
                </a:solidFill>
                <a:latin typeface="Verdana" panose="020B0604030504040204" pitchFamily="34" charset="0"/>
                <a:ea typeface="Verdana" panose="020B0604030504040204" pitchFamily="34" charset="0"/>
              </a:rPr>
              <a:t>V  Islamic Jihad</a:t>
            </a:r>
            <a:r>
              <a:rPr lang="en-US" altLang="en-US" sz="4400" b="1" dirty="0">
                <a:solidFill>
                  <a:schemeClr val="accent6">
                    <a:lumMod val="50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 xmlns:a16="http://schemas.microsoft.com/office/drawing/2014/main" id="{9D2CDC1F-8E19-4FB4-99CC-25FACD5D71E4}"/>
              </a:ext>
            </a:extLst>
          </p:cNvPr>
          <p:cNvSpPr>
            <a:spLocks noGrp="1" noChangeArrowheads="1"/>
          </p:cNvSpPr>
          <p:nvPr>
            <p:ph type="title"/>
          </p:nvPr>
        </p:nvSpPr>
        <p:spPr>
          <a:effectLst/>
        </p:spPr>
        <p:txBody>
          <a:bodyPr/>
          <a:lstStyle/>
          <a:p>
            <a:r>
              <a:rPr lang="en-US" altLang="en-US" sz="3200" dirty="0">
                <a:latin typeface="Verdana" panose="020B0604030504040204" pitchFamily="34" charset="0"/>
                <a:ea typeface="Verdana" panose="020B0604030504040204" pitchFamily="34" charset="0"/>
              </a:rPr>
              <a:t>Religious support for terrorism</a:t>
            </a:r>
          </a:p>
        </p:txBody>
      </p:sp>
      <p:sp>
        <p:nvSpPr>
          <p:cNvPr id="105475" name="Rectangle 3">
            <a:extLst>
              <a:ext uri="{FF2B5EF4-FFF2-40B4-BE49-F238E27FC236}">
                <a16:creationId xmlns="" xmlns:a16="http://schemas.microsoft.com/office/drawing/2014/main" id="{FA8C4EE4-C35B-4CB3-9CD4-EA9993AC6511}"/>
              </a:ext>
            </a:extLst>
          </p:cNvPr>
          <p:cNvSpPr>
            <a:spLocks noGrp="1" noChangeArrowheads="1"/>
          </p:cNvSpPr>
          <p:nvPr>
            <p:ph type="body" idx="1"/>
          </p:nvPr>
        </p:nvSpPr>
        <p:spPr>
          <a:xfrm>
            <a:off x="381000" y="1371600"/>
            <a:ext cx="8382000" cy="5105400"/>
          </a:xfrm>
        </p:spPr>
        <p:txBody>
          <a:bodyPr/>
          <a:lstStyle/>
          <a:p>
            <a:pPr>
              <a:spcAft>
                <a:spcPts val="600"/>
              </a:spcAft>
            </a:pPr>
            <a:r>
              <a:rPr lang="en-US" altLang="en-US" sz="3200" dirty="0">
                <a:latin typeface="Verdana" panose="020B0604030504040204" pitchFamily="34" charset="0"/>
                <a:ea typeface="Verdana" panose="020B0604030504040204" pitchFamily="34" charset="0"/>
              </a:rPr>
              <a:t>1.5 billion Muslims </a:t>
            </a:r>
            <a:r>
              <a:rPr lang="en-US" altLang="en-US" sz="2800" dirty="0">
                <a:latin typeface="Verdana" panose="020B0604030504040204" pitchFamily="34" charset="0"/>
                <a:ea typeface="Verdana" panose="020B0604030504040204" pitchFamily="34" charset="0"/>
              </a:rPr>
              <a:t>(?)</a:t>
            </a:r>
            <a:r>
              <a:rPr lang="en-US" altLang="en-US" sz="3200" dirty="0">
                <a:latin typeface="Verdana" panose="020B0604030504040204" pitchFamily="34" charset="0"/>
                <a:ea typeface="Verdana" panose="020B0604030504040204" pitchFamily="34" charset="0"/>
              </a:rPr>
              <a:t>, about 10-15% support fanatical wing </a:t>
            </a:r>
          </a:p>
          <a:p>
            <a:pPr>
              <a:spcAft>
                <a:spcPts val="600"/>
              </a:spcAft>
            </a:pPr>
            <a:r>
              <a:rPr lang="en-US" altLang="en-US" sz="3200" dirty="0">
                <a:solidFill>
                  <a:srgbClr val="FFFF99"/>
                </a:solidFill>
                <a:latin typeface="Verdana" panose="020B0604030504040204" pitchFamily="34" charset="0"/>
                <a:ea typeface="Verdana" panose="020B0604030504040204" pitchFamily="34" charset="0"/>
              </a:rPr>
              <a:t>U.S. media and academia</a:t>
            </a:r>
          </a:p>
          <a:p>
            <a:pPr>
              <a:spcAft>
                <a:spcPts val="600"/>
              </a:spcAft>
            </a:pPr>
            <a:r>
              <a:rPr lang="en-US" altLang="en-US" sz="3200" dirty="0">
                <a:latin typeface="Verdana" panose="020B0604030504040204" pitchFamily="34" charset="0"/>
                <a:ea typeface="Verdana" panose="020B0604030504040204" pitchFamily="34" charset="0"/>
              </a:rPr>
              <a:t>Arabian reaction to 9/11</a:t>
            </a:r>
          </a:p>
          <a:p>
            <a:pPr>
              <a:spcAft>
                <a:spcPts val="600"/>
              </a:spcAft>
            </a:pPr>
            <a:r>
              <a:rPr lang="en-US" altLang="en-US" sz="3200" dirty="0">
                <a:solidFill>
                  <a:srgbClr val="FFFF99"/>
                </a:solidFill>
                <a:latin typeface="Verdana" panose="020B0604030504040204" pitchFamily="34" charset="0"/>
                <a:ea typeface="Verdana" panose="020B0604030504040204" pitchFamily="34" charset="0"/>
              </a:rPr>
              <a:t>They praise “</a:t>
            </a:r>
            <a:r>
              <a:rPr lang="en-US" altLang="en-US" sz="3200" i="1" dirty="0">
                <a:solidFill>
                  <a:srgbClr val="FFFF99"/>
                </a:solidFill>
                <a:latin typeface="Verdana" panose="020B0604030504040204" pitchFamily="34" charset="0"/>
                <a:ea typeface="Verdana" panose="020B0604030504040204" pitchFamily="34" charset="0"/>
              </a:rPr>
              <a:t>The Magnificent Nineteen</a:t>
            </a:r>
            <a:r>
              <a:rPr lang="en-US" altLang="en-US" sz="3200" dirty="0">
                <a:solidFill>
                  <a:srgbClr val="FFFF99"/>
                </a:solidFill>
                <a:latin typeface="Verdana" panose="020B0604030504040204" pitchFamily="34" charset="0"/>
                <a:ea typeface="Verdana" panose="020B0604030504040204" pitchFamily="34" charset="0"/>
              </a:rPr>
              <a:t>”</a:t>
            </a:r>
          </a:p>
          <a:p>
            <a:r>
              <a:rPr lang="en-US" altLang="en-US" sz="3200" dirty="0">
                <a:latin typeface="Verdana" panose="020B0604030504040204" pitchFamily="34" charset="0"/>
                <a:ea typeface="Verdana" panose="020B0604030504040204" pitchFamily="34" charset="0"/>
              </a:rPr>
              <a:t>Openly pray for destruction of Israel, Britain,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4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54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 xmlns:a16="http://schemas.microsoft.com/office/drawing/2014/main" id="{4DC38CE9-61E6-44C1-BD43-9F18A76D8F24}"/>
              </a:ext>
            </a:extLst>
          </p:cNvPr>
          <p:cNvSpPr>
            <a:spLocks noGrp="1" noChangeArrowheads="1"/>
          </p:cNvSpPr>
          <p:nvPr>
            <p:ph type="title"/>
          </p:nvPr>
        </p:nvSpPr>
        <p:spPr>
          <a:effectLst/>
        </p:spPr>
        <p:txBody>
          <a:bodyPr/>
          <a:lstStyle/>
          <a:p>
            <a:r>
              <a:rPr lang="en-US" altLang="en-US" sz="3600" u="sng" dirty="0">
                <a:latin typeface="Verdana" panose="020B0604030504040204" pitchFamily="34" charset="0"/>
                <a:ea typeface="Verdana" panose="020B0604030504040204" pitchFamily="34" charset="0"/>
              </a:rPr>
              <a:t>Enemy</a:t>
            </a:r>
            <a:r>
              <a:rPr lang="en-US" altLang="en-US" sz="3600" dirty="0">
                <a:latin typeface="Verdana" panose="020B0604030504040204" pitchFamily="34" charset="0"/>
                <a:ea typeface="Verdana" panose="020B0604030504040204" pitchFamily="34" charset="0"/>
              </a:rPr>
              <a:t>:  Anyone who </a:t>
            </a:r>
            <a:br>
              <a:rPr lang="en-US" altLang="en-US" sz="3600" dirty="0">
                <a:latin typeface="Verdana" panose="020B0604030504040204" pitchFamily="34" charset="0"/>
                <a:ea typeface="Verdana" panose="020B0604030504040204" pitchFamily="34" charset="0"/>
              </a:rPr>
            </a:br>
            <a:r>
              <a:rPr lang="en-US" altLang="en-US" sz="3600" dirty="0">
                <a:latin typeface="Verdana" panose="020B0604030504040204" pitchFamily="34" charset="0"/>
                <a:ea typeface="Verdana" panose="020B0604030504040204" pitchFamily="34" charset="0"/>
              </a:rPr>
              <a:t>disputes the Koran</a:t>
            </a:r>
          </a:p>
        </p:txBody>
      </p:sp>
      <p:sp>
        <p:nvSpPr>
          <p:cNvPr id="106499" name="Rectangle 3">
            <a:extLst>
              <a:ext uri="{FF2B5EF4-FFF2-40B4-BE49-F238E27FC236}">
                <a16:creationId xmlns="" xmlns:a16="http://schemas.microsoft.com/office/drawing/2014/main" id="{15A1A4D4-D813-446B-B52F-EA8B52F17EC5}"/>
              </a:ext>
            </a:extLst>
          </p:cNvPr>
          <p:cNvSpPr>
            <a:spLocks noGrp="1" noChangeArrowheads="1"/>
          </p:cNvSpPr>
          <p:nvPr>
            <p:ph type="body" idx="1"/>
          </p:nvPr>
        </p:nvSpPr>
        <p:spPr/>
        <p:txBody>
          <a:bodyPr/>
          <a:lstStyle/>
          <a:p>
            <a:pPr>
              <a:spcAft>
                <a:spcPts val="600"/>
              </a:spcAft>
            </a:pPr>
            <a:r>
              <a:rPr lang="en-US" altLang="en-US" sz="3200" dirty="0">
                <a:latin typeface="Verdana" panose="020B0604030504040204" pitchFamily="34" charset="0"/>
                <a:ea typeface="Verdana" panose="020B0604030504040204" pitchFamily="34" charset="0"/>
              </a:rPr>
              <a:t>May, 2005, London attack: bombers were British</a:t>
            </a:r>
          </a:p>
          <a:p>
            <a:pPr>
              <a:spcAft>
                <a:spcPts val="600"/>
              </a:spcAft>
            </a:pPr>
            <a:r>
              <a:rPr lang="en-US" altLang="en-US" sz="3200" dirty="0">
                <a:latin typeface="Verdana" panose="020B0604030504040204" pitchFamily="34" charset="0"/>
                <a:ea typeface="Verdana" panose="020B0604030504040204" pitchFamily="34" charset="0"/>
              </a:rPr>
              <a:t>White House will become </a:t>
            </a:r>
            <a:r>
              <a:rPr lang="en-US" altLang="en-US" sz="3200" i="1" dirty="0">
                <a:solidFill>
                  <a:srgbClr val="FFFF3E"/>
                </a:solidFill>
                <a:latin typeface="Verdana" panose="020B0604030504040204" pitchFamily="34" charset="0"/>
                <a:ea typeface="Verdana" panose="020B0604030504040204" pitchFamily="34" charset="0"/>
              </a:rPr>
              <a:t>Muslim House</a:t>
            </a:r>
            <a:r>
              <a:rPr lang="en-US" altLang="en-US" sz="3200" dirty="0">
                <a:solidFill>
                  <a:srgbClr val="FFFF3E"/>
                </a:solidFill>
                <a:latin typeface="Verdana" panose="020B0604030504040204" pitchFamily="34" charset="0"/>
                <a:ea typeface="Verdana" panose="020B0604030504040204" pitchFamily="34" charset="0"/>
              </a:rPr>
              <a:t> </a:t>
            </a:r>
          </a:p>
          <a:p>
            <a:pPr>
              <a:spcAft>
                <a:spcPts val="600"/>
              </a:spcAft>
            </a:pPr>
            <a:r>
              <a:rPr lang="en-US" altLang="en-US" sz="3200" i="1" dirty="0">
                <a:solidFill>
                  <a:srgbClr val="FFFF3E"/>
                </a:solidFill>
                <a:latin typeface="Verdana" panose="020B0604030504040204" pitchFamily="34" charset="0"/>
                <a:ea typeface="Verdana" panose="020B0604030504040204" pitchFamily="34" charset="0"/>
              </a:rPr>
              <a:t>Koran</a:t>
            </a:r>
            <a:r>
              <a:rPr lang="en-US" altLang="en-US" sz="3200" dirty="0">
                <a:latin typeface="Verdana" panose="020B0604030504040204" pitchFamily="34" charset="0"/>
                <a:ea typeface="Verdana" panose="020B0604030504040204" pitchFamily="34" charset="0"/>
              </a:rPr>
              <a:t> will replace </a:t>
            </a:r>
            <a:r>
              <a:rPr lang="en-US" altLang="en-US" sz="3200" dirty="0">
                <a:solidFill>
                  <a:srgbClr val="FFFF3E"/>
                </a:solidFill>
                <a:latin typeface="Verdana" panose="020B0604030504040204" pitchFamily="34" charset="0"/>
                <a:ea typeface="Verdana" panose="020B0604030504040204" pitchFamily="34" charset="0"/>
              </a:rPr>
              <a:t>Constitution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a:extLst>
              <a:ext uri="{FF2B5EF4-FFF2-40B4-BE49-F238E27FC236}">
                <a16:creationId xmlns="" xmlns:a16="http://schemas.microsoft.com/office/drawing/2014/main" id="{34422224-C1D5-40B8-9CE6-E4402D318A86}"/>
              </a:ext>
            </a:extLst>
          </p:cNvPr>
          <p:cNvSpPr>
            <a:spLocks noGrp="1" noChangeArrowheads="1"/>
          </p:cNvSpPr>
          <p:nvPr>
            <p:ph type="body" idx="4294967295"/>
          </p:nvPr>
        </p:nvSpPr>
        <p:spPr>
          <a:xfrm>
            <a:off x="381000" y="1524000"/>
            <a:ext cx="8382000" cy="4876800"/>
          </a:xfrm>
        </p:spPr>
        <p:txBody>
          <a:bodyPr/>
          <a:lstStyle/>
          <a:p>
            <a:pPr algn="ctr" defTabSz="574675"/>
            <a:r>
              <a:rPr lang="en-US" altLang="en-US" sz="3200" dirty="0">
                <a:solidFill>
                  <a:srgbClr val="28E0FF"/>
                </a:solidFill>
                <a:latin typeface="Verdana" panose="020B0604030504040204" pitchFamily="34" charset="0"/>
                <a:ea typeface="Verdana" panose="020B0604030504040204" pitchFamily="34" charset="0"/>
              </a:rPr>
              <a:t>Virgin Birth Narrative</a:t>
            </a:r>
          </a:p>
          <a:p>
            <a:pPr defTabSz="574675"/>
            <a:r>
              <a:rPr lang="en-US" altLang="en-US" sz="3200" dirty="0">
                <a:latin typeface="Verdana" panose="020B0604030504040204" pitchFamily="34" charset="0"/>
                <a:ea typeface="Verdana" panose="020B0604030504040204" pitchFamily="34" charset="0"/>
              </a:rPr>
              <a:t>Zacharias and John:  Surah 19:…10:  </a:t>
            </a:r>
            <a:r>
              <a:rPr lang="en-US" altLang="en-US" sz="3200" dirty="0">
                <a:solidFill>
                  <a:srgbClr val="FFFF99"/>
                </a:solidFill>
                <a:latin typeface="Verdana" panose="020B0604030504040204" pitchFamily="34" charset="0"/>
                <a:ea typeface="Verdana" panose="020B0604030504040204" pitchFamily="34" charset="0"/>
              </a:rPr>
              <a:t>“Zachariah said:  ‘My Lord!  Appoint for me a sign.’   He said:  ‘Your sign is that you shall not speak unto mankind for three nights, though having no bodily defect’”</a:t>
            </a:r>
            <a:r>
              <a:rPr lang="en-US" altLang="en-US" sz="3200" dirty="0">
                <a:latin typeface="Verdana" panose="020B0604030504040204" pitchFamily="34" charset="0"/>
                <a:ea typeface="Verdana" panose="020B0604030504040204" pitchFamily="34" charset="0"/>
              </a:rPr>
              <a:t> </a:t>
            </a:r>
          </a:p>
          <a:p>
            <a:pPr defTabSz="574675"/>
            <a:r>
              <a:rPr lang="en-US" altLang="en-US" sz="3200" dirty="0">
                <a:latin typeface="Verdana" panose="020B0604030504040204" pitchFamily="34" charset="0"/>
                <a:ea typeface="Verdana" panose="020B0604030504040204" pitchFamily="34" charset="0"/>
              </a:rPr>
              <a:t>	Lk.1:…18-20</a:t>
            </a:r>
            <a:endParaRPr lang="en-US" altLang="en-US" dirty="0">
              <a:latin typeface="Verdana" panose="020B0604030504040204" pitchFamily="34" charset="0"/>
              <a:ea typeface="Verdana" panose="020B0604030504040204" pitchFamily="34" charset="0"/>
            </a:endParaRPr>
          </a:p>
        </p:txBody>
      </p:sp>
      <p:sp>
        <p:nvSpPr>
          <p:cNvPr id="98311" name="Rectangle 7">
            <a:extLst>
              <a:ext uri="{FF2B5EF4-FFF2-40B4-BE49-F238E27FC236}">
                <a16:creationId xmlns="" xmlns:a16="http://schemas.microsoft.com/office/drawing/2014/main" id="{D033D79B-F87F-4218-8660-884489D3BC8D}"/>
              </a:ext>
            </a:extLst>
          </p:cNvPr>
          <p:cNvSpPr>
            <a:spLocks noGrp="1" noChangeArrowheads="1"/>
          </p:cNvSpPr>
          <p:nvPr>
            <p:ph type="title"/>
          </p:nvPr>
        </p:nvSpPr>
        <p:spPr>
          <a:solidFill>
            <a:schemeClr val="accent1"/>
          </a:solidFill>
          <a:ln>
            <a:solidFill>
              <a:schemeClr val="tx1"/>
            </a:solidFill>
            <a:miter lim="800000"/>
            <a:headEnd/>
            <a:tailEnd/>
          </a:ln>
          <a:effectLst>
            <a:outerShdw dist="107763" dir="2700000" algn="ctr" rotWithShape="0">
              <a:schemeClr val="bg2">
                <a:alpha val="50000"/>
              </a:schemeClr>
            </a:outerShdw>
          </a:effectLst>
        </p:spPr>
        <p:txBody>
          <a:bodyPr/>
          <a:lstStyle/>
          <a:p>
            <a:r>
              <a:rPr lang="en-US" altLang="en-US" sz="4000" b="1" dirty="0">
                <a:solidFill>
                  <a:schemeClr val="accent2">
                    <a:lumMod val="50000"/>
                  </a:schemeClr>
                </a:solidFill>
                <a:effectLst>
                  <a:outerShdw blurRad="38100" dist="38100" dir="2700000" algn="tl">
                    <a:srgbClr val="000000">
                      <a:alpha val="43137"/>
                    </a:srgbClr>
                  </a:outerShdw>
                </a:effectLst>
                <a:latin typeface="Georgia" panose="02040502050405020303" pitchFamily="18" charset="0"/>
              </a:rPr>
              <a:t>I</a:t>
            </a:r>
            <a:r>
              <a:rPr lang="en-US" altLang="en-US" sz="4000" dirty="0">
                <a:solidFill>
                  <a:schemeClr val="accent2">
                    <a:lumMod val="50000"/>
                  </a:schemeClr>
                </a:solidFill>
                <a:latin typeface="Georgia" panose="02040502050405020303" pitchFamily="18" charset="0"/>
              </a:rPr>
              <a:t>  </a:t>
            </a:r>
            <a:r>
              <a:rPr lang="en-US" altLang="en-US" sz="4000" b="1" dirty="0">
                <a:solidFill>
                  <a:schemeClr val="accent2">
                    <a:lumMod val="50000"/>
                  </a:schemeClr>
                </a:solidFill>
                <a:latin typeface="Georgia" panose="02040502050405020303" pitchFamily="18" charset="0"/>
              </a:rPr>
              <a:t>Koran: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3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3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3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 xmlns:a16="http://schemas.microsoft.com/office/drawing/2014/main" id="{0609D76F-3835-43F1-86F9-48E5BF34CE9E}"/>
              </a:ext>
            </a:extLst>
          </p:cNvPr>
          <p:cNvSpPr>
            <a:spLocks noGrp="1" noChangeArrowheads="1"/>
          </p:cNvSpPr>
          <p:nvPr>
            <p:ph type="title"/>
          </p:nvPr>
        </p:nvSpPr>
        <p:spPr>
          <a:effectLst/>
        </p:spPr>
        <p:txBody>
          <a:bodyPr/>
          <a:lstStyle/>
          <a:p>
            <a:r>
              <a:rPr lang="en-US" altLang="en-US" sz="3600" dirty="0">
                <a:latin typeface="Verdana" panose="020B0604030504040204" pitchFamily="34" charset="0"/>
                <a:ea typeface="Verdana" panose="020B0604030504040204" pitchFamily="34" charset="0"/>
              </a:rPr>
              <a:t>Deception &amp; Destruction</a:t>
            </a:r>
          </a:p>
        </p:txBody>
      </p:sp>
      <p:sp>
        <p:nvSpPr>
          <p:cNvPr id="107523" name="Rectangle 3">
            <a:extLst>
              <a:ext uri="{FF2B5EF4-FFF2-40B4-BE49-F238E27FC236}">
                <a16:creationId xmlns="" xmlns:a16="http://schemas.microsoft.com/office/drawing/2014/main" id="{AC51AEFD-DD1B-42FF-8310-1408A1485C13}"/>
              </a:ext>
            </a:extLst>
          </p:cNvPr>
          <p:cNvSpPr>
            <a:spLocks noGrp="1" noChangeArrowheads="1"/>
          </p:cNvSpPr>
          <p:nvPr>
            <p:ph type="body" idx="1"/>
          </p:nvPr>
        </p:nvSpPr>
        <p:spPr>
          <a:xfrm>
            <a:off x="381000" y="1295400"/>
            <a:ext cx="8382000" cy="5105400"/>
          </a:xfrm>
        </p:spPr>
        <p:txBody>
          <a:bodyPr/>
          <a:lstStyle/>
          <a:p>
            <a:pPr defTabSz="457200">
              <a:lnSpc>
                <a:spcPct val="90000"/>
              </a:lnSpc>
            </a:pPr>
            <a:r>
              <a:rPr lang="en-US" altLang="en-US" sz="3200" dirty="0">
                <a:latin typeface="Arial" panose="020B0604020202020204" pitchFamily="34" charset="0"/>
                <a:ea typeface="Verdana" panose="020B0604030504040204" pitchFamily="34" charset="0"/>
                <a:cs typeface="Arial" panose="020B0604020202020204" pitchFamily="34" charset="0"/>
              </a:rPr>
              <a:t>Yasser Arafat openly condemned terrorism, but supported it with all his might </a:t>
            </a:r>
          </a:p>
          <a:p>
            <a:pPr defTabSz="457200">
              <a:lnSpc>
                <a:spcPct val="90000"/>
              </a:lnSpc>
            </a:pPr>
            <a:r>
              <a:rPr lang="en-US" altLang="en-US" sz="3200" dirty="0">
                <a:latin typeface="Arial" panose="020B0604020202020204" pitchFamily="34" charset="0"/>
                <a:ea typeface="Verdana" panose="020B0604030504040204" pitchFamily="34" charset="0"/>
                <a:cs typeface="Arial" panose="020B0604020202020204" pitchFamily="34" charset="0"/>
              </a:rPr>
              <a:t>	</a:t>
            </a:r>
            <a:r>
              <a:rPr lang="en-US" altLang="en-US" sz="3200" dirty="0">
                <a:solidFill>
                  <a:srgbClr val="FFFF3E"/>
                </a:solidFill>
                <a:latin typeface="Arial" panose="020B0604020202020204" pitchFamily="34" charset="0"/>
                <a:ea typeface="Verdana" panose="020B0604030504040204" pitchFamily="34" charset="0"/>
                <a:cs typeface="Arial" panose="020B0604020202020204" pitchFamily="34" charset="0"/>
              </a:rPr>
              <a:t>“Peace for us means the destruction of 		Israel”  </a:t>
            </a:r>
          </a:p>
          <a:p>
            <a:pPr defTabSz="457200">
              <a:lnSpc>
                <a:spcPct val="90000"/>
              </a:lnSpc>
            </a:pPr>
            <a:r>
              <a:rPr lang="en-US" altLang="en-US" sz="3200" dirty="0">
                <a:latin typeface="Arial" panose="020B0604020202020204" pitchFamily="34" charset="0"/>
                <a:ea typeface="Verdana" panose="020B0604030504040204" pitchFamily="34" charset="0"/>
                <a:cs typeface="Arial" panose="020B0604020202020204" pitchFamily="34" charset="0"/>
              </a:rPr>
              <a:t>1994: Palestinian suicide bombers began attacks against Israel</a:t>
            </a:r>
          </a:p>
          <a:p>
            <a:pPr defTabSz="457200">
              <a:lnSpc>
                <a:spcPct val="90000"/>
              </a:lnSpc>
            </a:pPr>
            <a:r>
              <a:rPr lang="en-US" altLang="en-US" sz="3200" dirty="0">
                <a:latin typeface="Arial" panose="020B0604020202020204" pitchFamily="34" charset="0"/>
                <a:ea typeface="Verdana" panose="020B0604030504040204" pitchFamily="34" charset="0"/>
                <a:cs typeface="Arial" panose="020B0604020202020204" pitchFamily="34" charset="0"/>
              </a:rPr>
              <a:t>	</a:t>
            </a:r>
            <a:r>
              <a:rPr lang="en-US" altLang="en-US" sz="3200" dirty="0">
                <a:solidFill>
                  <a:srgbClr val="FFFF99"/>
                </a:solidFill>
                <a:latin typeface="Arial" panose="020B0604020202020204" pitchFamily="34" charset="0"/>
                <a:ea typeface="Verdana" panose="020B0604030504040204" pitchFamily="34" charset="0"/>
                <a:cs typeface="Arial" panose="020B0604020202020204" pitchFamily="34" charset="0"/>
              </a:rPr>
              <a:t>Polls: 80% of Palestinians support suicide 	bombings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 xmlns:a16="http://schemas.microsoft.com/office/drawing/2014/main" id="{D8F4396C-630C-4F76-B0FC-98CE2284240A}"/>
              </a:ext>
            </a:extLst>
          </p:cNvPr>
          <p:cNvSpPr>
            <a:spLocks noGrp="1" noChangeArrowheads="1"/>
          </p:cNvSpPr>
          <p:nvPr>
            <p:ph type="title"/>
          </p:nvPr>
        </p:nvSpPr>
        <p:spPr>
          <a:effectLst/>
        </p:spPr>
        <p:txBody>
          <a:bodyPr/>
          <a:lstStyle/>
          <a:p>
            <a:r>
              <a:rPr lang="en-US" altLang="en-US" sz="3600" dirty="0">
                <a:latin typeface="Verdana" panose="020B0604030504040204" pitchFamily="34" charset="0"/>
                <a:ea typeface="Verdana" panose="020B0604030504040204" pitchFamily="34" charset="0"/>
              </a:rPr>
              <a:t>History Repeats</a:t>
            </a:r>
          </a:p>
        </p:txBody>
      </p:sp>
      <p:sp>
        <p:nvSpPr>
          <p:cNvPr id="108547" name="Rectangle 3">
            <a:extLst>
              <a:ext uri="{FF2B5EF4-FFF2-40B4-BE49-F238E27FC236}">
                <a16:creationId xmlns="" xmlns:a16="http://schemas.microsoft.com/office/drawing/2014/main" id="{0AE3D2A8-816C-477F-890E-6D8DF220A2F9}"/>
              </a:ext>
            </a:extLst>
          </p:cNvPr>
          <p:cNvSpPr>
            <a:spLocks noGrp="1" noChangeArrowheads="1"/>
          </p:cNvSpPr>
          <p:nvPr>
            <p:ph type="body" idx="1"/>
          </p:nvPr>
        </p:nvSpPr>
        <p:spPr>
          <a:xfrm>
            <a:off x="381000" y="1295400"/>
            <a:ext cx="8382000" cy="5105400"/>
          </a:xfrm>
        </p:spPr>
        <p:txBody>
          <a:bodyPr/>
          <a:lstStyle/>
          <a:p>
            <a:pPr defTabSz="457200"/>
            <a:r>
              <a:rPr lang="en-US" altLang="en-US" sz="3200" dirty="0">
                <a:solidFill>
                  <a:srgbClr val="28E0FF"/>
                </a:solidFill>
                <a:latin typeface="Arial" panose="020B0604020202020204" pitchFamily="34" charset="0"/>
                <a:ea typeface="Verdana" panose="020B0604030504040204" pitchFamily="34" charset="0"/>
                <a:cs typeface="Arial" panose="020B0604020202020204" pitchFamily="34" charset="0"/>
              </a:rPr>
              <a:t>Munich Accord  </a:t>
            </a:r>
          </a:p>
          <a:p>
            <a:pPr defTabSz="457200"/>
            <a:r>
              <a:rPr lang="en-US" altLang="en-US" sz="3200" dirty="0">
                <a:latin typeface="Arial" panose="020B0604020202020204" pitchFamily="34" charset="0"/>
                <a:ea typeface="Verdana" panose="020B0604030504040204" pitchFamily="34" charset="0"/>
                <a:cs typeface="Arial" panose="020B0604020202020204" pitchFamily="34" charset="0"/>
              </a:rPr>
              <a:t>	Chamberlain:  “</a:t>
            </a:r>
            <a:r>
              <a:rPr lang="en-US" altLang="en-US" sz="3200" i="1" dirty="0">
                <a:latin typeface="Arial" panose="020B0604020202020204" pitchFamily="34" charset="0"/>
                <a:ea typeface="Verdana" panose="020B0604030504040204" pitchFamily="34" charset="0"/>
                <a:cs typeface="Arial" panose="020B0604020202020204" pitchFamily="34" charset="0"/>
              </a:rPr>
              <a:t>Peace in our time</a:t>
            </a:r>
            <a:r>
              <a:rPr lang="en-US" altLang="en-US" sz="3200" dirty="0">
                <a:latin typeface="Arial" panose="020B0604020202020204" pitchFamily="34" charset="0"/>
                <a:ea typeface="Verdana" panose="020B0604030504040204" pitchFamily="34" charset="0"/>
                <a:cs typeface="Arial" panose="020B0604020202020204" pitchFamily="34" charset="0"/>
              </a:rPr>
              <a:t>”</a:t>
            </a:r>
          </a:p>
          <a:p>
            <a:pPr defTabSz="457200"/>
            <a:r>
              <a:rPr lang="en-US" altLang="en-US" sz="3200" dirty="0">
                <a:latin typeface="Arial" panose="020B0604020202020204" pitchFamily="34" charset="0"/>
                <a:ea typeface="Verdana" panose="020B0604030504040204" pitchFamily="34" charset="0"/>
                <a:cs typeface="Arial" panose="020B0604020202020204" pitchFamily="34" charset="0"/>
              </a:rPr>
              <a:t>  	6 mo. later, Hitler took Austria . . . </a:t>
            </a:r>
          </a:p>
          <a:p>
            <a:pPr defTabSz="457200"/>
            <a:r>
              <a:rPr lang="en-US" altLang="en-US" sz="3200" dirty="0">
                <a:solidFill>
                  <a:srgbClr val="28E0FF"/>
                </a:solidFill>
                <a:latin typeface="Arial" panose="020B0604020202020204" pitchFamily="34" charset="0"/>
                <a:ea typeface="Verdana" panose="020B0604030504040204" pitchFamily="34" charset="0"/>
                <a:cs typeface="Arial" panose="020B0604020202020204" pitchFamily="34" charset="0"/>
              </a:rPr>
              <a:t>Hitler demonized Jews</a:t>
            </a:r>
            <a:r>
              <a:rPr lang="en-US" altLang="en-US" sz="3200" dirty="0">
                <a:latin typeface="Arial" panose="020B0604020202020204" pitchFamily="34" charset="0"/>
                <a:ea typeface="Verdana" panose="020B0604030504040204" pitchFamily="34" charset="0"/>
                <a:cs typeface="Arial" panose="020B0604020202020204" pitchFamily="34" charset="0"/>
              </a:rPr>
              <a:t>   </a:t>
            </a:r>
          </a:p>
          <a:p>
            <a:pPr defTabSz="457200"/>
            <a:r>
              <a:rPr lang="en-US" altLang="en-US" sz="3200" dirty="0">
                <a:latin typeface="Arial" panose="020B0604020202020204" pitchFamily="34" charset="0"/>
                <a:ea typeface="Verdana" panose="020B0604030504040204" pitchFamily="34" charset="0"/>
                <a:cs typeface="Arial" panose="020B0604020202020204" pitchFamily="34" charset="0"/>
              </a:rPr>
              <a:t>	</a:t>
            </a:r>
            <a:r>
              <a:rPr lang="en-US" altLang="en-US" sz="3200" dirty="0">
                <a:solidFill>
                  <a:srgbClr val="FFFF99"/>
                </a:solidFill>
                <a:latin typeface="Arial" panose="020B0604020202020204" pitchFamily="34" charset="0"/>
                <a:ea typeface="Verdana" panose="020B0604030504040204" pitchFamily="34" charset="0"/>
                <a:cs typeface="Arial" panose="020B0604020202020204" pitchFamily="34" charset="0"/>
              </a:rPr>
              <a:t>So does Arab TV</a:t>
            </a:r>
          </a:p>
          <a:p>
            <a:pPr defTabSz="457200"/>
            <a:r>
              <a:rPr lang="en-US" altLang="en-US" sz="3200" dirty="0">
                <a:solidFill>
                  <a:srgbClr val="28E0FF"/>
                </a:solidFill>
                <a:latin typeface="Arial" panose="020B0604020202020204" pitchFamily="34" charset="0"/>
                <a:ea typeface="Verdana" panose="020B0604030504040204" pitchFamily="34" charset="0"/>
                <a:cs typeface="Arial" panose="020B0604020202020204" pitchFamily="34" charset="0"/>
              </a:rPr>
              <a:t>Hitler trained young people</a:t>
            </a:r>
          </a:p>
          <a:p>
            <a:pPr defTabSz="457200"/>
            <a:r>
              <a:rPr lang="en-US" altLang="en-US" sz="3200" dirty="0">
                <a:latin typeface="Arial" panose="020B0604020202020204" pitchFamily="34" charset="0"/>
                <a:ea typeface="Verdana" panose="020B0604030504040204" pitchFamily="34" charset="0"/>
                <a:cs typeface="Arial" panose="020B0604020202020204" pitchFamily="34" charset="0"/>
              </a:rPr>
              <a:t>	</a:t>
            </a:r>
            <a:r>
              <a:rPr lang="en-US" altLang="en-US" sz="3200" dirty="0">
                <a:solidFill>
                  <a:srgbClr val="FFFF99"/>
                </a:solidFill>
                <a:latin typeface="Arial" panose="020B0604020202020204" pitchFamily="34" charset="0"/>
                <a:ea typeface="Verdana" panose="020B0604030504040204" pitchFamily="34" charset="0"/>
                <a:cs typeface="Arial" panose="020B0604020202020204" pitchFamily="34" charset="0"/>
              </a:rPr>
              <a:t>So do Muslims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54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54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85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 xmlns:a16="http://schemas.microsoft.com/office/drawing/2014/main" id="{62B4AF54-DF2A-4E73-8163-8B70A324B7CE}"/>
              </a:ext>
            </a:extLst>
          </p:cNvPr>
          <p:cNvSpPr>
            <a:spLocks noGrp="1" noChangeArrowheads="1"/>
          </p:cNvSpPr>
          <p:nvPr>
            <p:ph type="title"/>
          </p:nvPr>
        </p:nvSpPr>
        <p:spPr>
          <a:effectLst/>
        </p:spPr>
        <p:txBody>
          <a:bodyPr/>
          <a:lstStyle/>
          <a:p>
            <a:r>
              <a:rPr lang="en-US" altLang="en-US" sz="3600" dirty="0">
                <a:latin typeface="Verdana" panose="020B0604030504040204" pitchFamily="34" charset="0"/>
                <a:ea typeface="Verdana" panose="020B0604030504040204" pitchFamily="34" charset="0"/>
              </a:rPr>
              <a:t>Muslim Youth</a:t>
            </a:r>
          </a:p>
        </p:txBody>
      </p:sp>
      <p:sp>
        <p:nvSpPr>
          <p:cNvPr id="109571" name="Rectangle 3">
            <a:extLst>
              <a:ext uri="{FF2B5EF4-FFF2-40B4-BE49-F238E27FC236}">
                <a16:creationId xmlns="" xmlns:a16="http://schemas.microsoft.com/office/drawing/2014/main" id="{A3E7DC7A-9E14-40FD-B3F6-12E07492E22F}"/>
              </a:ext>
            </a:extLst>
          </p:cNvPr>
          <p:cNvSpPr>
            <a:spLocks noGrp="1" noChangeArrowheads="1"/>
          </p:cNvSpPr>
          <p:nvPr>
            <p:ph type="body" idx="1"/>
          </p:nvPr>
        </p:nvSpPr>
        <p:spPr/>
        <p:txBody>
          <a:bodyPr/>
          <a:lstStyle/>
          <a:p>
            <a:pPr>
              <a:spcAft>
                <a:spcPts val="600"/>
              </a:spcAft>
            </a:pPr>
            <a:r>
              <a:rPr lang="en-US" altLang="en-US" sz="3200" dirty="0">
                <a:latin typeface="Verdana" panose="020B0604030504040204" pitchFamily="34" charset="0"/>
                <a:ea typeface="Verdana" panose="020B0604030504040204" pitchFamily="34" charset="0"/>
              </a:rPr>
              <a:t>Glorify martyrdom</a:t>
            </a:r>
          </a:p>
          <a:p>
            <a:pPr>
              <a:spcAft>
                <a:spcPts val="600"/>
              </a:spcAft>
            </a:pPr>
            <a:r>
              <a:rPr lang="en-US" altLang="en-US" sz="3200" dirty="0">
                <a:solidFill>
                  <a:srgbClr val="FFFF3E"/>
                </a:solidFill>
                <a:latin typeface="Verdana" panose="020B0604030504040204" pitchFamily="34" charset="0"/>
                <a:ea typeface="Verdana" panose="020B0604030504040204" pitchFamily="34" charset="0"/>
              </a:rPr>
              <a:t>Recruit at age five</a:t>
            </a:r>
          </a:p>
          <a:p>
            <a:pPr>
              <a:spcAft>
                <a:spcPts val="600"/>
              </a:spcAft>
            </a:pPr>
            <a:r>
              <a:rPr lang="en-US" altLang="en-US" sz="3200" dirty="0">
                <a:latin typeface="Verdana" panose="020B0604030504040204" pitchFamily="34" charset="0"/>
                <a:ea typeface="Verdana" panose="020B0604030504040204" pitchFamily="34" charset="0"/>
              </a:rPr>
              <a:t>Palestinian “Sesame Street”</a:t>
            </a:r>
          </a:p>
          <a:p>
            <a:pPr>
              <a:spcAft>
                <a:spcPts val="600"/>
              </a:spcAft>
            </a:pPr>
            <a:r>
              <a:rPr lang="en-US" altLang="en-US" sz="3200" dirty="0">
                <a:solidFill>
                  <a:srgbClr val="FFFF3E"/>
                </a:solidFill>
                <a:latin typeface="Verdana" panose="020B0604030504040204" pitchFamily="34" charset="0"/>
                <a:ea typeface="Verdana" panose="020B0604030504040204" pitchFamily="34" charset="0"/>
              </a:rPr>
              <a:t>Kindergartens</a:t>
            </a:r>
          </a:p>
          <a:p>
            <a:r>
              <a:rPr lang="en-US" altLang="en-US" sz="3200" dirty="0">
                <a:latin typeface="Verdana" panose="020B0604030504040204" pitchFamily="34" charset="0"/>
                <a:ea typeface="Verdana" panose="020B0604030504040204" pitchFamily="34" charset="0"/>
              </a:rPr>
              <a:t>Universities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5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5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 xmlns:a16="http://schemas.microsoft.com/office/drawing/2014/main" id="{19EF962A-5CA1-4C23-9293-CB4FD4CEA0EF}"/>
              </a:ext>
            </a:extLst>
          </p:cNvPr>
          <p:cNvSpPr>
            <a:spLocks noGrp="1" noChangeArrowheads="1"/>
          </p:cNvSpPr>
          <p:nvPr>
            <p:ph type="title"/>
          </p:nvPr>
        </p:nvSpPr>
        <p:spPr>
          <a:xfrm>
            <a:off x="381000" y="76200"/>
            <a:ext cx="8382000" cy="838200"/>
          </a:xfrm>
          <a:effectLst/>
        </p:spPr>
        <p:txBody>
          <a:bodyPr/>
          <a:lstStyle/>
          <a:p>
            <a:r>
              <a:rPr lang="en-US" altLang="en-US" sz="3600" dirty="0">
                <a:solidFill>
                  <a:schemeClr val="bg1"/>
                </a:solidFill>
                <a:latin typeface="Verdana" panose="020B0604030504040204" pitchFamily="34" charset="0"/>
                <a:ea typeface="Verdana" panose="020B0604030504040204" pitchFamily="34" charset="0"/>
              </a:rPr>
              <a:t>Ayatollah Khomeini</a:t>
            </a:r>
          </a:p>
        </p:txBody>
      </p:sp>
      <p:sp>
        <p:nvSpPr>
          <p:cNvPr id="110595" name="Rectangle 3">
            <a:extLst>
              <a:ext uri="{FF2B5EF4-FFF2-40B4-BE49-F238E27FC236}">
                <a16:creationId xmlns="" xmlns:a16="http://schemas.microsoft.com/office/drawing/2014/main" id="{FAE1B143-8D5F-45B1-8C3E-2685E7E1F147}"/>
              </a:ext>
            </a:extLst>
          </p:cNvPr>
          <p:cNvSpPr>
            <a:spLocks noGrp="1" noChangeArrowheads="1"/>
          </p:cNvSpPr>
          <p:nvPr>
            <p:ph type="body" idx="1"/>
          </p:nvPr>
        </p:nvSpPr>
        <p:spPr>
          <a:xfrm>
            <a:off x="381000" y="914400"/>
            <a:ext cx="8382000" cy="5257800"/>
          </a:xfrm>
        </p:spPr>
        <p:txBody>
          <a:bodyPr/>
          <a:lstStyle/>
          <a:p>
            <a:pPr algn="ctr">
              <a:lnSpc>
                <a:spcPct val="90000"/>
              </a:lnSpc>
            </a:pPr>
            <a:r>
              <a:rPr lang="en-US" altLang="en-US" sz="3000" dirty="0">
                <a:solidFill>
                  <a:srgbClr val="28E0FF"/>
                </a:solidFill>
                <a:latin typeface="Verdana" panose="020B0604030504040204" pitchFamily="34" charset="0"/>
                <a:ea typeface="Verdana" panose="020B0604030504040204" pitchFamily="34" charset="0"/>
              </a:rPr>
              <a:t>Israel is judgment from Allah for backslidden condition of Muslims</a:t>
            </a:r>
            <a:r>
              <a:rPr lang="en-US" altLang="en-US" sz="3000" dirty="0">
                <a:latin typeface="Verdana" panose="020B0604030504040204" pitchFamily="34" charset="0"/>
                <a:ea typeface="Verdana" panose="020B0604030504040204" pitchFamily="34" charset="0"/>
              </a:rPr>
              <a:t>  </a:t>
            </a:r>
          </a:p>
          <a:p>
            <a:r>
              <a:rPr lang="en-US" altLang="en-US" sz="3200" dirty="0">
                <a:solidFill>
                  <a:srgbClr val="FFFF3E"/>
                </a:solidFill>
                <a:latin typeface="Verdana" panose="020B0604030504040204" pitchFamily="34" charset="0"/>
                <a:ea typeface="Verdana" panose="020B0604030504040204" pitchFamily="34" charset="0"/>
              </a:rPr>
              <a:t>  </a:t>
            </a:r>
            <a:r>
              <a:rPr lang="en-US" altLang="en-US" sz="3000" dirty="0">
                <a:solidFill>
                  <a:srgbClr val="FFFF3E"/>
                </a:solidFill>
                <a:latin typeface="Arial" panose="020B0604020202020204" pitchFamily="34" charset="0"/>
                <a:ea typeface="Verdana" panose="020B0604030504040204" pitchFamily="34" charset="0"/>
                <a:cs typeface="Arial" panose="020B0604020202020204" pitchFamily="34" charset="0"/>
              </a:rPr>
              <a:t>“The defeat of Israel, therefore, has become the primary sign of Allah’s pleasure with faithful Muslims.   When Israel pulled out of Lebanon…it was heralded as the first Arab victory in more than 50 years of conflict.   It was a confirmation that Allah finally is pleased with the violent path of the Iranian backed fanatical Muslim guerilla </a:t>
            </a:r>
            <a:r>
              <a:rPr lang="en-US" altLang="en-US" sz="3000" i="1" dirty="0" err="1">
                <a:solidFill>
                  <a:srgbClr val="FFFF3E"/>
                </a:solidFill>
                <a:latin typeface="Arial" panose="020B0604020202020204" pitchFamily="34" charset="0"/>
                <a:ea typeface="Verdana" panose="020B0604030504040204" pitchFamily="34" charset="0"/>
                <a:cs typeface="Arial" panose="020B0604020202020204" pitchFamily="34" charset="0"/>
              </a:rPr>
              <a:t>Hezb’Allah</a:t>
            </a:r>
            <a:r>
              <a:rPr lang="en-US" altLang="en-US" sz="3000" dirty="0">
                <a:solidFill>
                  <a:srgbClr val="FFFF3E"/>
                </a:solidFill>
                <a:latin typeface="Arial" panose="020B0604020202020204" pitchFamily="34" charset="0"/>
                <a:ea typeface="Verdana" panose="020B0604030504040204" pitchFamily="34" charset="0"/>
                <a:cs typeface="Arial" panose="020B0604020202020204" pitchFamily="34" charset="0"/>
              </a:rPr>
              <a:t>” (Allah’s Party)</a:t>
            </a:r>
            <a:r>
              <a:rPr lang="en-US" altLang="en-US" sz="3000" dirty="0">
                <a:latin typeface="Arial" panose="020B0604020202020204" pitchFamily="34" charset="0"/>
                <a:ea typeface="Verdana" panose="020B0604030504040204" pitchFamily="34" charset="0"/>
                <a:cs typeface="Arial" panose="020B0604020202020204" pitchFamily="34" charset="0"/>
              </a:rPr>
              <a:t> </a:t>
            </a:r>
            <a:r>
              <a:rPr lang="en-US" altLang="en-US" sz="2400" dirty="0">
                <a:latin typeface="Verdana" panose="020B0604030504040204" pitchFamily="34" charset="0"/>
                <a:ea typeface="Verdana" panose="020B0604030504040204" pitchFamily="34" charset="0"/>
              </a:rPr>
              <a:t>–Barbara</a:t>
            </a:r>
            <a:r>
              <a:rPr lang="en-US" altLang="en-US" sz="2400" dirty="0">
                <a:solidFill>
                  <a:schemeClr val="bg1"/>
                </a:solidFill>
                <a:latin typeface="Verdana" panose="020B0604030504040204" pitchFamily="34" charset="0"/>
                <a:ea typeface="Verdana" panose="020B0604030504040204" pitchFamily="34" charset="0"/>
              </a:rPr>
              <a:t> </a:t>
            </a:r>
            <a:r>
              <a:rPr lang="en-US" altLang="en-US" sz="2400" dirty="0">
                <a:latin typeface="Verdana" panose="020B0604030504040204" pitchFamily="34" charset="0"/>
                <a:ea typeface="Verdana" panose="020B0604030504040204" pitchFamily="34" charset="0"/>
              </a:rPr>
              <a:t>Richmond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 xmlns:a16="http://schemas.microsoft.com/office/drawing/2014/main" id="{4F87F604-B81D-4C51-9AFE-BE1BA845A007}"/>
              </a:ext>
            </a:extLst>
          </p:cNvPr>
          <p:cNvSpPr>
            <a:spLocks noGrp="1" noChangeArrowheads="1"/>
          </p:cNvSpPr>
          <p:nvPr>
            <p:ph type="title"/>
          </p:nvPr>
        </p:nvSpPr>
        <p:spPr>
          <a:effectLst/>
        </p:spPr>
        <p:txBody>
          <a:bodyPr/>
          <a:lstStyle/>
          <a:p>
            <a:r>
              <a:rPr lang="en-US" altLang="en-US" sz="3600" dirty="0">
                <a:latin typeface="Verdana" panose="020B0604030504040204" pitchFamily="34" charset="0"/>
                <a:ea typeface="Verdana" panose="020B0604030504040204" pitchFamily="34" charset="0"/>
              </a:rPr>
              <a:t>Iranian women</a:t>
            </a:r>
          </a:p>
        </p:txBody>
      </p:sp>
      <p:sp>
        <p:nvSpPr>
          <p:cNvPr id="117763" name="Rectangle 3">
            <a:extLst>
              <a:ext uri="{FF2B5EF4-FFF2-40B4-BE49-F238E27FC236}">
                <a16:creationId xmlns="" xmlns:a16="http://schemas.microsoft.com/office/drawing/2014/main" id="{1DE692A7-2288-4F92-889E-5C427CE62689}"/>
              </a:ext>
            </a:extLst>
          </p:cNvPr>
          <p:cNvSpPr>
            <a:spLocks noGrp="1" noChangeArrowheads="1"/>
          </p:cNvSpPr>
          <p:nvPr>
            <p:ph type="body" idx="1"/>
          </p:nvPr>
        </p:nvSpPr>
        <p:spPr>
          <a:xfrm>
            <a:off x="381000" y="1371600"/>
            <a:ext cx="8382000" cy="5105400"/>
          </a:xfrm>
        </p:spPr>
        <p:txBody>
          <a:bodyPr/>
          <a:lstStyle/>
          <a:p>
            <a:r>
              <a:rPr lang="en-US" altLang="en-US" sz="3200" dirty="0"/>
              <a:t>Worth half a man </a:t>
            </a:r>
          </a:p>
          <a:p>
            <a:r>
              <a:rPr lang="en-US" altLang="en-US" sz="3200" dirty="0"/>
              <a:t>They view entire non-Muslim world as worth less than Muslim women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7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a:extLst>
              <a:ext uri="{FF2B5EF4-FFF2-40B4-BE49-F238E27FC236}">
                <a16:creationId xmlns="" xmlns:a16="http://schemas.microsoft.com/office/drawing/2014/main" id="{987B00B3-82A8-4D00-9C8E-6A30F7C31435}"/>
              </a:ext>
            </a:extLst>
          </p:cNvPr>
          <p:cNvSpPr>
            <a:spLocks noGrp="1" noChangeArrowheads="1"/>
          </p:cNvSpPr>
          <p:nvPr>
            <p:ph type="body" idx="4294967295"/>
          </p:nvPr>
        </p:nvSpPr>
        <p:spPr>
          <a:xfrm>
            <a:off x="381000" y="304800"/>
            <a:ext cx="8305800" cy="6324600"/>
          </a:xfrm>
        </p:spPr>
        <p:txBody>
          <a:bodyPr/>
          <a:lstStyle/>
          <a:p>
            <a:r>
              <a:rPr lang="en-US" altLang="en-US" sz="2600" dirty="0">
                <a:solidFill>
                  <a:srgbClr val="FFFFCC"/>
                </a:solidFill>
                <a:latin typeface="Verdana" panose="020B0604030504040204" pitchFamily="34" charset="0"/>
                <a:ea typeface="Verdana" panose="020B0604030504040204" pitchFamily="34" charset="0"/>
              </a:rPr>
              <a:t>1. Greed</a:t>
            </a:r>
          </a:p>
          <a:p>
            <a:r>
              <a:rPr lang="en-US" altLang="en-US" sz="2600" dirty="0">
                <a:solidFill>
                  <a:srgbClr val="FFFFCC"/>
                </a:solidFill>
                <a:latin typeface="Verdana" panose="020B0604030504040204" pitchFamily="34" charset="0"/>
                <a:ea typeface="Verdana" panose="020B0604030504040204" pitchFamily="34" charset="0"/>
              </a:rPr>
              <a:t>2. Religion</a:t>
            </a:r>
          </a:p>
          <a:p>
            <a:pPr marL="685800" indent="-685800"/>
            <a:r>
              <a:rPr lang="en-US" altLang="en-US" sz="2800" dirty="0">
                <a:solidFill>
                  <a:srgbClr val="FFFFCC"/>
                </a:solidFill>
                <a:latin typeface="Verdana" panose="020B0604030504040204" pitchFamily="34" charset="0"/>
                <a:ea typeface="Verdana" panose="020B0604030504040204" pitchFamily="34" charset="0"/>
              </a:rPr>
              <a:t>3. </a:t>
            </a:r>
            <a:r>
              <a:rPr lang="en-US" altLang="en-US" dirty="0">
                <a:solidFill>
                  <a:srgbClr val="28E0FF"/>
                </a:solidFill>
                <a:latin typeface="Verdana" panose="020B0604030504040204" pitchFamily="34" charset="0"/>
                <a:ea typeface="Verdana" panose="020B0604030504040204" pitchFamily="34" charset="0"/>
              </a:rPr>
              <a:t>Sensuality</a:t>
            </a:r>
          </a:p>
          <a:p>
            <a:pPr marL="685800" indent="-685800"/>
            <a:r>
              <a:rPr lang="en-US" altLang="en-US" b="1" dirty="0">
                <a:solidFill>
                  <a:schemeClr val="bg1"/>
                </a:solidFill>
              </a:rPr>
              <a:t>	</a:t>
            </a:r>
            <a:r>
              <a:rPr lang="en-US" altLang="en-US" sz="3200" dirty="0"/>
              <a:t>After suicide bomber dies, terrorist groups celebrate; speak of martyr’s death </a:t>
            </a:r>
            <a:r>
              <a:rPr lang="en-US" altLang="en-US" sz="3200" dirty="0">
                <a:solidFill>
                  <a:srgbClr val="FFFF3E"/>
                </a:solidFill>
              </a:rPr>
              <a:t>as a wedding</a:t>
            </a:r>
          </a:p>
          <a:p>
            <a:pPr marL="685800" indent="-685800"/>
            <a:r>
              <a:rPr lang="en-US" altLang="en-US" sz="3200" dirty="0"/>
              <a:t>	Their destiny is </a:t>
            </a:r>
            <a:r>
              <a:rPr lang="en-US" altLang="en-US" sz="3200" dirty="0">
                <a:solidFill>
                  <a:srgbClr val="FFFF3E"/>
                </a:solidFill>
              </a:rPr>
              <a:t>paradise</a:t>
            </a:r>
            <a:r>
              <a:rPr lang="en-US" altLang="en-US" sz="3200" dirty="0"/>
              <a:t>…with 72 black-eyed virgins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a:extLst>
              <a:ext uri="{FF2B5EF4-FFF2-40B4-BE49-F238E27FC236}">
                <a16:creationId xmlns="" xmlns:a16="http://schemas.microsoft.com/office/drawing/2014/main" id="{41413198-4335-4F76-87FC-EEC70031850E}"/>
              </a:ext>
            </a:extLst>
          </p:cNvPr>
          <p:cNvSpPr>
            <a:spLocks noGrp="1" noChangeArrowheads="1"/>
          </p:cNvSpPr>
          <p:nvPr>
            <p:ph type="body" idx="4294967295"/>
          </p:nvPr>
        </p:nvSpPr>
        <p:spPr>
          <a:xfrm>
            <a:off x="304800" y="304800"/>
            <a:ext cx="8534400" cy="6324600"/>
          </a:xfrm>
        </p:spPr>
        <p:txBody>
          <a:bodyPr/>
          <a:lstStyle/>
          <a:p>
            <a:pPr defTabSz="392113"/>
            <a:r>
              <a:rPr lang="en-US" altLang="en-US" sz="3200" dirty="0">
                <a:latin typeface="Arial" panose="020B0604020202020204" pitchFamily="34" charset="0"/>
                <a:ea typeface="Verdana" panose="020B0604030504040204" pitchFamily="34" charset="0"/>
                <a:cs typeface="Arial" panose="020B0604020202020204" pitchFamily="34" charset="0"/>
              </a:rPr>
              <a:t>11-yr-old Palestinian Ahmed:   </a:t>
            </a:r>
            <a:r>
              <a:rPr lang="en-US" altLang="en-US" sz="3200" dirty="0">
                <a:solidFill>
                  <a:srgbClr val="FFFF99"/>
                </a:solidFill>
                <a:latin typeface="Arial" panose="020B0604020202020204" pitchFamily="34" charset="0"/>
                <a:ea typeface="Verdana" panose="020B0604030504040204" pitchFamily="34" charset="0"/>
                <a:cs typeface="Arial" panose="020B0604020202020204" pitchFamily="34" charset="0"/>
              </a:rPr>
              <a:t>“I will make my body a bomb that will blast the flesh of Zionists, the sons of pigs and monkeys.  I will tear their bodies into little pieces and cause them more pain than they will ever know”  </a:t>
            </a:r>
          </a:p>
          <a:p>
            <a:pPr marL="804863" lvl="1" indent="-58738" defTabSz="392113"/>
            <a:r>
              <a:rPr lang="en-US" altLang="en-US" dirty="0">
                <a:solidFill>
                  <a:srgbClr val="FFFF3E"/>
                </a:solidFill>
                <a:latin typeface="Arial" panose="020B0604020202020204" pitchFamily="34" charset="0"/>
                <a:ea typeface="Verdana" panose="020B0604030504040204" pitchFamily="34" charset="0"/>
                <a:cs typeface="Arial" panose="020B0604020202020204" pitchFamily="34" charset="0"/>
              </a:rPr>
              <a:t>Classmates</a:t>
            </a:r>
            <a:r>
              <a:rPr lang="en-US" altLang="en-US" dirty="0">
                <a:latin typeface="Arial" panose="020B0604020202020204" pitchFamily="34" charset="0"/>
                <a:ea typeface="Verdana" panose="020B0604030504040204" pitchFamily="34" charset="0"/>
                <a:cs typeface="Arial" panose="020B0604020202020204" pitchFamily="34" charset="0"/>
              </a:rPr>
              <a:t> respond:  </a:t>
            </a:r>
            <a:r>
              <a:rPr lang="en-US" altLang="en-US" i="1" dirty="0" err="1">
                <a:latin typeface="Arial" panose="020B0604020202020204" pitchFamily="34" charset="0"/>
                <a:ea typeface="Verdana" panose="020B0604030504040204" pitchFamily="34" charset="0"/>
                <a:cs typeface="Arial" panose="020B0604020202020204" pitchFamily="34" charset="0"/>
              </a:rPr>
              <a:t>Allahu</a:t>
            </a:r>
            <a:r>
              <a:rPr lang="en-US" altLang="en-US" i="1" dirty="0">
                <a:latin typeface="Arial" panose="020B0604020202020204" pitchFamily="34" charset="0"/>
                <a:ea typeface="Verdana" panose="020B0604030504040204" pitchFamily="34" charset="0"/>
                <a:cs typeface="Arial" panose="020B0604020202020204" pitchFamily="34" charset="0"/>
              </a:rPr>
              <a:t> Akbar</a:t>
            </a:r>
            <a:r>
              <a:rPr lang="en-US" altLang="en-US" dirty="0">
                <a:latin typeface="Arial" panose="020B0604020202020204" pitchFamily="34" charset="0"/>
                <a:ea typeface="Verdana" panose="020B0604030504040204" pitchFamily="34" charset="0"/>
                <a:cs typeface="Arial" panose="020B0604020202020204" pitchFamily="34" charset="0"/>
              </a:rPr>
              <a:t> (God is great)</a:t>
            </a:r>
          </a:p>
          <a:p>
            <a:pPr marL="804863" lvl="1" indent="-58738" defTabSz="392113"/>
            <a:r>
              <a:rPr lang="en-US" altLang="en-US" dirty="0">
                <a:solidFill>
                  <a:srgbClr val="FFFF3E"/>
                </a:solidFill>
                <a:latin typeface="Arial" panose="020B0604020202020204" pitchFamily="34" charset="0"/>
                <a:ea typeface="Verdana" panose="020B0604030504040204" pitchFamily="34" charset="0"/>
                <a:cs typeface="Arial" panose="020B0604020202020204" pitchFamily="34" charset="0"/>
              </a:rPr>
              <a:t>Teacher wishes him pleasure</a:t>
            </a:r>
            <a:r>
              <a:rPr lang="en-US" altLang="en-US" dirty="0">
                <a:latin typeface="Arial" panose="020B0604020202020204" pitchFamily="34" charset="0"/>
                <a:ea typeface="Verdana" panose="020B0604030504040204" pitchFamily="34" charset="0"/>
                <a:cs typeface="Arial" panose="020B0604020202020204" pitchFamily="34" charset="0"/>
              </a:rPr>
              <a:t>  </a:t>
            </a:r>
          </a:p>
          <a:p>
            <a:pPr marL="804863" lvl="1" indent="-58738" defTabSz="392113"/>
            <a:r>
              <a:rPr lang="en-US" altLang="en-US" dirty="0">
                <a:solidFill>
                  <a:srgbClr val="FFFF3E"/>
                </a:solidFill>
                <a:latin typeface="Arial" panose="020B0604020202020204" pitchFamily="34" charset="0"/>
                <a:ea typeface="Verdana" panose="020B0604030504040204" pitchFamily="34" charset="0"/>
                <a:cs typeface="Arial" panose="020B0604020202020204" pitchFamily="34" charset="0"/>
              </a:rPr>
              <a:t>Principal</a:t>
            </a:r>
            <a:r>
              <a:rPr lang="en-US" altLang="en-US" dirty="0">
                <a:latin typeface="Arial" panose="020B0604020202020204" pitchFamily="34" charset="0"/>
                <a:ea typeface="Verdana" panose="020B0604030504040204" pitchFamily="34" charset="0"/>
                <a:cs typeface="Arial" panose="020B0604020202020204" pitchFamily="34" charset="0"/>
              </a:rPr>
              <a:t> smiles…nods his approval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 xmlns:a16="http://schemas.microsoft.com/office/drawing/2014/main" id="{FF6F14F5-287D-4C01-BD85-117B14BF20F0}"/>
              </a:ext>
            </a:extLst>
          </p:cNvPr>
          <p:cNvSpPr>
            <a:spLocks noGrp="1" noChangeArrowheads="1"/>
          </p:cNvSpPr>
          <p:nvPr>
            <p:ph type="title"/>
          </p:nvPr>
        </p:nvSpPr>
        <p:spPr>
          <a:xfrm>
            <a:off x="381000" y="228600"/>
            <a:ext cx="8382000" cy="762000"/>
          </a:xfrm>
          <a:effectLst/>
        </p:spPr>
        <p:txBody>
          <a:bodyPr/>
          <a:lstStyle/>
          <a:p>
            <a:r>
              <a:rPr lang="en-US" altLang="en-US" sz="3200" dirty="0">
                <a:latin typeface="Verdana" panose="020B0604030504040204" pitchFamily="34" charset="0"/>
                <a:ea typeface="Verdana" panose="020B0604030504040204" pitchFamily="34" charset="0"/>
              </a:rPr>
              <a:t>What Can We Do?</a:t>
            </a:r>
          </a:p>
        </p:txBody>
      </p:sp>
      <p:sp>
        <p:nvSpPr>
          <p:cNvPr id="114691" name="Rectangle 3">
            <a:extLst>
              <a:ext uri="{FF2B5EF4-FFF2-40B4-BE49-F238E27FC236}">
                <a16:creationId xmlns="" xmlns:a16="http://schemas.microsoft.com/office/drawing/2014/main" id="{0A3AA538-26F7-49D3-8E71-28E2B5322264}"/>
              </a:ext>
            </a:extLst>
          </p:cNvPr>
          <p:cNvSpPr>
            <a:spLocks noGrp="1" noChangeArrowheads="1"/>
          </p:cNvSpPr>
          <p:nvPr>
            <p:ph type="body" idx="1"/>
          </p:nvPr>
        </p:nvSpPr>
        <p:spPr>
          <a:xfrm>
            <a:off x="381000" y="1066800"/>
            <a:ext cx="8382000" cy="5105400"/>
          </a:xfrm>
        </p:spPr>
        <p:txBody>
          <a:bodyPr/>
          <a:lstStyle/>
          <a:p>
            <a:pPr>
              <a:spcAft>
                <a:spcPts val="600"/>
              </a:spcAft>
            </a:pPr>
            <a:r>
              <a:rPr lang="en-US" altLang="en-US" sz="2800" dirty="0">
                <a:latin typeface="Verdana" panose="020B0604030504040204" pitchFamily="34" charset="0"/>
                <a:ea typeface="Verdana" panose="020B0604030504040204" pitchFamily="34" charset="0"/>
              </a:rPr>
              <a:t>1. </a:t>
            </a:r>
            <a:r>
              <a:rPr lang="en-US" altLang="en-US" sz="3200" dirty="0">
                <a:latin typeface="Verdana" panose="020B0604030504040204" pitchFamily="34" charset="0"/>
                <a:ea typeface="Verdana" panose="020B0604030504040204" pitchFamily="34" charset="0"/>
              </a:rPr>
              <a:t>Pray for this country, 1 Tim.2:1-2</a:t>
            </a:r>
          </a:p>
          <a:p>
            <a:pPr>
              <a:spcAft>
                <a:spcPts val="600"/>
              </a:spcAft>
            </a:pPr>
            <a:r>
              <a:rPr lang="en-US" altLang="en-US" sz="2800" dirty="0">
                <a:solidFill>
                  <a:srgbClr val="FFFF99"/>
                </a:solidFill>
                <a:latin typeface="Verdana" panose="020B0604030504040204" pitchFamily="34" charset="0"/>
                <a:ea typeface="Verdana" panose="020B0604030504040204" pitchFamily="34" charset="0"/>
              </a:rPr>
              <a:t>2. </a:t>
            </a:r>
            <a:r>
              <a:rPr lang="en-US" altLang="en-US" sz="3200" dirty="0">
                <a:solidFill>
                  <a:srgbClr val="FFFF99"/>
                </a:solidFill>
                <a:latin typeface="Verdana" panose="020B0604030504040204" pitchFamily="34" charset="0"/>
                <a:ea typeface="Verdana" panose="020B0604030504040204" pitchFamily="34" charset="0"/>
              </a:rPr>
              <a:t>Defend the gospel, Ph.1:16 </a:t>
            </a:r>
          </a:p>
          <a:p>
            <a:pPr>
              <a:spcAft>
                <a:spcPts val="600"/>
              </a:spcAft>
            </a:pPr>
            <a:r>
              <a:rPr lang="en-US" altLang="en-US" sz="2800" dirty="0">
                <a:latin typeface="Verdana" panose="020B0604030504040204" pitchFamily="34" charset="0"/>
                <a:ea typeface="Verdana" panose="020B0604030504040204" pitchFamily="34" charset="0"/>
              </a:rPr>
              <a:t>3. </a:t>
            </a:r>
            <a:r>
              <a:rPr lang="en-US" altLang="en-US" sz="3200" dirty="0">
                <a:latin typeface="Verdana" panose="020B0604030504040204" pitchFamily="34" charset="0"/>
                <a:ea typeface="Verdana" panose="020B0604030504040204" pitchFamily="34" charset="0"/>
              </a:rPr>
              <a:t>Pray for enemies, Mt.5:44</a:t>
            </a:r>
          </a:p>
          <a:p>
            <a:pPr>
              <a:spcAft>
                <a:spcPts val="600"/>
              </a:spcAft>
            </a:pPr>
            <a:r>
              <a:rPr lang="en-US" altLang="en-US" sz="2800" dirty="0">
                <a:solidFill>
                  <a:srgbClr val="FFFF99"/>
                </a:solidFill>
                <a:latin typeface="Verdana" panose="020B0604030504040204" pitchFamily="34" charset="0"/>
                <a:ea typeface="Verdana" panose="020B0604030504040204" pitchFamily="34" charset="0"/>
              </a:rPr>
              <a:t>4. </a:t>
            </a:r>
            <a:r>
              <a:rPr lang="en-US" altLang="en-US" sz="3200" dirty="0">
                <a:solidFill>
                  <a:srgbClr val="FFFF99"/>
                </a:solidFill>
                <a:latin typeface="Verdana" panose="020B0604030504040204" pitchFamily="34" charset="0"/>
                <a:ea typeface="Verdana" panose="020B0604030504040204" pitchFamily="34" charset="0"/>
              </a:rPr>
              <a:t>Live godly lives, Gn.18</a:t>
            </a:r>
          </a:p>
          <a:p>
            <a:pPr>
              <a:spcAft>
                <a:spcPts val="600"/>
              </a:spcAft>
            </a:pPr>
            <a:r>
              <a:rPr lang="en-US" altLang="en-US" sz="2800" dirty="0">
                <a:latin typeface="Verdana" panose="020B0604030504040204" pitchFamily="34" charset="0"/>
                <a:ea typeface="Verdana" panose="020B0604030504040204" pitchFamily="34" charset="0"/>
              </a:rPr>
              <a:t>5. </a:t>
            </a:r>
            <a:r>
              <a:rPr lang="en-US" altLang="en-US" sz="3200" dirty="0">
                <a:latin typeface="Verdana" panose="020B0604030504040204" pitchFamily="34" charset="0"/>
                <a:ea typeface="Verdana" panose="020B0604030504040204" pitchFamily="34" charset="0"/>
              </a:rPr>
              <a:t>Trust God, Gn.18 (Hab.2:4)</a:t>
            </a:r>
          </a:p>
          <a:p>
            <a:r>
              <a:rPr lang="en-US" altLang="en-US" sz="2800" dirty="0">
                <a:solidFill>
                  <a:srgbClr val="FFFF99"/>
                </a:solidFill>
                <a:latin typeface="Verdana" panose="020B0604030504040204" pitchFamily="34" charset="0"/>
                <a:ea typeface="Verdana" panose="020B0604030504040204" pitchFamily="34" charset="0"/>
              </a:rPr>
              <a:t>6. </a:t>
            </a:r>
            <a:r>
              <a:rPr lang="en-US" altLang="en-US" sz="3200" dirty="0">
                <a:solidFill>
                  <a:srgbClr val="FFFF99"/>
                </a:solidFill>
                <a:latin typeface="Verdana" panose="020B0604030504040204" pitchFamily="34" charset="0"/>
                <a:ea typeface="Verdana" panose="020B0604030504040204" pitchFamily="34" charset="0"/>
              </a:rPr>
              <a:t>Don’t lean on world, 1 Co.7:29-31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4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46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46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46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 xmlns:a16="http://schemas.microsoft.com/office/drawing/2014/main" id="{C6442D30-64EE-43DC-96BE-0297519266FB}"/>
              </a:ext>
            </a:extLst>
          </p:cNvPr>
          <p:cNvSpPr>
            <a:spLocks noGrp="1" noChangeArrowheads="1"/>
          </p:cNvSpPr>
          <p:nvPr>
            <p:ph type="title"/>
          </p:nvPr>
        </p:nvSpPr>
        <p:spPr>
          <a:effectLst/>
        </p:spPr>
        <p:txBody>
          <a:bodyPr/>
          <a:lstStyle/>
          <a:p>
            <a:r>
              <a:rPr lang="en-US" altLang="en-US" sz="3600" dirty="0">
                <a:solidFill>
                  <a:srgbClr val="28E0FF"/>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Mary and Gabriel:  </a:t>
            </a:r>
            <a:br>
              <a:rPr lang="en-US" altLang="en-US" sz="3600" dirty="0">
                <a:solidFill>
                  <a:srgbClr val="28E0FF"/>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en-US" altLang="en-US" sz="36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Surah 19:…20-34</a:t>
            </a:r>
          </a:p>
        </p:txBody>
      </p:sp>
      <p:sp>
        <p:nvSpPr>
          <p:cNvPr id="99331" name="Rectangle 3">
            <a:extLst>
              <a:ext uri="{FF2B5EF4-FFF2-40B4-BE49-F238E27FC236}">
                <a16:creationId xmlns="" xmlns:a16="http://schemas.microsoft.com/office/drawing/2014/main" id="{2936801C-5F09-4AAC-B3AE-3E6DD2315575}"/>
              </a:ext>
            </a:extLst>
          </p:cNvPr>
          <p:cNvSpPr>
            <a:spLocks noGrp="1" noChangeArrowheads="1"/>
          </p:cNvSpPr>
          <p:nvPr>
            <p:ph type="body" idx="1"/>
          </p:nvPr>
        </p:nvSpPr>
        <p:spPr/>
        <p:txBody>
          <a:bodyPr/>
          <a:lstStyle/>
          <a:p>
            <a:pPr marL="342900" indent="-342900"/>
            <a:r>
              <a:rPr lang="en-US" altLang="en-US" sz="3200" dirty="0">
                <a:solidFill>
                  <a:srgbClr val="FFFF99"/>
                </a:solidFill>
                <a:latin typeface="Verdana" panose="020B0604030504040204" pitchFamily="34" charset="0"/>
                <a:ea typeface="Verdana" panose="020B0604030504040204" pitchFamily="34" charset="0"/>
              </a:rPr>
              <a:t>Gave birth under a date-palm</a:t>
            </a:r>
          </a:p>
          <a:p>
            <a:pPr marL="342900" indent="-342900"/>
            <a:r>
              <a:rPr lang="en-US" altLang="en-US" sz="3200" dirty="0">
                <a:solidFill>
                  <a:srgbClr val="FFFF99"/>
                </a:solidFill>
                <a:latin typeface="Verdana" panose="020B0604030504040204" pitchFamily="34" charset="0"/>
                <a:ea typeface="Verdana" panose="020B0604030504040204" pitchFamily="34" charset="0"/>
              </a:rPr>
              <a:t>Baby spoke to her / defended her</a:t>
            </a:r>
            <a:r>
              <a:rPr lang="en-US" altLang="en-US" sz="3200" dirty="0">
                <a:latin typeface="Verdana" panose="020B0604030504040204" pitchFamily="34" charset="0"/>
                <a:ea typeface="Verdana" panose="020B0604030504040204" pitchFamily="34" charset="0"/>
              </a:rPr>
              <a:t> </a:t>
            </a:r>
          </a:p>
          <a:p>
            <a:pPr marL="742950" lvl="1" indent="-285750"/>
            <a:r>
              <a:rPr lang="en-US" altLang="en-US" dirty="0">
                <a:latin typeface="Verdana" panose="020B0604030504040204" pitchFamily="34" charset="0"/>
                <a:ea typeface="Verdana" panose="020B0604030504040204" pitchFamily="34" charset="0"/>
              </a:rPr>
              <a:t>Story of Ebionite origin    </a:t>
            </a:r>
          </a:p>
          <a:p>
            <a:pPr marL="342900" indent="-342900"/>
            <a:r>
              <a:rPr lang="en-US" altLang="en-US" sz="3200" dirty="0">
                <a:latin typeface="Verdana" panose="020B0604030504040204" pitchFamily="34" charset="0"/>
                <a:ea typeface="Verdana" panose="020B0604030504040204" pitchFamily="34" charset="0"/>
              </a:rPr>
              <a:t>Mt.1:16, 18, 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 xmlns:a16="http://schemas.microsoft.com/office/drawing/2014/main" id="{86C522A1-B248-4484-938C-2B671B17F02B}"/>
              </a:ext>
            </a:extLst>
          </p:cNvPr>
          <p:cNvSpPr>
            <a:spLocks noGrp="1" noChangeArrowheads="1"/>
          </p:cNvSpPr>
          <p:nvPr>
            <p:ph type="title"/>
          </p:nvPr>
        </p:nvSpPr>
        <p:spPr>
          <a:xfrm>
            <a:off x="381000" y="228600"/>
            <a:ext cx="8382000" cy="639763"/>
          </a:xfrm>
          <a:effectLst/>
        </p:spPr>
        <p:txBody>
          <a:bodyPr/>
          <a:lstStyle/>
          <a:p>
            <a:r>
              <a:rPr lang="en-US" altLang="en-US" sz="4000" dirty="0">
                <a:latin typeface="Verdana" panose="020B0604030504040204" pitchFamily="34" charset="0"/>
                <a:ea typeface="Verdana" panose="020B0604030504040204" pitchFamily="34" charset="0"/>
              </a:rPr>
              <a:t>Is Jesus the Son of God?</a:t>
            </a:r>
          </a:p>
        </p:txBody>
      </p:sp>
      <p:sp>
        <p:nvSpPr>
          <p:cNvPr id="100355" name="Rectangle 3">
            <a:extLst>
              <a:ext uri="{FF2B5EF4-FFF2-40B4-BE49-F238E27FC236}">
                <a16:creationId xmlns="" xmlns:a16="http://schemas.microsoft.com/office/drawing/2014/main" id="{8F465F1C-9FD2-41C9-85C5-B72966DB6045}"/>
              </a:ext>
            </a:extLst>
          </p:cNvPr>
          <p:cNvSpPr>
            <a:spLocks noGrp="1" noChangeArrowheads="1"/>
          </p:cNvSpPr>
          <p:nvPr>
            <p:ph type="body" idx="1"/>
          </p:nvPr>
        </p:nvSpPr>
        <p:spPr>
          <a:xfrm>
            <a:off x="457200" y="838200"/>
            <a:ext cx="8229600" cy="5791200"/>
          </a:xfrm>
          <a:effectLst/>
        </p:spPr>
        <p:txBody>
          <a:bodyPr/>
          <a:lstStyle/>
          <a:p>
            <a:r>
              <a:rPr lang="en-US" altLang="en-US" sz="3100" dirty="0">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O people of the Scripture (Christians)!  Do not exceed the limits in your religion, nor say of Allah aught but the truth.</a:t>
            </a:r>
            <a:r>
              <a:rPr lang="en-US" altLang="en-US" sz="3100" dirty="0">
                <a:solidFill>
                  <a:srgbClr val="003366"/>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a:t>
            </a:r>
            <a:r>
              <a:rPr lang="en-US" altLang="en-US" sz="3100" dirty="0">
                <a:solidFill>
                  <a:schemeClr val="bg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The Messiah ‘Isa (</a:t>
            </a:r>
            <a:r>
              <a:rPr lang="en-US" altLang="en-US" sz="3100" dirty="0">
                <a:solidFill>
                  <a:srgbClr val="FFFF3E"/>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Jesus</a:t>
            </a:r>
            <a:r>
              <a:rPr lang="en-US" altLang="en-US" sz="3100" dirty="0">
                <a:solidFill>
                  <a:schemeClr val="bg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son of Maryam (Mary), </a:t>
            </a:r>
            <a:r>
              <a:rPr lang="en-US" altLang="en-US" sz="3100" dirty="0">
                <a:solidFill>
                  <a:srgbClr val="FFFF3E"/>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was (no more than) a Messenger of Allah and His Word</a:t>
            </a:r>
            <a:r>
              <a:rPr lang="en-US" altLang="en-US" sz="3100" dirty="0">
                <a:solidFill>
                  <a:schemeClr val="bg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a:t>
            </a:r>
            <a:r>
              <a:rPr lang="en-US" altLang="en-US" sz="3100" dirty="0">
                <a:solidFill>
                  <a:srgbClr val="FFFF99"/>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Be</a:t>
            </a:r>
            <a:r>
              <a:rPr lang="en-US" altLang="en-US" sz="3100" dirty="0">
                <a:solidFill>
                  <a:schemeClr val="bg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 </a:t>
            </a:r>
            <a:r>
              <a:rPr lang="en-US" altLang="en-US" sz="3100" dirty="0">
                <a:solidFill>
                  <a:srgbClr val="FFFF99"/>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and he was</a:t>
            </a:r>
            <a:r>
              <a:rPr lang="en-US" altLang="en-US" sz="3100" dirty="0">
                <a:solidFill>
                  <a:schemeClr val="bg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which He bestowed on Maryam (Mary) and a spirit (</a:t>
            </a:r>
            <a:r>
              <a:rPr lang="en-US" altLang="en-US" sz="3100" i="1" dirty="0" err="1">
                <a:solidFill>
                  <a:schemeClr val="bg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Ruh</a:t>
            </a:r>
            <a:r>
              <a:rPr lang="en-US" altLang="en-US" sz="3100" dirty="0">
                <a:solidFill>
                  <a:schemeClr val="bg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created by Him; so believe in Allah and His Messengers.  </a:t>
            </a:r>
            <a:r>
              <a:rPr lang="en-US" altLang="en-US" sz="3100" dirty="0">
                <a:solidFill>
                  <a:srgbClr val="FFFF3E"/>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Say not:  “Three</a:t>
            </a:r>
            <a:r>
              <a:rPr lang="en-US" altLang="en-US" sz="3100" dirty="0">
                <a:solidFill>
                  <a:schemeClr val="bg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(trinity)!”  Cease! (it is) better for you.  For </a:t>
            </a:r>
            <a:r>
              <a:rPr lang="en-US" altLang="en-US" sz="3100" dirty="0">
                <a:solidFill>
                  <a:srgbClr val="FFFF99"/>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Allah is (the only) One…glory be to Him (Far Exalted is He) above having a son…</a:t>
            </a:r>
            <a:r>
              <a:rPr lang="en-US" altLang="en-US" sz="3200" dirty="0">
                <a:solidFill>
                  <a:srgbClr val="A5002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a:t>
            </a:r>
            <a:r>
              <a:rPr lang="en-US" altLang="en-US" sz="2400" dirty="0">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a:t>
            </a:r>
            <a:r>
              <a:rPr lang="en-US" altLang="en-US" sz="2400" dirty="0">
                <a:solidFill>
                  <a:srgbClr val="A50021"/>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a:t>
            </a:r>
            <a:r>
              <a:rPr lang="en-US" altLang="en-US" sz="2400" dirty="0">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Surah 4:171</a:t>
            </a:r>
            <a:r>
              <a:rPr lang="en-US" altLang="en-US" dirty="0">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 </a:t>
            </a:r>
            <a:r>
              <a:rPr lang="en-US" altLang="en-US" sz="3000" dirty="0">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rPr>
              <a:t>[Created from dust… 3:59]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 xmlns:a16="http://schemas.microsoft.com/office/drawing/2014/main" id="{FD844F10-8CEF-46E9-BFE9-D124D67EE96F}"/>
              </a:ext>
            </a:extLst>
          </p:cNvPr>
          <p:cNvSpPr>
            <a:spLocks noGrp="1" noChangeArrowheads="1"/>
          </p:cNvSpPr>
          <p:nvPr>
            <p:ph type="title"/>
          </p:nvPr>
        </p:nvSpPr>
        <p:spPr>
          <a:xfrm>
            <a:off x="381000" y="228600"/>
            <a:ext cx="8382000" cy="563563"/>
          </a:xfrm>
          <a:effectLst/>
        </p:spPr>
        <p:txBody>
          <a:bodyPr/>
          <a:lstStyle/>
          <a:p>
            <a:r>
              <a:rPr lang="en-US" altLang="en-US" sz="4000" dirty="0">
                <a:latin typeface="Verdana" panose="020B0604030504040204" pitchFamily="34" charset="0"/>
                <a:ea typeface="Verdana" panose="020B0604030504040204" pitchFamily="34" charset="0"/>
              </a:rPr>
              <a:t>Jesus: death by crucifixion?</a:t>
            </a:r>
          </a:p>
        </p:txBody>
      </p:sp>
      <p:sp>
        <p:nvSpPr>
          <p:cNvPr id="101379" name="Rectangle 3">
            <a:extLst>
              <a:ext uri="{FF2B5EF4-FFF2-40B4-BE49-F238E27FC236}">
                <a16:creationId xmlns="" xmlns:a16="http://schemas.microsoft.com/office/drawing/2014/main" id="{6A6BAF04-23B1-4173-B6C6-9D0070C0C8D0}"/>
              </a:ext>
            </a:extLst>
          </p:cNvPr>
          <p:cNvSpPr>
            <a:spLocks noGrp="1" noChangeArrowheads="1"/>
          </p:cNvSpPr>
          <p:nvPr>
            <p:ph type="body" idx="1"/>
          </p:nvPr>
        </p:nvSpPr>
        <p:spPr>
          <a:xfrm>
            <a:off x="304800" y="914400"/>
            <a:ext cx="8534400" cy="5791200"/>
          </a:xfrm>
        </p:spPr>
        <p:txBody>
          <a:bodyPr/>
          <a:lstStyle/>
          <a:p>
            <a:r>
              <a:rPr lang="en-US" altLang="en-US" sz="3200" dirty="0">
                <a:latin typeface="Arial" panose="020B0604020202020204" pitchFamily="34" charset="0"/>
                <a:ea typeface="Verdana" panose="020B0604030504040204" pitchFamily="34" charset="0"/>
                <a:cs typeface="Arial" panose="020B0604020202020204" pitchFamily="34" charset="0"/>
              </a:rPr>
              <a:t>And because of their saying (in boast), “We killed Messiah ‘Isa (Jesus), son of Maryam (Mary), the Messenger of Allah” –</a:t>
            </a:r>
            <a:r>
              <a:rPr lang="en-US" altLang="en-US" sz="3200" dirty="0">
                <a:solidFill>
                  <a:srgbClr val="663300"/>
                </a:solidFill>
                <a:latin typeface="Arial" panose="020B0604020202020204" pitchFamily="34" charset="0"/>
                <a:ea typeface="Verdana" panose="020B0604030504040204" pitchFamily="34" charset="0"/>
                <a:cs typeface="Arial" panose="020B0604020202020204" pitchFamily="34" charset="0"/>
              </a:rPr>
              <a:t> </a:t>
            </a:r>
            <a:r>
              <a:rPr lang="en-US" altLang="en-US" sz="3200" dirty="0">
                <a:solidFill>
                  <a:srgbClr val="FFFF99"/>
                </a:solidFill>
                <a:latin typeface="Arial" panose="020B0604020202020204" pitchFamily="34" charset="0"/>
                <a:ea typeface="Verdana" panose="020B0604030504040204" pitchFamily="34" charset="0"/>
                <a:cs typeface="Arial" panose="020B0604020202020204" pitchFamily="34" charset="0"/>
              </a:rPr>
              <a:t>but they killed him not, nor crucified him, but it appeared so to them [the resemblance of ‘Isa (Jesus) was put over another man (and they killed that man)], and those who differ therein are full of doubts</a:t>
            </a:r>
            <a:r>
              <a:rPr lang="en-US" altLang="en-US" sz="3200" dirty="0">
                <a:solidFill>
                  <a:srgbClr val="FFFFCC"/>
                </a:solidFill>
                <a:latin typeface="Arial" panose="020B0604020202020204" pitchFamily="34" charset="0"/>
                <a:ea typeface="Verdana" panose="020B0604030504040204" pitchFamily="34" charset="0"/>
                <a:cs typeface="Arial" panose="020B0604020202020204" pitchFamily="34" charset="0"/>
              </a:rPr>
              <a:t>.</a:t>
            </a:r>
            <a:r>
              <a:rPr lang="en-US" altLang="en-US" sz="3200" dirty="0">
                <a:solidFill>
                  <a:srgbClr val="663300"/>
                </a:solidFill>
                <a:latin typeface="Arial" panose="020B0604020202020204" pitchFamily="34" charset="0"/>
                <a:ea typeface="Verdana" panose="020B0604030504040204" pitchFamily="34" charset="0"/>
                <a:cs typeface="Arial" panose="020B0604020202020204" pitchFamily="34" charset="0"/>
              </a:rPr>
              <a:t>   </a:t>
            </a:r>
            <a:r>
              <a:rPr lang="en-US" altLang="en-US" sz="3200" dirty="0">
                <a:latin typeface="Arial" panose="020B0604020202020204" pitchFamily="34" charset="0"/>
                <a:ea typeface="Verdana" panose="020B0604030504040204" pitchFamily="34" charset="0"/>
                <a:cs typeface="Arial" panose="020B0604020202020204" pitchFamily="34" charset="0"/>
              </a:rPr>
              <a:t>They have no (certain) knowledge, they follow nothing but conjecture.</a:t>
            </a:r>
            <a:r>
              <a:rPr lang="en-US" altLang="en-US" sz="3200" dirty="0">
                <a:solidFill>
                  <a:srgbClr val="663300"/>
                </a:solidFill>
                <a:latin typeface="Arial" panose="020B0604020202020204" pitchFamily="34" charset="0"/>
                <a:ea typeface="Verdana" panose="020B0604030504040204" pitchFamily="34" charset="0"/>
                <a:cs typeface="Arial" panose="020B0604020202020204" pitchFamily="34" charset="0"/>
              </a:rPr>
              <a:t>   </a:t>
            </a:r>
            <a:r>
              <a:rPr lang="en-US" altLang="en-US" sz="3200" dirty="0">
                <a:solidFill>
                  <a:srgbClr val="FFFF99"/>
                </a:solidFill>
                <a:latin typeface="Arial" panose="020B0604020202020204" pitchFamily="34" charset="0"/>
                <a:ea typeface="Verdana" panose="020B0604030504040204" pitchFamily="34" charset="0"/>
                <a:cs typeface="Arial" panose="020B0604020202020204" pitchFamily="34" charset="0"/>
              </a:rPr>
              <a:t>For surely; they killed him not (i.e. ‘Isa (Jesus), son of Maryam (Mary)</a:t>
            </a:r>
            <a:r>
              <a:rPr lang="en-US" altLang="en-US" sz="3200" dirty="0">
                <a:solidFill>
                  <a:srgbClr val="663300"/>
                </a:solidFill>
                <a:latin typeface="Arial" panose="020B0604020202020204" pitchFamily="34" charset="0"/>
                <a:ea typeface="Verdana" panose="020B0604030504040204" pitchFamily="34" charset="0"/>
                <a:cs typeface="Arial" panose="020B0604020202020204" pitchFamily="34" charset="0"/>
              </a:rPr>
              <a:t> </a:t>
            </a:r>
            <a:r>
              <a:rPr lang="en-US" altLang="en-US" sz="2400" dirty="0">
                <a:latin typeface="Arial" panose="020B0604020202020204" pitchFamily="34" charset="0"/>
                <a:ea typeface="Verdana" panose="020B0604030504040204" pitchFamily="34" charset="0"/>
                <a:cs typeface="Arial" panose="020B0604020202020204" pitchFamily="34" charset="0"/>
              </a:rPr>
              <a:t>– Surah 4:157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 xmlns:a16="http://schemas.microsoft.com/office/drawing/2014/main" id="{32650770-8D2C-442E-817F-E42341DE36CA}"/>
              </a:ext>
            </a:extLst>
          </p:cNvPr>
          <p:cNvSpPr>
            <a:spLocks noGrp="1" noChangeArrowheads="1"/>
          </p:cNvSpPr>
          <p:nvPr>
            <p:ph type="title"/>
          </p:nvPr>
        </p:nvSpPr>
        <p:spPr>
          <a:xfrm>
            <a:off x="381000" y="228600"/>
            <a:ext cx="8382000" cy="792163"/>
          </a:xfrm>
          <a:effectLst/>
        </p:spPr>
        <p:txBody>
          <a:bodyPr/>
          <a:lstStyle/>
          <a:p>
            <a:r>
              <a:rPr lang="en-US" altLang="en-US" sz="3600" dirty="0">
                <a:latin typeface="Verdana" panose="020B0604030504040204" pitchFamily="34" charset="0"/>
                <a:ea typeface="Verdana" panose="020B0604030504040204" pitchFamily="34" charset="0"/>
              </a:rPr>
              <a:t>Jesus died by crucifixion</a:t>
            </a:r>
          </a:p>
        </p:txBody>
      </p:sp>
      <p:sp>
        <p:nvSpPr>
          <p:cNvPr id="102403" name="Rectangle 3">
            <a:extLst>
              <a:ext uri="{FF2B5EF4-FFF2-40B4-BE49-F238E27FC236}">
                <a16:creationId xmlns="" xmlns:a16="http://schemas.microsoft.com/office/drawing/2014/main" id="{4EDC1821-45A8-4E8A-B0E8-635786BFAC9F}"/>
              </a:ext>
            </a:extLst>
          </p:cNvPr>
          <p:cNvSpPr>
            <a:spLocks noGrp="1" noChangeArrowheads="1"/>
          </p:cNvSpPr>
          <p:nvPr>
            <p:ph type="body" idx="1"/>
          </p:nvPr>
        </p:nvSpPr>
        <p:spPr>
          <a:xfrm>
            <a:off x="457200" y="1295400"/>
            <a:ext cx="8229600" cy="4830763"/>
          </a:xfrm>
        </p:spPr>
        <p:txBody>
          <a:bodyPr/>
          <a:lstStyle/>
          <a:p>
            <a:pPr marL="339725" indent="-339725">
              <a:spcAft>
                <a:spcPts val="600"/>
              </a:spcAft>
            </a:pPr>
            <a:r>
              <a:rPr lang="en-US" altLang="en-US" sz="3200" dirty="0">
                <a:latin typeface="Verdana" panose="020B0604030504040204" pitchFamily="34" charset="0"/>
                <a:ea typeface="Verdana" panose="020B0604030504040204" pitchFamily="34" charset="0"/>
              </a:rPr>
              <a:t>Mk.8:31, </a:t>
            </a:r>
            <a:r>
              <a:rPr lang="en-US" altLang="en-US" sz="3200" dirty="0">
                <a:solidFill>
                  <a:srgbClr val="FFFF3E"/>
                </a:solidFill>
                <a:latin typeface="Verdana" panose="020B0604030504040204" pitchFamily="34" charset="0"/>
                <a:ea typeface="Verdana" panose="020B0604030504040204" pitchFamily="34" charset="0"/>
              </a:rPr>
              <a:t>Jesus predicted it</a:t>
            </a:r>
          </a:p>
          <a:p>
            <a:pPr marL="339725" indent="-339725"/>
            <a:r>
              <a:rPr lang="en-US" altLang="en-US" sz="3200" i="1" dirty="0">
                <a:solidFill>
                  <a:srgbClr val="FFFFCC"/>
                </a:solidFill>
                <a:latin typeface="Verdana" panose="020B0604030504040204" pitchFamily="34" charset="0"/>
                <a:ea typeface="Verdana" panose="020B0604030504040204" pitchFamily="34" charset="0"/>
              </a:rPr>
              <a:t>This</a:t>
            </a:r>
            <a:r>
              <a:rPr lang="en-US" altLang="en-US" sz="3200" dirty="0">
                <a:latin typeface="Verdana" panose="020B0604030504040204" pitchFamily="34" charset="0"/>
                <a:ea typeface="Verdana" panose="020B0604030504040204" pitchFamily="34" charset="0"/>
              </a:rPr>
              <a:t> Jesus…whom you crucified, Ac.2:36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 xmlns:a16="http://schemas.microsoft.com/office/drawing/2014/main" id="{7DA9EEC1-0DDB-4F78-BB08-082503F1CE69}"/>
              </a:ext>
            </a:extLst>
          </p:cNvPr>
          <p:cNvSpPr>
            <a:spLocks noGrp="1" noChangeArrowheads="1"/>
          </p:cNvSpPr>
          <p:nvPr>
            <p:ph type="title"/>
          </p:nvPr>
        </p:nvSpPr>
        <p:spPr/>
        <p:txBody>
          <a:bodyPr/>
          <a:lstStyle/>
          <a:p>
            <a:pPr defTabSz="457200"/>
            <a:endParaRPr lang="en-US" altLang="en-US" sz="4000"/>
          </a:p>
        </p:txBody>
      </p:sp>
      <p:sp>
        <p:nvSpPr>
          <p:cNvPr id="69635" name="Rectangle 3">
            <a:extLst>
              <a:ext uri="{FF2B5EF4-FFF2-40B4-BE49-F238E27FC236}">
                <a16:creationId xmlns="" xmlns:a16="http://schemas.microsoft.com/office/drawing/2014/main" id="{035EB152-AF16-40ED-9D66-AD0C64C24DCF}"/>
              </a:ext>
            </a:extLst>
          </p:cNvPr>
          <p:cNvSpPr>
            <a:spLocks noGrp="1" noChangeArrowheads="1"/>
          </p:cNvSpPr>
          <p:nvPr>
            <p:ph type="body" idx="1"/>
          </p:nvPr>
        </p:nvSpPr>
        <p:spPr>
          <a:xfrm>
            <a:off x="381000" y="1676400"/>
            <a:ext cx="8382000" cy="4953000"/>
          </a:xfrm>
        </p:spPr>
        <p:txBody>
          <a:bodyPr/>
          <a:lstStyle/>
          <a:p>
            <a:pPr defTabSz="457200"/>
            <a:r>
              <a:rPr lang="en-US" altLang="en-US" sz="3200" dirty="0">
                <a:latin typeface="Verdana" panose="020B0604030504040204" pitchFamily="34" charset="0"/>
                <a:ea typeface="Verdana" panose="020B0604030504040204" pitchFamily="34" charset="0"/>
              </a:rPr>
              <a:t>Koran credits ‘God’ with some </a:t>
            </a:r>
            <a:r>
              <a:rPr lang="en-US" altLang="en-US" sz="3200" dirty="0" err="1">
                <a:latin typeface="Verdana" panose="020B0604030504040204" pitchFamily="34" charset="0"/>
                <a:ea typeface="Verdana" panose="020B0604030504040204" pitchFamily="34" charset="0"/>
              </a:rPr>
              <a:t>admir</a:t>
            </a:r>
            <a:r>
              <a:rPr lang="en-US" altLang="en-US" sz="3200" dirty="0">
                <a:latin typeface="Verdana" panose="020B0604030504040204" pitchFamily="34" charset="0"/>
                <a:ea typeface="Verdana" panose="020B0604030504040204" pitchFamily="34" charset="0"/>
              </a:rPr>
              <a:t>-able attributes, and in less flattering ways.  E.g.: . . .</a:t>
            </a:r>
          </a:p>
          <a:p>
            <a:pPr marL="461963" indent="-461963" defTabSz="457200"/>
            <a:r>
              <a:rPr lang="en-US" altLang="en-US" sz="3200" dirty="0">
                <a:latin typeface="Verdana" panose="020B0604030504040204" pitchFamily="34" charset="0"/>
                <a:ea typeface="Verdana" panose="020B0604030504040204" pitchFamily="34" charset="0"/>
              </a:rPr>
              <a:t>	Theory of </a:t>
            </a:r>
            <a:r>
              <a:rPr lang="en-US" altLang="en-US" sz="3200" dirty="0">
                <a:solidFill>
                  <a:srgbClr val="FFFF3E"/>
                </a:solidFill>
                <a:latin typeface="Verdana" panose="020B0604030504040204" pitchFamily="34" charset="0"/>
                <a:ea typeface="Verdana" panose="020B0604030504040204" pitchFamily="34" charset="0"/>
              </a:rPr>
              <a:t>cancellation</a:t>
            </a:r>
            <a:r>
              <a:rPr lang="en-US" altLang="en-US" sz="3200" dirty="0">
                <a:latin typeface="Verdana" panose="020B0604030504040204" pitchFamily="34" charset="0"/>
                <a:ea typeface="Verdana" panose="020B0604030504040204" pitchFamily="34" charset="0"/>
              </a:rPr>
              <a:t> and </a:t>
            </a:r>
            <a:r>
              <a:rPr lang="en-US" altLang="en-US" sz="3200" dirty="0" err="1">
                <a:solidFill>
                  <a:srgbClr val="FFFF3E"/>
                </a:solidFill>
                <a:latin typeface="Verdana" panose="020B0604030504040204" pitchFamily="34" charset="0"/>
                <a:ea typeface="Verdana" panose="020B0604030504040204" pitchFamily="34" charset="0"/>
              </a:rPr>
              <a:t>abroga-tion</a:t>
            </a:r>
            <a:r>
              <a:rPr lang="en-US" altLang="en-US" sz="3200" dirty="0">
                <a:latin typeface="Verdana" panose="020B0604030504040204" pitchFamily="34" charset="0"/>
                <a:ea typeface="Verdana" panose="020B0604030504040204" pitchFamily="34" charset="0"/>
              </a:rPr>
              <a:t> makes God capricious, fickle </a:t>
            </a:r>
          </a:p>
          <a:p>
            <a:pPr marL="461963" indent="-461963" defTabSz="457200"/>
            <a:r>
              <a:rPr lang="en-US" altLang="en-US" sz="3200" dirty="0">
                <a:latin typeface="Verdana" panose="020B0604030504040204" pitchFamily="34" charset="0"/>
                <a:ea typeface="Verdana" panose="020B0604030504040204" pitchFamily="34" charset="0"/>
              </a:rPr>
              <a:t>	 </a:t>
            </a:r>
          </a:p>
          <a:p>
            <a:pPr defTabSz="457200"/>
            <a:r>
              <a:rPr lang="en-US" altLang="en-US" b="1" dirty="0"/>
              <a:t>	</a:t>
            </a:r>
          </a:p>
        </p:txBody>
      </p:sp>
      <p:sp>
        <p:nvSpPr>
          <p:cNvPr id="69636" name="Rectangle 4">
            <a:extLst>
              <a:ext uri="{FF2B5EF4-FFF2-40B4-BE49-F238E27FC236}">
                <a16:creationId xmlns="" xmlns:a16="http://schemas.microsoft.com/office/drawing/2014/main" id="{17EAC0A7-4B54-4B76-9516-6A57F36C12C4}"/>
              </a:ext>
            </a:extLst>
          </p:cNvPr>
          <p:cNvSpPr>
            <a:spLocks noChangeArrowheads="1"/>
          </p:cNvSpPr>
          <p:nvPr/>
        </p:nvSpPr>
        <p:spPr bwMode="auto">
          <a:xfrm>
            <a:off x="457200" y="304800"/>
            <a:ext cx="8229600" cy="10668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4000" dirty="0">
                <a:solidFill>
                  <a:schemeClr val="accent6">
                    <a:lumMod val="50000"/>
                  </a:schemeClr>
                </a:solidFill>
                <a:effectLst>
                  <a:outerShdw blurRad="38100" dist="38100" dir="2700000" algn="tl">
                    <a:srgbClr val="000000"/>
                  </a:outerShdw>
                </a:effectLst>
                <a:latin typeface="Georgia" panose="02040502050405020303" pitchFamily="18" charset="0"/>
              </a:rPr>
              <a:t>II</a:t>
            </a:r>
            <a:r>
              <a:rPr lang="en-US" altLang="en-US" sz="4400" dirty="0">
                <a:solidFill>
                  <a:schemeClr val="accent6">
                    <a:lumMod val="50000"/>
                  </a:schemeClr>
                </a:solidFill>
                <a:latin typeface="Georgia" panose="02040502050405020303" pitchFamily="18" charset="0"/>
              </a:rPr>
              <a:t> </a:t>
            </a:r>
            <a:r>
              <a:rPr lang="en-US" altLang="en-US" sz="4000" b="1" dirty="0">
                <a:solidFill>
                  <a:schemeClr val="accent6">
                    <a:lumMod val="50000"/>
                  </a:schemeClr>
                </a:solidFill>
                <a:latin typeface="Georgia" panose="02040502050405020303" pitchFamily="18" charset="0"/>
              </a:rPr>
              <a:t>The God Of The Koran</a:t>
            </a:r>
            <a:endParaRPr lang="en-US" altLang="en-US" sz="4400" b="1" dirty="0">
              <a:solidFill>
                <a:schemeClr val="accent6">
                  <a:lumMod val="50000"/>
                </a:schemeClr>
              </a:solidFill>
              <a:latin typeface="Georgia"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 xmlns:a16="http://schemas.microsoft.com/office/drawing/2014/main" id="{AADD688C-F789-4769-A0EB-45B208721A29}"/>
              </a:ext>
            </a:extLst>
          </p:cNvPr>
          <p:cNvSpPr>
            <a:spLocks noGrp="1" noChangeArrowheads="1"/>
          </p:cNvSpPr>
          <p:nvPr>
            <p:ph type="title"/>
          </p:nvPr>
        </p:nvSpPr>
        <p:spPr>
          <a:effectLst/>
        </p:spPr>
        <p:txBody>
          <a:bodyPr/>
          <a:lstStyle/>
          <a:p>
            <a:r>
              <a:rPr lang="en-US" altLang="en-US" sz="2800" dirty="0">
                <a:solidFill>
                  <a:schemeClr val="bg1"/>
                </a:solidFill>
                <a:latin typeface="Verdana" panose="020B0604030504040204" pitchFamily="34" charset="0"/>
                <a:ea typeface="Verdana" panose="020B0604030504040204" pitchFamily="34" charset="0"/>
              </a:rPr>
              <a:t>1.</a:t>
            </a:r>
            <a:r>
              <a:rPr lang="en-US" altLang="en-US" sz="3600" dirty="0">
                <a:latin typeface="Verdana" panose="020B0604030504040204" pitchFamily="34" charset="0"/>
                <a:ea typeface="Verdana" panose="020B0604030504040204" pitchFamily="34" charset="0"/>
              </a:rPr>
              <a:t> Cancellation And Abrogation</a:t>
            </a:r>
          </a:p>
        </p:txBody>
      </p:sp>
      <p:sp>
        <p:nvSpPr>
          <p:cNvPr id="82947" name="Rectangle 3">
            <a:extLst>
              <a:ext uri="{FF2B5EF4-FFF2-40B4-BE49-F238E27FC236}">
                <a16:creationId xmlns="" xmlns:a16="http://schemas.microsoft.com/office/drawing/2014/main" id="{1A3B83AD-34D8-49A3-8521-6E990A9EE783}"/>
              </a:ext>
            </a:extLst>
          </p:cNvPr>
          <p:cNvSpPr>
            <a:spLocks noGrp="1" noChangeArrowheads="1"/>
          </p:cNvSpPr>
          <p:nvPr>
            <p:ph type="body" idx="1"/>
          </p:nvPr>
        </p:nvSpPr>
        <p:spPr>
          <a:xfrm>
            <a:off x="381000" y="1371600"/>
            <a:ext cx="8382000" cy="5105400"/>
          </a:xfrm>
        </p:spPr>
        <p:txBody>
          <a:bodyPr/>
          <a:lstStyle/>
          <a:p>
            <a:pPr defTabSz="696913"/>
            <a:r>
              <a:rPr lang="en-US" altLang="en-US" sz="3200" dirty="0">
                <a:solidFill>
                  <a:srgbClr val="FFFF99"/>
                </a:solidFill>
                <a:latin typeface="Arial" panose="020B0604020202020204" pitchFamily="34" charset="0"/>
                <a:ea typeface="Verdana" panose="020B0604030504040204" pitchFamily="34" charset="0"/>
                <a:cs typeface="Arial" panose="020B0604020202020204" pitchFamily="34" charset="0"/>
              </a:rPr>
              <a:t>“Whatever a Verse (revelation) do We abrogate or cause to be forgotten, We bring a better one or similar to it.  Know you not that Allah is able to do all things?”</a:t>
            </a:r>
            <a:r>
              <a:rPr lang="en-US" altLang="en-US" sz="3200" dirty="0">
                <a:latin typeface="Arial" panose="020B0604020202020204" pitchFamily="34" charset="0"/>
                <a:ea typeface="Verdana" panose="020B0604030504040204" pitchFamily="34" charset="0"/>
                <a:cs typeface="Arial" panose="020B0604020202020204" pitchFamily="34" charset="0"/>
              </a:rPr>
              <a:t> </a:t>
            </a:r>
            <a:r>
              <a:rPr lang="en-US" altLang="en-US" sz="2400" dirty="0">
                <a:latin typeface="Arial" panose="020B0604020202020204" pitchFamily="34" charset="0"/>
                <a:ea typeface="Verdana" panose="020B0604030504040204" pitchFamily="34" charset="0"/>
                <a:cs typeface="Arial" panose="020B0604020202020204" pitchFamily="34" charset="0"/>
              </a:rPr>
              <a:t>– 2:106</a:t>
            </a:r>
            <a:endParaRPr lang="en-US" altLang="en-US" sz="3200" dirty="0">
              <a:latin typeface="Arial" panose="020B0604020202020204" pitchFamily="34" charset="0"/>
              <a:ea typeface="Verdana" panose="020B0604030504040204" pitchFamily="34" charset="0"/>
              <a:cs typeface="Arial" panose="020B0604020202020204" pitchFamily="34" charset="0"/>
            </a:endParaRPr>
          </a:p>
          <a:p>
            <a:pPr defTabSz="696913"/>
            <a:r>
              <a:rPr lang="en-US" altLang="en-US" sz="3200" dirty="0">
                <a:solidFill>
                  <a:srgbClr val="FFFF99"/>
                </a:solidFill>
                <a:latin typeface="Arial" panose="020B0604020202020204" pitchFamily="34" charset="0"/>
                <a:ea typeface="Verdana" panose="020B0604030504040204" pitchFamily="34" charset="0"/>
                <a:cs typeface="Arial" panose="020B0604020202020204" pitchFamily="34" charset="0"/>
              </a:rPr>
              <a:t>“And when We change a Verse (of the Qur’an) in place of another – and Allah knows best what He sends down – they (the disbelievers) say: “You (O Muhammad) are but a </a:t>
            </a:r>
            <a:r>
              <a:rPr lang="en-US" altLang="en-US" sz="3200" dirty="0" err="1">
                <a:solidFill>
                  <a:srgbClr val="FFFF99"/>
                </a:solidFill>
                <a:latin typeface="Arial" panose="020B0604020202020204" pitchFamily="34" charset="0"/>
                <a:ea typeface="Verdana" panose="020B0604030504040204" pitchFamily="34" charset="0"/>
                <a:cs typeface="Arial" panose="020B0604020202020204" pitchFamily="34" charset="0"/>
              </a:rPr>
              <a:t>Muftari</a:t>
            </a:r>
            <a:r>
              <a:rPr lang="en-US" altLang="en-US" sz="3200" dirty="0">
                <a:solidFill>
                  <a:srgbClr val="FFFF99"/>
                </a:solidFill>
                <a:latin typeface="Arial" panose="020B0604020202020204" pitchFamily="34" charset="0"/>
                <a:ea typeface="Verdana" panose="020B0604030504040204" pitchFamily="34" charset="0"/>
                <a:cs typeface="Arial" panose="020B0604020202020204" pitchFamily="34" charset="0"/>
              </a:rPr>
              <a:t>! (forger, liar).”  Nay, but most of them know not.” </a:t>
            </a:r>
            <a:r>
              <a:rPr lang="en-US" altLang="en-US" sz="2400" dirty="0">
                <a:latin typeface="Arial" panose="020B0604020202020204" pitchFamily="34" charset="0"/>
                <a:ea typeface="Verdana" panose="020B0604030504040204" pitchFamily="34" charset="0"/>
                <a:cs typeface="Arial" panose="020B0604020202020204" pitchFamily="34" charset="0"/>
              </a:rPr>
              <a:t>– 16:101   </a:t>
            </a:r>
            <a:r>
              <a:rPr lang="en-US" altLang="en-US" sz="3000" dirty="0">
                <a:latin typeface="Arial" panose="020B0604020202020204" pitchFamily="34" charset="0"/>
                <a:ea typeface="Verdana" panose="020B0604030504040204" pitchFamily="34" charset="0"/>
                <a:cs typeface="Arial" panose="020B0604020202020204" pitchFamily="34" charset="0"/>
              </a:rPr>
              <a:t>[Ep.3:10f; 1 Pt.1:10ff]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 xmlns:a16="http://schemas.microsoft.com/office/drawing/2014/main" id="{A53C4184-71F5-480C-896E-EBFF9A3FDDBA}"/>
              </a:ext>
            </a:extLst>
          </p:cNvPr>
          <p:cNvSpPr>
            <a:spLocks noGrp="1" noChangeArrowheads="1"/>
          </p:cNvSpPr>
          <p:nvPr>
            <p:ph type="title"/>
          </p:nvPr>
        </p:nvSpPr>
        <p:spPr>
          <a:effectLst/>
        </p:spPr>
        <p:txBody>
          <a:bodyPr/>
          <a:lstStyle/>
          <a:p>
            <a:r>
              <a:rPr lang="en-US" altLang="en-US" sz="2800" dirty="0">
                <a:solidFill>
                  <a:schemeClr val="bg1"/>
                </a:solidFill>
                <a:latin typeface="Verdana" panose="020B0604030504040204" pitchFamily="34" charset="0"/>
                <a:ea typeface="Verdana" panose="020B0604030504040204" pitchFamily="34" charset="0"/>
              </a:rPr>
              <a:t>2.</a:t>
            </a:r>
            <a:r>
              <a:rPr lang="en-US" altLang="en-US" sz="3600" dirty="0">
                <a:latin typeface="Verdana" panose="020B0604030504040204" pitchFamily="34" charset="0"/>
                <a:ea typeface="Verdana" panose="020B0604030504040204" pitchFamily="34" charset="0"/>
              </a:rPr>
              <a:t> Reveals things after the fact</a:t>
            </a:r>
          </a:p>
        </p:txBody>
      </p:sp>
      <p:sp>
        <p:nvSpPr>
          <p:cNvPr id="70659" name="Rectangle 3">
            <a:extLst>
              <a:ext uri="{FF2B5EF4-FFF2-40B4-BE49-F238E27FC236}">
                <a16:creationId xmlns="" xmlns:a16="http://schemas.microsoft.com/office/drawing/2014/main" id="{582E87FD-9A29-4F82-90C1-72110FD09F86}"/>
              </a:ext>
            </a:extLst>
          </p:cNvPr>
          <p:cNvSpPr>
            <a:spLocks noGrp="1" noChangeArrowheads="1"/>
          </p:cNvSpPr>
          <p:nvPr>
            <p:ph type="body" idx="1"/>
          </p:nvPr>
        </p:nvSpPr>
        <p:spPr/>
        <p:txBody>
          <a:bodyPr/>
          <a:lstStyle/>
          <a:p>
            <a:pPr defTabSz="631825"/>
            <a:r>
              <a:rPr lang="en-US" altLang="en-US" sz="3200" dirty="0">
                <a:latin typeface="Verdana" panose="020B0604030504040204" pitchFamily="34" charset="0"/>
                <a:ea typeface="Verdana" panose="020B0604030504040204" pitchFamily="34" charset="0"/>
              </a:rPr>
              <a:t>Mohammed would transgress law, then receive revelation to justify it:      </a:t>
            </a:r>
          </a:p>
          <a:p>
            <a:pPr defTabSz="396875"/>
            <a:r>
              <a:rPr lang="en-US" altLang="en-US" sz="2400" dirty="0">
                <a:solidFill>
                  <a:srgbClr val="FFC000"/>
                </a:solidFill>
                <a:latin typeface="Verdana" panose="020B0604030504040204" pitchFamily="34" charset="0"/>
                <a:ea typeface="Verdana" panose="020B0604030504040204" pitchFamily="34" charset="0"/>
              </a:rPr>
              <a:t>1. </a:t>
            </a:r>
            <a:r>
              <a:rPr lang="en-US" altLang="en-US" sz="3200" dirty="0">
                <a:solidFill>
                  <a:srgbClr val="FFFF3E"/>
                </a:solidFill>
                <a:latin typeface="Verdana" panose="020B0604030504040204" pitchFamily="34" charset="0"/>
                <a:ea typeface="Verdana" panose="020B0604030504040204" pitchFamily="34" charset="0"/>
              </a:rPr>
              <a:t>War in sacred month</a:t>
            </a:r>
            <a:r>
              <a:rPr lang="en-US" altLang="en-US" sz="3200" dirty="0">
                <a:latin typeface="Verdana" panose="020B0604030504040204" pitchFamily="34" charset="0"/>
                <a:ea typeface="Verdana" panose="020B0604030504040204" pitchFamily="34" charset="0"/>
              </a:rPr>
              <a:t>, </a:t>
            </a:r>
            <a:r>
              <a:rPr lang="en-US" altLang="en-US" sz="3200" u="sng" dirty="0">
                <a:latin typeface="Verdana" panose="020B0604030504040204" pitchFamily="34" charset="0"/>
                <a:ea typeface="Verdana" panose="020B0604030504040204" pitchFamily="34" charset="0"/>
              </a:rPr>
              <a:t>2:217</a:t>
            </a:r>
            <a:r>
              <a:rPr lang="en-US" altLang="en-US" sz="3200" dirty="0">
                <a:latin typeface="Verdana" panose="020B0604030504040204" pitchFamily="34" charset="0"/>
                <a:ea typeface="Verdana" panose="020B0604030504040204" pitchFamily="34" charset="0"/>
              </a:rPr>
              <a:t>.  </a:t>
            </a:r>
            <a:br>
              <a:rPr lang="en-US" altLang="en-US" sz="3200" dirty="0">
                <a:latin typeface="Verdana" panose="020B0604030504040204" pitchFamily="34" charset="0"/>
                <a:ea typeface="Verdana" panose="020B0604030504040204" pitchFamily="34" charset="0"/>
              </a:rPr>
            </a:br>
            <a:r>
              <a:rPr lang="en-US" altLang="en-US" sz="3200" dirty="0">
                <a:latin typeface="Verdana" panose="020B0604030504040204" pitchFamily="34" charset="0"/>
                <a:ea typeface="Verdana" panose="020B0604030504040204" pitchFamily="34" charset="0"/>
              </a:rPr>
              <a:t>	Ct. 9:36</a:t>
            </a:r>
          </a:p>
          <a:p>
            <a:pPr defTabSz="396875"/>
            <a:r>
              <a:rPr lang="en-US" altLang="en-US" sz="2400" dirty="0">
                <a:solidFill>
                  <a:srgbClr val="FFC000"/>
                </a:solidFill>
                <a:latin typeface="Verdana" panose="020B0604030504040204" pitchFamily="34" charset="0"/>
                <a:ea typeface="Verdana" panose="020B0604030504040204" pitchFamily="34" charset="0"/>
              </a:rPr>
              <a:t>2. </a:t>
            </a:r>
            <a:r>
              <a:rPr lang="en-US" altLang="en-US" sz="3200" dirty="0">
                <a:solidFill>
                  <a:srgbClr val="FFFF3E"/>
                </a:solidFill>
                <a:latin typeface="Verdana" panose="020B0604030504040204" pitchFamily="34" charset="0"/>
                <a:ea typeface="Verdana" panose="020B0604030504040204" pitchFamily="34" charset="0"/>
              </a:rPr>
              <a:t>Mohammed married Zeinab</a:t>
            </a:r>
            <a:r>
              <a:rPr lang="en-US" altLang="en-US" sz="3200" dirty="0">
                <a:latin typeface="Verdana" panose="020B0604030504040204" pitchFamily="34" charset="0"/>
                <a:ea typeface="Verdana" panose="020B0604030504040204" pitchFamily="34" charset="0"/>
              </a:rPr>
              <a:t>, </a:t>
            </a:r>
            <a:r>
              <a:rPr lang="en-US" altLang="en-US" sz="3200" u="sng" dirty="0">
                <a:latin typeface="Verdana" panose="020B0604030504040204" pitchFamily="34" charset="0"/>
                <a:ea typeface="Verdana" panose="020B0604030504040204" pitchFamily="34" charset="0"/>
              </a:rPr>
              <a:t>66:1-5</a:t>
            </a:r>
            <a:r>
              <a:rPr lang="en-US" altLang="en-US" sz="3200" dirty="0">
                <a:latin typeface="Verdana" panose="020B0604030504040204" pitchFamily="34" charset="0"/>
                <a:ea typeface="Verdana" panose="020B0604030504040204" pitchFamily="34" charset="0"/>
              </a:rPr>
              <a:t>; 	</a:t>
            </a:r>
            <a:r>
              <a:rPr lang="en-US" altLang="en-US" sz="3200" u="sng" dirty="0">
                <a:latin typeface="Verdana" panose="020B0604030504040204" pitchFamily="34" charset="0"/>
                <a:ea typeface="Verdana" panose="020B0604030504040204" pitchFamily="34" charset="0"/>
              </a:rPr>
              <a:t>33:37</a:t>
            </a:r>
            <a:r>
              <a:rPr lang="en-US" altLang="en-US" sz="3200" dirty="0">
                <a:latin typeface="Verdana" panose="020B0604030504040204" pitchFamily="34" charset="0"/>
                <a:ea typeface="Verdana" panose="020B0604030504040204" pitchFamily="34" charset="0"/>
              </a:rPr>
              <a:t>.  </a:t>
            </a:r>
          </a:p>
          <a:p>
            <a:pPr defTabSz="631825"/>
            <a:r>
              <a:rPr lang="en-US" altLang="en-US" sz="3200" dirty="0">
                <a:latin typeface="Verdana" panose="020B0604030504040204" pitchFamily="34" charset="0"/>
                <a:ea typeface="Verdana" panose="020B0604030504040204" pitchFamily="34" charset="0"/>
              </a:rPr>
              <a:t>		Contrast Ga.2:11-13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lack"/>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1013</TotalTime>
  <Words>1209</Words>
  <Application>Microsoft Office PowerPoint</Application>
  <PresentationFormat>On-screen Show (4:3)</PresentationFormat>
  <Paragraphs>113</Paragraphs>
  <Slides>27</Slides>
  <Notes>1</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Blank Presentation</vt:lpstr>
      <vt:lpstr>1_Default Design</vt:lpstr>
      <vt:lpstr>Slide 1</vt:lpstr>
      <vt:lpstr>I  Koran: Jesus</vt:lpstr>
      <vt:lpstr>Mary and Gabriel:   Surah 19:…20-34</vt:lpstr>
      <vt:lpstr>Is Jesus the Son of God?</vt:lpstr>
      <vt:lpstr>Jesus: death by crucifixion?</vt:lpstr>
      <vt:lpstr>Jesus died by crucifixion</vt:lpstr>
      <vt:lpstr>Slide 7</vt:lpstr>
      <vt:lpstr>1. Cancellation And Abrogation</vt:lpstr>
      <vt:lpstr>2. Reveals things after the fact</vt:lpstr>
      <vt:lpstr>3. Approves denying the  faith under duress</vt:lpstr>
      <vt:lpstr>4. Causes some to go astray</vt:lpstr>
      <vt:lpstr>Slide 12</vt:lpstr>
      <vt:lpstr>Slide 13</vt:lpstr>
      <vt:lpstr>2. Only sure way to Paradise  </vt:lpstr>
      <vt:lpstr>Slide 15</vt:lpstr>
      <vt:lpstr>3. Hell for non-fighters, 9:81</vt:lpstr>
      <vt:lpstr>Slide 17</vt:lpstr>
      <vt:lpstr>Religious support for terrorism</vt:lpstr>
      <vt:lpstr>Enemy:  Anyone who  disputes the Koran</vt:lpstr>
      <vt:lpstr>Deception &amp; Destruction</vt:lpstr>
      <vt:lpstr>History Repeats</vt:lpstr>
      <vt:lpstr>Muslim Youth</vt:lpstr>
      <vt:lpstr>Ayatollah Khomeini</vt:lpstr>
      <vt:lpstr>Iranian women</vt:lpstr>
      <vt:lpstr>Slide 25</vt:lpstr>
      <vt:lpstr>Slide 26</vt:lpstr>
      <vt:lpstr>What Can We Do?</vt:lpstr>
    </vt:vector>
  </TitlesOfParts>
  <Company>閘]狴逄掘뿿��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Matt Duggin</dc:creator>
  <cp:lastModifiedBy>church of Christ</cp:lastModifiedBy>
  <cp:revision>122</cp:revision>
  <dcterms:created xsi:type="dcterms:W3CDTF">2007-07-13T04:29:51Z</dcterms:created>
  <dcterms:modified xsi:type="dcterms:W3CDTF">2018-11-05T01:38:43Z</dcterms:modified>
</cp:coreProperties>
</file>