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369" r:id="rId3"/>
    <p:sldId id="430" r:id="rId4"/>
    <p:sldId id="366" r:id="rId5"/>
    <p:sldId id="395" r:id="rId6"/>
    <p:sldId id="431" r:id="rId7"/>
    <p:sldId id="432" r:id="rId8"/>
    <p:sldId id="433" r:id="rId9"/>
    <p:sldId id="414" r:id="rId10"/>
    <p:sldId id="434" r:id="rId11"/>
    <p:sldId id="435" r:id="rId12"/>
    <p:sldId id="436" r:id="rId13"/>
    <p:sldId id="4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CC"/>
    <a:srgbClr val="99FF33"/>
    <a:srgbClr val="CCFFCC"/>
    <a:srgbClr val="CCFFFF"/>
    <a:srgbClr val="FFCCFF"/>
    <a:srgbClr val="FF9900"/>
    <a:srgbClr val="B2B2B2"/>
    <a:srgbClr val="0066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816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351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47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6383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539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527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538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hp4.22&amp;off=3&amp;ctx=th+me+greet+you.+22%C2%A0~All+the+saints+gre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mrangrydog.deviantart.com/art/beautiful-diamond-on-black-background-52120469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CC"/>
                </a:solidFill>
              </a:rPr>
              <a:t>Saints of Caesar’s Household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3523C973-3A9C-4678-954A-1D0BB346D6EF}"/>
              </a:ext>
            </a:extLst>
          </p:cNvPr>
          <p:cNvSpPr/>
          <p:nvPr/>
        </p:nvSpPr>
        <p:spPr>
          <a:xfrm>
            <a:off x="3062740" y="3048000"/>
            <a:ext cx="3021568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Phil.4:22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Jn.17:14-16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824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Not of world: different kind / quality</a:t>
            </a:r>
            <a:endParaRPr lang="en-US" altLang="en-US" sz="36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Ro.6:1-2 – </a:t>
            </a:r>
          </a:p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Ro.12:1-2 – In Rome, not of Rome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99FF33"/>
                </a:solidFill>
              </a:rPr>
              <a:t>Character not determined by . . .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Employer.</a:t>
            </a:r>
            <a:r>
              <a:rPr lang="en-US" altLang="en-US" sz="3200" dirty="0">
                <a:solidFill>
                  <a:schemeClr val="bg1"/>
                </a:solidFill>
              </a:rPr>
              <a:t>  Mt.9:9;  Ac.10:1-2;  16:15-16; 16:29-33;  18:1-3;  16:23;  Col.4:14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Environment. </a:t>
            </a:r>
            <a:r>
              <a:rPr lang="en-US" altLang="en-US" sz="3200" dirty="0">
                <a:solidFill>
                  <a:schemeClr val="bg1"/>
                </a:solidFill>
              </a:rPr>
              <a:t>How do we live in Caesar’s house?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A2CF352-0C9D-462B-AFF7-E161EE8A1172}"/>
              </a:ext>
            </a:extLst>
          </p:cNvPr>
          <p:cNvSpPr/>
          <p:nvPr/>
        </p:nvSpPr>
        <p:spPr>
          <a:xfrm>
            <a:off x="1371600" y="5257800"/>
            <a:ext cx="30480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1 Pt.3:3-4</a:t>
            </a:r>
          </a:p>
          <a:p>
            <a:pPr algn="ctr"/>
            <a:r>
              <a:rPr lang="en-US" sz="3000" dirty="0"/>
              <a:t>MODEST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25A4DAC-B451-463C-85E8-CD8956CA69F7}"/>
              </a:ext>
            </a:extLst>
          </p:cNvPr>
          <p:cNvSpPr/>
          <p:nvPr/>
        </p:nvSpPr>
        <p:spPr>
          <a:xfrm>
            <a:off x="4724400" y="5257800"/>
            <a:ext cx="30480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1 Pt.4:3-4</a:t>
            </a:r>
          </a:p>
          <a:p>
            <a:pPr algn="ctr"/>
            <a:r>
              <a:rPr lang="en-US" sz="3000" dirty="0"/>
              <a:t>STRANGE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="" xmlns:a16="http://schemas.microsoft.com/office/drawing/2014/main" id="{61AFD3A7-044B-4D99-955D-556D9955235F}"/>
              </a:ext>
            </a:extLst>
          </p:cNvPr>
          <p:cNvSpPr/>
          <p:nvPr/>
        </p:nvSpPr>
        <p:spPr>
          <a:xfrm>
            <a:off x="3733800" y="762000"/>
            <a:ext cx="4911432" cy="2743200"/>
          </a:xfrm>
          <a:prstGeom prst="wedgeRoundRectCallout">
            <a:avLst>
              <a:gd name="adj1" fmla="val -3054"/>
              <a:gd name="adj2" fmla="val 121272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/>
              <a:t>Issues</a:t>
            </a:r>
            <a:r>
              <a:rPr lang="en-US" sz="3200" dirty="0"/>
              <a:t>:</a:t>
            </a:r>
          </a:p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1</a:t>
            </a:r>
            <a:r>
              <a:rPr lang="en-US" sz="3200" dirty="0"/>
              <a:t>everybody does it</a:t>
            </a:r>
          </a:p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2</a:t>
            </a:r>
            <a:r>
              <a:rPr lang="en-US" sz="3200" dirty="0"/>
              <a:t>public morals decline</a:t>
            </a:r>
          </a:p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3</a:t>
            </a:r>
            <a:r>
              <a:rPr lang="en-US" sz="3200" dirty="0"/>
              <a:t>‘strange’ invites ridicule</a:t>
            </a:r>
          </a:p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4</a:t>
            </a:r>
            <a:r>
              <a:rPr lang="en-US" sz="3200" dirty="0"/>
              <a:t>friends shun us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561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914400"/>
            <a:ext cx="5667768" cy="520457"/>
          </a:xfrm>
          <a:solidFill>
            <a:schemeClr val="tx1"/>
          </a:solidFill>
          <a:ln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Is Found In Unlikely Places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8FBA4AF3-8DE0-4AB2-8A12-EBCA92C7D848}"/>
              </a:ext>
            </a:extLst>
          </p:cNvPr>
          <p:cNvSpPr txBox="1">
            <a:spLocks/>
          </p:cNvSpPr>
          <p:nvPr/>
        </p:nvSpPr>
        <p:spPr bwMode="auto">
          <a:xfrm>
            <a:off x="1740568" y="3048000"/>
            <a:ext cx="5667768" cy="10668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Opportunity To Let Light Shine</a:t>
            </a:r>
            <a:endParaRPr lang="en-US" sz="4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37A281-1A91-4880-9C34-A34C9EFDC327}"/>
              </a:ext>
            </a:extLst>
          </p:cNvPr>
          <p:cNvSpPr txBox="1">
            <a:spLocks/>
          </p:cNvSpPr>
          <p:nvPr/>
        </p:nvSpPr>
        <p:spPr bwMode="auto">
          <a:xfrm>
            <a:off x="1740568" y="1613143"/>
            <a:ext cx="5667768" cy="520457"/>
          </a:xfrm>
          <a:prstGeom prst="rect">
            <a:avLst/>
          </a:prstGeom>
          <a:solidFill>
            <a:schemeClr val="tx1"/>
          </a:solidFill>
          <a:ln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Saints Often In Unfavorable Places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570000E5-760D-489A-9AB2-B62F9E3AE4DC}"/>
              </a:ext>
            </a:extLst>
          </p:cNvPr>
          <p:cNvSpPr txBox="1">
            <a:spLocks/>
          </p:cNvSpPr>
          <p:nvPr/>
        </p:nvSpPr>
        <p:spPr bwMode="auto">
          <a:xfrm>
            <a:off x="1740568" y="2322096"/>
            <a:ext cx="5667768" cy="520457"/>
          </a:xfrm>
          <a:prstGeom prst="rect">
            <a:avLst/>
          </a:prstGeom>
          <a:solidFill>
            <a:schemeClr val="tx1"/>
          </a:solidFill>
          <a:ln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Saints In Rome, Not Of Rome</a:t>
            </a:r>
          </a:p>
        </p:txBody>
      </p:sp>
    </p:spTree>
    <p:extLst>
      <p:ext uri="{BB962C8B-B14F-4D97-AF65-F5344CB8AC3E}">
        <p14:creationId xmlns="" xmlns:p14="http://schemas.microsoft.com/office/powerpoint/2010/main" val="148726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Ac.28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8" y="762000"/>
            <a:ext cx="8153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Paul taught…wrote…encouraged…set good example… </a:t>
            </a:r>
            <a:r>
              <a:rPr lang="en-US" altLang="en-US" dirty="0">
                <a:solidFill>
                  <a:schemeClr val="bg1"/>
                </a:solidFill>
              </a:rPr>
              <a:t>(Ph.1:12-14)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Rome: center of influence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they could remain faithful in Caesar’s house, what of us?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World will not encourage us, but its dark-ness gives us opportunity to shine brighter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60FC905-0EAE-4151-B962-EB11693454F0}"/>
              </a:ext>
            </a:extLst>
          </p:cNvPr>
          <p:cNvSpPr/>
          <p:nvPr/>
        </p:nvSpPr>
        <p:spPr>
          <a:xfrm>
            <a:off x="1113504" y="2590800"/>
            <a:ext cx="69342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Spiritual progress of these brethren could spread gospel to ends of earth</a:t>
            </a:r>
          </a:p>
        </p:txBody>
      </p:sp>
    </p:spTree>
    <p:extLst>
      <p:ext uri="{BB962C8B-B14F-4D97-AF65-F5344CB8AC3E}">
        <p14:creationId xmlns="" xmlns:p14="http://schemas.microsoft.com/office/powerpoint/2010/main" val="3948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We CAN shine in dark world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8" y="914400"/>
            <a:ext cx="8153400" cy="5638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Education.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Employment.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Friends.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Family.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Spouse.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Saints.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63643D39-017C-4781-80B4-9E7C680F4200}"/>
              </a:ext>
            </a:extLst>
          </p:cNvPr>
          <p:cNvSpPr/>
          <p:nvPr/>
        </p:nvSpPr>
        <p:spPr>
          <a:xfrm>
            <a:off x="4031673" y="1383632"/>
            <a:ext cx="4433455" cy="3340768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u="sng" dirty="0"/>
              <a:t>Paul</a:t>
            </a:r>
            <a:r>
              <a:rPr lang="en-US" sz="3000" dirty="0"/>
              <a:t>:</a:t>
            </a:r>
          </a:p>
          <a:p>
            <a:pPr algn="ctr">
              <a:spcAft>
                <a:spcPts val="600"/>
              </a:spcAft>
            </a:pPr>
            <a:r>
              <a:rPr lang="en-US" sz="3000" dirty="0"/>
              <a:t>Shipwreck</a:t>
            </a:r>
          </a:p>
          <a:p>
            <a:pPr algn="ctr">
              <a:spcAft>
                <a:spcPts val="600"/>
              </a:spcAft>
            </a:pPr>
            <a:r>
              <a:rPr lang="en-US" sz="3000" dirty="0"/>
              <a:t>Snakebite</a:t>
            </a:r>
          </a:p>
          <a:p>
            <a:pPr algn="ctr">
              <a:spcAft>
                <a:spcPts val="600"/>
              </a:spcAft>
            </a:pPr>
            <a:r>
              <a:rPr lang="en-US" sz="3000" dirty="0"/>
              <a:t>Imprisonment</a:t>
            </a:r>
          </a:p>
          <a:p>
            <a:pPr algn="ctr">
              <a:spcAft>
                <a:spcPts val="600"/>
              </a:spcAft>
            </a:pPr>
            <a:r>
              <a:rPr lang="en-US" sz="3000" dirty="0"/>
              <a:t>Upcoming trials</a:t>
            </a:r>
          </a:p>
          <a:p>
            <a:pPr algn="ctr"/>
            <a:r>
              <a:rPr lang="en-US" sz="3000" dirty="0"/>
              <a:t>Green-eyed preachers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9FC092D-3904-42E2-8AC6-5A28DD40BE19}"/>
              </a:ext>
            </a:extLst>
          </p:cNvPr>
          <p:cNvSpPr/>
          <p:nvPr/>
        </p:nvSpPr>
        <p:spPr>
          <a:xfrm>
            <a:off x="4611256" y="5029200"/>
            <a:ext cx="3276600" cy="762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 Tim.4:6-8</a:t>
            </a:r>
          </a:p>
        </p:txBody>
      </p:sp>
    </p:spTree>
    <p:extLst>
      <p:ext uri="{BB962C8B-B14F-4D97-AF65-F5344CB8AC3E}">
        <p14:creationId xmlns="" xmlns:p14="http://schemas.microsoft.com/office/powerpoint/2010/main" val="23323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Legend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Nero fiddled as Rome burned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Some blamed Nero for fire 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Directly</a:t>
            </a:r>
            <a:r>
              <a:rPr lang="en-US" altLang="en-US" sz="3200" dirty="0">
                <a:solidFill>
                  <a:srgbClr val="FFFFCC"/>
                </a:solidFill>
              </a:rPr>
              <a:t> (at his orders)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Indirectly</a:t>
            </a:r>
            <a:r>
              <a:rPr lang="en-US" altLang="en-US" sz="3200" dirty="0">
                <a:solidFill>
                  <a:srgbClr val="FFFFCC"/>
                </a:solidFill>
              </a:rPr>
              <a:t> (vengeance of ‘gods’)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4B780F5-25F2-4705-B5C3-F0FBB3DD5543}"/>
              </a:ext>
            </a:extLst>
          </p:cNvPr>
          <p:cNvSpPr/>
          <p:nvPr/>
        </p:nvSpPr>
        <p:spPr>
          <a:xfrm>
            <a:off x="1496292" y="3124200"/>
            <a:ext cx="6132944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Reigned 54-68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</a:rPr>
              <a:t>Description: half beast, half devil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</a:rPr>
              <a:t>Murderer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</a:rPr>
              <a:t>Blamed Christians for fire, AD 64</a:t>
            </a:r>
          </a:p>
        </p:txBody>
      </p:sp>
    </p:spTree>
    <p:extLst>
      <p:ext uri="{BB962C8B-B14F-4D97-AF65-F5344CB8AC3E}">
        <p14:creationId xmlns=""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Philippians: prison epistle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May include highest functionaries and lowest menials.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Epitaphs in Rome coincided with names in Ro.16…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May include members of imperial family, dignitaries, imperial guard, slaves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4B780F5-25F2-4705-B5C3-F0FBB3DD5543}"/>
              </a:ext>
            </a:extLst>
          </p:cNvPr>
          <p:cNvSpPr/>
          <p:nvPr/>
        </p:nvSpPr>
        <p:spPr>
          <a:xfrm>
            <a:off x="877456" y="838200"/>
            <a:ext cx="739140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All the saints greet you, but especially those who are of Caesar’s household </a:t>
            </a:r>
            <a:r>
              <a:rPr lang="en-US" sz="2000" dirty="0"/>
              <a:t>–</a:t>
            </a:r>
            <a:r>
              <a:rPr lang="en-US" sz="2200" dirty="0"/>
              <a:t> 4:22</a:t>
            </a:r>
            <a:endParaRPr lang="en-US" sz="2200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B3A0E57-B99A-433F-8735-83CE35C97FFA}"/>
              </a:ext>
            </a:extLst>
          </p:cNvPr>
          <p:cNvSpPr/>
          <p:nvPr/>
        </p:nvSpPr>
        <p:spPr>
          <a:xfrm>
            <a:off x="457200" y="5181600"/>
            <a:ext cx="26670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Saints:</a:t>
            </a:r>
            <a:r>
              <a:rPr lang="en-US" sz="3000" dirty="0"/>
              <a:t> living, not dead…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4C3985-4502-45DD-BB99-B3A6606595B0}"/>
              </a:ext>
            </a:extLst>
          </p:cNvPr>
          <p:cNvSpPr/>
          <p:nvPr/>
        </p:nvSpPr>
        <p:spPr>
          <a:xfrm>
            <a:off x="3240504" y="5181600"/>
            <a:ext cx="26670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Caesar:</a:t>
            </a:r>
            <a:r>
              <a:rPr lang="en-US" sz="3000" dirty="0"/>
              <a:t> Nero; evil; unjust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A31E95-2D02-4B6A-A216-F600836256FA}"/>
              </a:ext>
            </a:extLst>
          </p:cNvPr>
          <p:cNvSpPr/>
          <p:nvPr/>
        </p:nvSpPr>
        <p:spPr>
          <a:xfrm>
            <a:off x="6023808" y="5181600"/>
            <a:ext cx="26670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House:</a:t>
            </a:r>
            <a:r>
              <a:rPr lang="en-US" sz="3000" dirty="0"/>
              <a:t> 1:13f.; Ac.28:16</a:t>
            </a:r>
          </a:p>
        </p:txBody>
      </p:sp>
    </p:spTree>
    <p:extLst>
      <p:ext uri="{BB962C8B-B14F-4D97-AF65-F5344CB8AC3E}">
        <p14:creationId xmlns="" xmlns:p14="http://schemas.microsoft.com/office/powerpoint/2010/main" val="39628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1232143"/>
            <a:ext cx="5667768" cy="1040913"/>
          </a:xfrm>
          <a:solidFill>
            <a:srgbClr val="CC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Is Found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Unlikely Places</a:t>
            </a:r>
            <a:endParaRPr lang="en-US" sz="4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Those with least privileges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often have greatest faith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288925" indent="-288925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Lk.4:16…25-27; Jn.1:11, shocking unbelief</a:t>
            </a:r>
          </a:p>
          <a:p>
            <a:pPr marL="288925" indent="-288925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Ct. Corinth, Ephesus, Rome . . . </a:t>
            </a:r>
          </a:p>
          <a:p>
            <a:pPr marL="688975" lvl="1" indent="-288925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Paul never decided for others that they were uninterested in gospel</a:t>
            </a:r>
          </a:p>
          <a:p>
            <a:pPr marL="688975" lvl="1" indent="-288925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Ac.9:26</a:t>
            </a:r>
          </a:p>
          <a:p>
            <a:pPr marL="1089025" lvl="2" indent="-288925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Power of gospel: Ro.1:7, 15…16</a:t>
            </a:r>
          </a:p>
          <a:p>
            <a:pPr marL="1089025" lvl="2" indent="-288925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Ph.1:12-13, captive audience</a:t>
            </a:r>
          </a:p>
        </p:txBody>
      </p:sp>
    </p:spTree>
    <p:extLst>
      <p:ext uri="{BB962C8B-B14F-4D97-AF65-F5344CB8AC3E}">
        <p14:creationId xmlns=""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914400"/>
            <a:ext cx="5667768" cy="520457"/>
          </a:xfrm>
          <a:solidFill>
            <a:schemeClr val="tx1"/>
          </a:solidFill>
          <a:ln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Is Found In Unlikely Places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8FBA4AF3-8DE0-4AB2-8A12-EBCA92C7D848}"/>
              </a:ext>
            </a:extLst>
          </p:cNvPr>
          <p:cNvSpPr txBox="1">
            <a:spLocks/>
          </p:cNvSpPr>
          <p:nvPr/>
        </p:nvSpPr>
        <p:spPr bwMode="auto">
          <a:xfrm>
            <a:off x="1740568" y="1676400"/>
            <a:ext cx="5667768" cy="1040913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Saints Often Found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Unfavorable Places</a:t>
            </a:r>
            <a:endParaRPr lang="en-US" sz="4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03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CC00"/>
                </a:solidFill>
              </a:rPr>
              <a:t>►</a:t>
            </a:r>
            <a:r>
              <a:rPr lang="en-US" altLang="en-US" sz="3600" u="sng" dirty="0">
                <a:solidFill>
                  <a:srgbClr val="CCFFFF"/>
                </a:solidFill>
              </a:rPr>
              <a:t>Rome</a:t>
            </a:r>
            <a:r>
              <a:rPr lang="en-US" altLang="en-US" sz="3600" dirty="0">
                <a:solidFill>
                  <a:srgbClr val="CCFFFF"/>
                </a:solidFill>
              </a:rPr>
              <a:t> known for </a:t>
            </a:r>
            <a:r>
              <a:rPr lang="en-US" altLang="en-US" sz="3600" u="sng" dirty="0">
                <a:solidFill>
                  <a:srgbClr val="CCFFFF"/>
                </a:solidFill>
              </a:rPr>
              <a:t>persecution</a:t>
            </a:r>
            <a:r>
              <a:rPr lang="en-US" altLang="en-US" sz="2400" dirty="0">
                <a:solidFill>
                  <a:srgbClr val="FFCC00"/>
                </a:solidFill>
              </a:rPr>
              <a:t>◄</a:t>
            </a:r>
            <a:endParaRPr lang="en-US" altLang="en-US" sz="3600" dirty="0">
              <a:solidFill>
                <a:srgbClr val="FFCC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Paul (prisoner)….faithful in persecution.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 Co.4:16-18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………………………...-………………………..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Ph.1:21-23, death . . 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-45720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  <a:ea typeface="+mj-ea"/>
                <a:cs typeface="+mj-cs"/>
              </a:rPr>
              <a:t>►</a:t>
            </a:r>
            <a:r>
              <a:rPr lang="en-US" altLang="en-US" sz="3600" u="sng" dirty="0">
                <a:solidFill>
                  <a:srgbClr val="CCFFFF"/>
                </a:solidFill>
              </a:rPr>
              <a:t>Nero</a:t>
            </a:r>
            <a:r>
              <a:rPr lang="en-US" altLang="en-US" sz="3600" dirty="0">
                <a:solidFill>
                  <a:srgbClr val="CCFFFF"/>
                </a:solidFill>
              </a:rPr>
              <a:t> known for </a:t>
            </a:r>
            <a:r>
              <a:rPr lang="en-US" altLang="en-US" sz="3600" u="sng" dirty="0">
                <a:solidFill>
                  <a:srgbClr val="CCFFFF"/>
                </a:solidFill>
              </a:rPr>
              <a:t>perversity</a:t>
            </a:r>
            <a:r>
              <a:rPr lang="en-US" altLang="en-US" sz="2400" dirty="0">
                <a:solidFill>
                  <a:srgbClr val="FFCC00"/>
                </a:solidFill>
                <a:ea typeface="+mj-ea"/>
                <a:cs typeface="+mj-cs"/>
              </a:rPr>
              <a:t>◄</a:t>
            </a:r>
            <a:endParaRPr lang="en-US" altLang="en-US" sz="3600" u="sng" dirty="0">
              <a:solidFill>
                <a:srgbClr val="CCFFFF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Grew increasingly immoral.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Ph.2:14-15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251017E-2E38-4721-85DD-CA27DC29E9E7}"/>
              </a:ext>
            </a:extLst>
          </p:cNvPr>
          <p:cNvSpPr/>
          <p:nvPr/>
        </p:nvSpPr>
        <p:spPr>
          <a:xfrm>
            <a:off x="838200" y="3261933"/>
            <a:ext cx="23622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GAIN,</a:t>
            </a:r>
            <a:r>
              <a:rPr lang="en-US" sz="3000" dirty="0"/>
              <a:t> 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2D6329C-FE2C-4155-B970-C80EAE212B1F}"/>
              </a:ext>
            </a:extLst>
          </p:cNvPr>
          <p:cNvSpPr/>
          <p:nvPr/>
        </p:nvSpPr>
        <p:spPr>
          <a:xfrm>
            <a:off x="3392904" y="3255816"/>
            <a:ext cx="23622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DESIRE,</a:t>
            </a:r>
            <a:r>
              <a:rPr lang="en-US" sz="3000" dirty="0"/>
              <a:t> 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9D32939-2FB6-4EFB-9C13-70153EB5711D}"/>
              </a:ext>
            </a:extLst>
          </p:cNvPr>
          <p:cNvSpPr/>
          <p:nvPr/>
        </p:nvSpPr>
        <p:spPr>
          <a:xfrm>
            <a:off x="5983704" y="3255816"/>
            <a:ext cx="23622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BETTER,</a:t>
            </a:r>
            <a:r>
              <a:rPr lang="en-US" sz="3000" dirty="0"/>
              <a:t> 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C66BDD9-6BBB-4FAE-A6C1-A3B0BD0C8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00800" y="4876800"/>
            <a:ext cx="1945104" cy="1458828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7F3E8C-924F-40A4-8EDE-579BF166DB48}"/>
              </a:ext>
            </a:extLst>
          </p:cNvPr>
          <p:cNvSpPr txBox="1"/>
          <p:nvPr/>
        </p:nvSpPr>
        <p:spPr>
          <a:xfrm>
            <a:off x="375986" y="7108067"/>
            <a:ext cx="7670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mrangrydog.deviantart.com/art/beautiful-diamond-on-black-background-521204694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="" xmlns:p14="http://schemas.microsoft.com/office/powerpoint/2010/main" val="303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914400"/>
            <a:ext cx="5667768" cy="520457"/>
          </a:xfrm>
          <a:solidFill>
            <a:schemeClr val="tx1"/>
          </a:solidFill>
          <a:ln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Is Found In Unlikely Places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8FBA4AF3-8DE0-4AB2-8A12-EBCA92C7D848}"/>
              </a:ext>
            </a:extLst>
          </p:cNvPr>
          <p:cNvSpPr txBox="1">
            <a:spLocks/>
          </p:cNvSpPr>
          <p:nvPr/>
        </p:nvSpPr>
        <p:spPr bwMode="auto">
          <a:xfrm>
            <a:off x="1740568" y="2311887"/>
            <a:ext cx="5667768" cy="1117113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Saints </a:t>
            </a:r>
            <a:r>
              <a:rPr lang="en-US" sz="36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Rome,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sz="36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Rome</a:t>
            </a:r>
            <a:endParaRPr lang="en-US" sz="4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37A281-1A91-4880-9C34-A34C9EFDC327}"/>
              </a:ext>
            </a:extLst>
          </p:cNvPr>
          <p:cNvSpPr txBox="1">
            <a:spLocks/>
          </p:cNvSpPr>
          <p:nvPr/>
        </p:nvSpPr>
        <p:spPr bwMode="auto">
          <a:xfrm>
            <a:off x="1740568" y="1613143"/>
            <a:ext cx="5667768" cy="520457"/>
          </a:xfrm>
          <a:prstGeom prst="rect">
            <a:avLst/>
          </a:prstGeom>
          <a:solidFill>
            <a:schemeClr val="tx1"/>
          </a:solidFill>
          <a:ln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Saints Often In Unfavorable Places</a:t>
            </a:r>
          </a:p>
        </p:txBody>
      </p:sp>
    </p:spTree>
    <p:extLst>
      <p:ext uri="{BB962C8B-B14F-4D97-AF65-F5344CB8AC3E}">
        <p14:creationId xmlns="" xmlns:p14="http://schemas.microsoft.com/office/powerpoint/2010/main" val="102061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Jn.17:14-16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8" y="838200"/>
            <a:ext cx="81534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Not of world: different kind / quality</a:t>
            </a:r>
            <a:endParaRPr lang="en-US" altLang="en-US" sz="36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Ro.6:1-2 –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Born into sinful world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Adopted world’s way of life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New birth changed them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185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469</Words>
  <Application>Microsoft Office PowerPoint</Application>
  <PresentationFormat>On-screen Show (4:3)</PresentationFormat>
  <Paragraphs>106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Legend</vt:lpstr>
      <vt:lpstr>Philippians: prison epistle</vt:lpstr>
      <vt:lpstr>I. Faith Is Found In Unlikely Places</vt:lpstr>
      <vt:lpstr>Those with least privileges often have greatest faith</vt:lpstr>
      <vt:lpstr>I. Faith Is Found In Unlikely Places</vt:lpstr>
      <vt:lpstr>►Rome known for persecution◄</vt:lpstr>
      <vt:lpstr>I. Faith Is Found In Unlikely Places</vt:lpstr>
      <vt:lpstr>Jn.17:14-16</vt:lpstr>
      <vt:lpstr>Jn.17:14-16</vt:lpstr>
      <vt:lpstr>I. Faith Is Found In Unlikely Places</vt:lpstr>
      <vt:lpstr>Ac.28</vt:lpstr>
      <vt:lpstr>We CAN shine in dark world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390</cp:revision>
  <dcterms:created xsi:type="dcterms:W3CDTF">2004-01-08T21:08:14Z</dcterms:created>
  <dcterms:modified xsi:type="dcterms:W3CDTF">2018-11-12T01:31:13Z</dcterms:modified>
</cp:coreProperties>
</file>