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305" r:id="rId3"/>
    <p:sldId id="385" r:id="rId4"/>
    <p:sldId id="417" r:id="rId5"/>
    <p:sldId id="367" r:id="rId6"/>
    <p:sldId id="262" r:id="rId7"/>
    <p:sldId id="418" r:id="rId8"/>
    <p:sldId id="419" r:id="rId9"/>
    <p:sldId id="420" r:id="rId10"/>
    <p:sldId id="421" r:id="rId11"/>
    <p:sldId id="422" r:id="rId12"/>
    <p:sldId id="423" r:id="rId13"/>
    <p:sldId id="424" r:id="rId14"/>
    <p:sldId id="388" r:id="rId15"/>
    <p:sldId id="425" r:id="rId16"/>
    <p:sldId id="426" r:id="rId17"/>
    <p:sldId id="427" r:id="rId18"/>
    <p:sldId id="428" r:id="rId19"/>
    <p:sldId id="429" r:id="rId20"/>
    <p:sldId id="430" r:id="rId21"/>
    <p:sldId id="431" r:id="rId22"/>
    <p:sldId id="432" r:id="rId23"/>
    <p:sldId id="433" r:id="rId24"/>
    <p:sldId id="434" r:id="rId25"/>
    <p:sldId id="435" r:id="rId26"/>
    <p:sldId id="389"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CC99"/>
    <a:srgbClr val="00FFCC"/>
    <a:srgbClr val="CCFFFF"/>
    <a:srgbClr val="A50021"/>
    <a:srgbClr val="000066"/>
    <a:srgbClr val="003366"/>
    <a:srgbClr val="996600"/>
    <a:srgbClr val="CC9900"/>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FFFB54-B1D3-48AF-BB9C-54306A1E8FD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3567583-2815-4140-91C0-45768C86F1C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 xmlns:a16="http://schemas.microsoft.com/office/drawing/2014/main" id="{13987EE9-DBA6-4BA4-A44D-C655D2ECD5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FBD2B175-D6FC-4F0C-8425-F4EABB9B8AB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2B94B625-4B04-41AF-A2D2-F6022ADF8EFB}"/>
              </a:ext>
            </a:extLst>
          </p:cNvPr>
          <p:cNvSpPr>
            <a:spLocks noGrp="1" noChangeArrowheads="1"/>
          </p:cNvSpPr>
          <p:nvPr>
            <p:ph type="sldNum" sz="quarter" idx="12"/>
          </p:nvPr>
        </p:nvSpPr>
        <p:spPr>
          <a:ln/>
        </p:spPr>
        <p:txBody>
          <a:bodyPr/>
          <a:lstStyle>
            <a:lvl1pPr>
              <a:defRPr/>
            </a:lvl1pPr>
          </a:lstStyle>
          <a:p>
            <a:pPr>
              <a:defRPr/>
            </a:pPr>
            <a:fld id="{A53BE8DB-A103-4EBA-B177-01561B0DD719}" type="slidenum">
              <a:rPr lang="en-US" altLang="en-US"/>
              <a:pPr>
                <a:defRPr/>
              </a:pPr>
              <a:t>‹#›</a:t>
            </a:fld>
            <a:endParaRPr lang="en-US" altLang="en-US"/>
          </a:p>
        </p:txBody>
      </p:sp>
    </p:spTree>
    <p:extLst>
      <p:ext uri="{BB962C8B-B14F-4D97-AF65-F5344CB8AC3E}">
        <p14:creationId xmlns="" xmlns:p14="http://schemas.microsoft.com/office/powerpoint/2010/main" val="4067111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4616D3-5342-4B08-AC5E-2F2FB424D1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0C1AF68-94F2-4358-8BE0-C156AA9C8D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0D11555B-726A-4E5B-A06C-451EA44C26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101CB923-3A31-4C41-B2B6-92790C158E1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2FFBA06F-0589-4C2B-92BD-7DD7ECD47B6B}"/>
              </a:ext>
            </a:extLst>
          </p:cNvPr>
          <p:cNvSpPr>
            <a:spLocks noGrp="1" noChangeArrowheads="1"/>
          </p:cNvSpPr>
          <p:nvPr>
            <p:ph type="sldNum" sz="quarter" idx="12"/>
          </p:nvPr>
        </p:nvSpPr>
        <p:spPr>
          <a:ln/>
        </p:spPr>
        <p:txBody>
          <a:bodyPr/>
          <a:lstStyle>
            <a:lvl1pPr>
              <a:defRPr/>
            </a:lvl1pPr>
          </a:lstStyle>
          <a:p>
            <a:pPr>
              <a:defRPr/>
            </a:pPr>
            <a:fld id="{2A117B19-AABD-4954-9D20-CC37FD4465BD}" type="slidenum">
              <a:rPr lang="en-US" altLang="en-US"/>
              <a:pPr>
                <a:defRPr/>
              </a:pPr>
              <a:t>‹#›</a:t>
            </a:fld>
            <a:endParaRPr lang="en-US" altLang="en-US"/>
          </a:p>
        </p:txBody>
      </p:sp>
    </p:spTree>
    <p:extLst>
      <p:ext uri="{BB962C8B-B14F-4D97-AF65-F5344CB8AC3E}">
        <p14:creationId xmlns="" xmlns:p14="http://schemas.microsoft.com/office/powerpoint/2010/main" val="233231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277AF9D-41C2-4EE7-91D2-C8E88F439401}"/>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222E650-D24C-44F0-AD78-24ADA9CFC614}"/>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4C98A973-CE2E-43EC-99B5-9566CD79A1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3BDFAA02-5E75-48CA-ACD7-19156044FF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E547F77F-B698-4591-90F5-72152BB328BF}"/>
              </a:ext>
            </a:extLst>
          </p:cNvPr>
          <p:cNvSpPr>
            <a:spLocks noGrp="1" noChangeArrowheads="1"/>
          </p:cNvSpPr>
          <p:nvPr>
            <p:ph type="sldNum" sz="quarter" idx="12"/>
          </p:nvPr>
        </p:nvSpPr>
        <p:spPr>
          <a:ln/>
        </p:spPr>
        <p:txBody>
          <a:bodyPr/>
          <a:lstStyle>
            <a:lvl1pPr>
              <a:defRPr/>
            </a:lvl1pPr>
          </a:lstStyle>
          <a:p>
            <a:pPr>
              <a:defRPr/>
            </a:pPr>
            <a:fld id="{493BD88D-8C14-4D85-B258-B5407E1D1A03}" type="slidenum">
              <a:rPr lang="en-US" altLang="en-US"/>
              <a:pPr>
                <a:defRPr/>
              </a:pPr>
              <a:t>‹#›</a:t>
            </a:fld>
            <a:endParaRPr lang="en-US" altLang="en-US"/>
          </a:p>
        </p:txBody>
      </p:sp>
    </p:spTree>
    <p:extLst>
      <p:ext uri="{BB962C8B-B14F-4D97-AF65-F5344CB8AC3E}">
        <p14:creationId xmlns="" xmlns:p14="http://schemas.microsoft.com/office/powerpoint/2010/main" val="3838306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3C4339-91B3-4EA2-A3AE-80DA47DA7CA7}"/>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a:extLst>
              <a:ext uri="{FF2B5EF4-FFF2-40B4-BE49-F238E27FC236}">
                <a16:creationId xmlns="" xmlns:a16="http://schemas.microsoft.com/office/drawing/2014/main" id="{8768E27D-6D3C-4A61-A174-8FE659C341C2}"/>
              </a:ext>
            </a:extLst>
          </p:cNvPr>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 xmlns:a16="http://schemas.microsoft.com/office/drawing/2014/main" id="{3383B94D-795A-4DA8-BD6D-C15B1778E04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6433F6E9-7DF9-47E0-B4A4-C1C93F831BB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F93949FE-BB69-4B94-B00A-1B3FFE129BAB}"/>
              </a:ext>
            </a:extLst>
          </p:cNvPr>
          <p:cNvSpPr>
            <a:spLocks noGrp="1" noChangeArrowheads="1"/>
          </p:cNvSpPr>
          <p:nvPr>
            <p:ph type="sldNum" sz="quarter" idx="12"/>
          </p:nvPr>
        </p:nvSpPr>
        <p:spPr>
          <a:ln/>
        </p:spPr>
        <p:txBody>
          <a:bodyPr/>
          <a:lstStyle>
            <a:lvl1pPr>
              <a:defRPr/>
            </a:lvl1pPr>
          </a:lstStyle>
          <a:p>
            <a:pPr>
              <a:defRPr/>
            </a:pPr>
            <a:fld id="{793E9E55-0041-4BF1-9C6C-C369B7B3C098}" type="slidenum">
              <a:rPr lang="en-US" altLang="en-US"/>
              <a:pPr>
                <a:defRPr/>
              </a:pPr>
              <a:t>‹#›</a:t>
            </a:fld>
            <a:endParaRPr lang="en-US" altLang="en-US"/>
          </a:p>
        </p:txBody>
      </p:sp>
    </p:spTree>
    <p:extLst>
      <p:ext uri="{BB962C8B-B14F-4D97-AF65-F5344CB8AC3E}">
        <p14:creationId xmlns="" xmlns:p14="http://schemas.microsoft.com/office/powerpoint/2010/main" val="2918202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 xmlns:p14="http://schemas.microsoft.com/office/powerpoint/2010/main" val="3122222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 xmlns:p14="http://schemas.microsoft.com/office/powerpoint/2010/main" val="3941861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 xmlns:p14="http://schemas.microsoft.com/office/powerpoint/2010/main" val="3105404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 xmlns:p14="http://schemas.microsoft.com/office/powerpoint/2010/main" val="1711818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 xmlns:p14="http://schemas.microsoft.com/office/powerpoint/2010/main" val="3827598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 xmlns:p14="http://schemas.microsoft.com/office/powerpoint/2010/main" val="2694614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 xmlns:p14="http://schemas.microsoft.com/office/powerpoint/2010/main" val="219489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4A72CA-D7C9-4FEA-9604-9E45C9B4B6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79FBE9F-3740-46F4-BA0D-C9C2BD4FE6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962A70FD-AF3B-419F-BD61-78855850359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12F51B82-EC1F-4EAA-BD27-D03498B3CA7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8562F593-CC4F-42B0-BC68-3E594CF7A98E}"/>
              </a:ext>
            </a:extLst>
          </p:cNvPr>
          <p:cNvSpPr>
            <a:spLocks noGrp="1" noChangeArrowheads="1"/>
          </p:cNvSpPr>
          <p:nvPr>
            <p:ph type="sldNum" sz="quarter" idx="12"/>
          </p:nvPr>
        </p:nvSpPr>
        <p:spPr>
          <a:ln/>
        </p:spPr>
        <p:txBody>
          <a:bodyPr/>
          <a:lstStyle>
            <a:lvl1pPr>
              <a:defRPr/>
            </a:lvl1pPr>
          </a:lstStyle>
          <a:p>
            <a:pPr>
              <a:defRPr/>
            </a:pPr>
            <a:fld id="{8A92A56E-C8A7-4C9E-ADC8-9EC5222A4860}" type="slidenum">
              <a:rPr lang="en-US" altLang="en-US"/>
              <a:pPr>
                <a:defRPr/>
              </a:pPr>
              <a:t>‹#›</a:t>
            </a:fld>
            <a:endParaRPr lang="en-US" altLang="en-US"/>
          </a:p>
        </p:txBody>
      </p:sp>
    </p:spTree>
    <p:extLst>
      <p:ext uri="{BB962C8B-B14F-4D97-AF65-F5344CB8AC3E}">
        <p14:creationId xmlns="" xmlns:p14="http://schemas.microsoft.com/office/powerpoint/2010/main" val="3845420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 xmlns:p14="http://schemas.microsoft.com/office/powerpoint/2010/main" val="309631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 xmlns:p14="http://schemas.microsoft.com/office/powerpoint/2010/main" val="450633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 xmlns:p14="http://schemas.microsoft.com/office/powerpoint/2010/main" val="838576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 xmlns:p14="http://schemas.microsoft.com/office/powerpoint/2010/main" val="467886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77BBD9-CF4B-4DEB-A668-FEA7D2F09B4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33676B1-8B6F-4F0B-A853-A1D3FAF6431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 xmlns:a16="http://schemas.microsoft.com/office/drawing/2014/main" id="{BC82BADC-41D0-4B80-AA65-23D5C5658D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450718E5-23F4-422B-994B-512F64D0EF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9CFF88CD-BD53-45E5-9CF6-0FFC5772630C}"/>
              </a:ext>
            </a:extLst>
          </p:cNvPr>
          <p:cNvSpPr>
            <a:spLocks noGrp="1" noChangeArrowheads="1"/>
          </p:cNvSpPr>
          <p:nvPr>
            <p:ph type="sldNum" sz="quarter" idx="12"/>
          </p:nvPr>
        </p:nvSpPr>
        <p:spPr>
          <a:ln/>
        </p:spPr>
        <p:txBody>
          <a:bodyPr/>
          <a:lstStyle>
            <a:lvl1pPr>
              <a:defRPr/>
            </a:lvl1pPr>
          </a:lstStyle>
          <a:p>
            <a:pPr>
              <a:defRPr/>
            </a:pPr>
            <a:fld id="{DA354827-1133-449F-BDAB-03364D7A0E7B}" type="slidenum">
              <a:rPr lang="en-US" altLang="en-US"/>
              <a:pPr>
                <a:defRPr/>
              </a:pPr>
              <a:t>‹#›</a:t>
            </a:fld>
            <a:endParaRPr lang="en-US" altLang="en-US"/>
          </a:p>
        </p:txBody>
      </p:sp>
    </p:spTree>
    <p:extLst>
      <p:ext uri="{BB962C8B-B14F-4D97-AF65-F5344CB8AC3E}">
        <p14:creationId xmlns="" xmlns:p14="http://schemas.microsoft.com/office/powerpoint/2010/main" val="71331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45720A-3C94-46D2-92B9-A8537EAEAE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F9F8EA2-96D3-49F6-8E58-695ADED1DAD2}"/>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C98566F-0663-47BD-A5EB-39E1C6BC7FC7}"/>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FCFC58CA-81D9-4D35-9BCA-04BB4F3357A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9D41E814-73F9-4963-A99F-B9A7B95EAB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B02EA96C-BB42-4402-B8AF-D2B3BB3E4FBD}"/>
              </a:ext>
            </a:extLst>
          </p:cNvPr>
          <p:cNvSpPr>
            <a:spLocks noGrp="1" noChangeArrowheads="1"/>
          </p:cNvSpPr>
          <p:nvPr>
            <p:ph type="sldNum" sz="quarter" idx="12"/>
          </p:nvPr>
        </p:nvSpPr>
        <p:spPr>
          <a:ln/>
        </p:spPr>
        <p:txBody>
          <a:bodyPr/>
          <a:lstStyle>
            <a:lvl1pPr>
              <a:defRPr/>
            </a:lvl1pPr>
          </a:lstStyle>
          <a:p>
            <a:pPr>
              <a:defRPr/>
            </a:pPr>
            <a:fld id="{9661D88E-8E0D-4CD0-8197-EACF887EDA30}" type="slidenum">
              <a:rPr lang="en-US" altLang="en-US"/>
              <a:pPr>
                <a:defRPr/>
              </a:pPr>
              <a:t>‹#›</a:t>
            </a:fld>
            <a:endParaRPr lang="en-US" altLang="en-US"/>
          </a:p>
        </p:txBody>
      </p:sp>
    </p:spTree>
    <p:extLst>
      <p:ext uri="{BB962C8B-B14F-4D97-AF65-F5344CB8AC3E}">
        <p14:creationId xmlns="" xmlns:p14="http://schemas.microsoft.com/office/powerpoint/2010/main" val="170017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9158B6-34D6-4AD3-98BE-7A475D47B51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E7553DA-A602-409E-A062-CD108713677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5A2FAA0A-7EFE-4A7D-A73F-2DC27537F1D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CD819F76-ADF4-4557-8B83-EDF9601483D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ABC2290A-5C05-4D94-BFA6-637DE3ED0D2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EBDEEE64-7749-4DD5-903D-95AEAFD2EDE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 xmlns:a16="http://schemas.microsoft.com/office/drawing/2014/main" id="{A87D87AE-4EBD-4CB6-87C6-C2EF19BF5D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 xmlns:a16="http://schemas.microsoft.com/office/drawing/2014/main" id="{6B16B40A-E341-4B1A-9E24-3B5F17C63766}"/>
              </a:ext>
            </a:extLst>
          </p:cNvPr>
          <p:cNvSpPr>
            <a:spLocks noGrp="1" noChangeArrowheads="1"/>
          </p:cNvSpPr>
          <p:nvPr>
            <p:ph type="sldNum" sz="quarter" idx="12"/>
          </p:nvPr>
        </p:nvSpPr>
        <p:spPr>
          <a:ln/>
        </p:spPr>
        <p:txBody>
          <a:bodyPr/>
          <a:lstStyle>
            <a:lvl1pPr>
              <a:defRPr/>
            </a:lvl1pPr>
          </a:lstStyle>
          <a:p>
            <a:pPr>
              <a:defRPr/>
            </a:pPr>
            <a:fld id="{0C9C957E-CE23-4640-A648-368E38A57B43}" type="slidenum">
              <a:rPr lang="en-US" altLang="en-US"/>
              <a:pPr>
                <a:defRPr/>
              </a:pPr>
              <a:t>‹#›</a:t>
            </a:fld>
            <a:endParaRPr lang="en-US" altLang="en-US"/>
          </a:p>
        </p:txBody>
      </p:sp>
    </p:spTree>
    <p:extLst>
      <p:ext uri="{BB962C8B-B14F-4D97-AF65-F5344CB8AC3E}">
        <p14:creationId xmlns="" xmlns:p14="http://schemas.microsoft.com/office/powerpoint/2010/main" val="161243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BB7E23-D2ED-4D0F-892A-4317C93F1FA1}"/>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6192207D-B62A-4041-8157-68CDB50F04D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 xmlns:a16="http://schemas.microsoft.com/office/drawing/2014/main" id="{A1944503-B457-42EF-A207-C8AAB67794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 xmlns:a16="http://schemas.microsoft.com/office/drawing/2014/main" id="{83311882-23B3-4B5D-AEEB-D92B9D655768}"/>
              </a:ext>
            </a:extLst>
          </p:cNvPr>
          <p:cNvSpPr>
            <a:spLocks noGrp="1" noChangeArrowheads="1"/>
          </p:cNvSpPr>
          <p:nvPr>
            <p:ph type="sldNum" sz="quarter" idx="12"/>
          </p:nvPr>
        </p:nvSpPr>
        <p:spPr>
          <a:ln/>
        </p:spPr>
        <p:txBody>
          <a:bodyPr/>
          <a:lstStyle>
            <a:lvl1pPr>
              <a:defRPr/>
            </a:lvl1pPr>
          </a:lstStyle>
          <a:p>
            <a:pPr>
              <a:defRPr/>
            </a:pPr>
            <a:fld id="{5BE331C6-4885-4987-829E-F1BB365F72B1}" type="slidenum">
              <a:rPr lang="en-US" altLang="en-US"/>
              <a:pPr>
                <a:defRPr/>
              </a:pPr>
              <a:t>‹#›</a:t>
            </a:fld>
            <a:endParaRPr lang="en-US" altLang="en-US"/>
          </a:p>
        </p:txBody>
      </p:sp>
    </p:spTree>
    <p:extLst>
      <p:ext uri="{BB962C8B-B14F-4D97-AF65-F5344CB8AC3E}">
        <p14:creationId xmlns="" xmlns:p14="http://schemas.microsoft.com/office/powerpoint/2010/main" val="57884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D1EC5EE2-2D77-405A-B33C-B0443D6FF7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 xmlns:a16="http://schemas.microsoft.com/office/drawing/2014/main" id="{9859982B-3FE6-4878-B02D-EA62B4E6BC9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 xmlns:a16="http://schemas.microsoft.com/office/drawing/2014/main" id="{DD3AE9BE-D3DE-4F54-8319-1FD20220DE50}"/>
              </a:ext>
            </a:extLst>
          </p:cNvPr>
          <p:cNvSpPr>
            <a:spLocks noGrp="1" noChangeArrowheads="1"/>
          </p:cNvSpPr>
          <p:nvPr>
            <p:ph type="sldNum" sz="quarter" idx="12"/>
          </p:nvPr>
        </p:nvSpPr>
        <p:spPr>
          <a:ln/>
        </p:spPr>
        <p:txBody>
          <a:bodyPr/>
          <a:lstStyle>
            <a:lvl1pPr>
              <a:defRPr/>
            </a:lvl1pPr>
          </a:lstStyle>
          <a:p>
            <a:pPr>
              <a:defRPr/>
            </a:pPr>
            <a:fld id="{1B818A8F-3BF3-4C77-AEFD-31FD0C3BC993}" type="slidenum">
              <a:rPr lang="en-US" altLang="en-US"/>
              <a:pPr>
                <a:defRPr/>
              </a:pPr>
              <a:t>‹#›</a:t>
            </a:fld>
            <a:endParaRPr lang="en-US" altLang="en-US"/>
          </a:p>
        </p:txBody>
      </p:sp>
    </p:spTree>
    <p:extLst>
      <p:ext uri="{BB962C8B-B14F-4D97-AF65-F5344CB8AC3E}">
        <p14:creationId xmlns="" xmlns:p14="http://schemas.microsoft.com/office/powerpoint/2010/main" val="227273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74CE65-CC2C-427D-A5DD-744B9EF28F4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6A14C8B8-8973-40DC-97EF-EA99C58F61E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A8DC45B-F9BB-431B-9B1D-366C6069D37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 xmlns:a16="http://schemas.microsoft.com/office/drawing/2014/main" id="{B3949E3C-E1CB-4010-B84C-C8AC81DD20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11233E21-37E3-4E40-852F-05D269215F9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AA3B130E-0599-40FD-A03F-9CEDAC9A8316}"/>
              </a:ext>
            </a:extLst>
          </p:cNvPr>
          <p:cNvSpPr>
            <a:spLocks noGrp="1" noChangeArrowheads="1"/>
          </p:cNvSpPr>
          <p:nvPr>
            <p:ph type="sldNum" sz="quarter" idx="12"/>
          </p:nvPr>
        </p:nvSpPr>
        <p:spPr>
          <a:ln/>
        </p:spPr>
        <p:txBody>
          <a:bodyPr/>
          <a:lstStyle>
            <a:lvl1pPr>
              <a:defRPr/>
            </a:lvl1pPr>
          </a:lstStyle>
          <a:p>
            <a:pPr>
              <a:defRPr/>
            </a:pPr>
            <a:fld id="{019ABBD0-1C75-4268-8271-E7B97F55B363}" type="slidenum">
              <a:rPr lang="en-US" altLang="en-US"/>
              <a:pPr>
                <a:defRPr/>
              </a:pPr>
              <a:t>‹#›</a:t>
            </a:fld>
            <a:endParaRPr lang="en-US" altLang="en-US"/>
          </a:p>
        </p:txBody>
      </p:sp>
    </p:spTree>
    <p:extLst>
      <p:ext uri="{BB962C8B-B14F-4D97-AF65-F5344CB8AC3E}">
        <p14:creationId xmlns="" xmlns:p14="http://schemas.microsoft.com/office/powerpoint/2010/main" val="247635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DF57B4-1A72-45B5-BD80-09573096DD4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1E080E5-B923-4AD7-9188-4CA77D666F8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 xmlns:a16="http://schemas.microsoft.com/office/drawing/2014/main" id="{0E4330BF-5035-4BB6-9998-CF564DFE6E1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 xmlns:a16="http://schemas.microsoft.com/office/drawing/2014/main" id="{9DAD34A2-4B83-4FB0-AEFE-43CD6B82E82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98099EC5-1C19-45BB-BF33-4605F3D1821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48F0AC72-CBA1-499B-9E8A-FAF57D64C014}"/>
              </a:ext>
            </a:extLst>
          </p:cNvPr>
          <p:cNvSpPr>
            <a:spLocks noGrp="1" noChangeArrowheads="1"/>
          </p:cNvSpPr>
          <p:nvPr>
            <p:ph type="sldNum" sz="quarter" idx="12"/>
          </p:nvPr>
        </p:nvSpPr>
        <p:spPr>
          <a:ln/>
        </p:spPr>
        <p:txBody>
          <a:bodyPr/>
          <a:lstStyle>
            <a:lvl1pPr>
              <a:defRPr/>
            </a:lvl1pPr>
          </a:lstStyle>
          <a:p>
            <a:pPr>
              <a:defRPr/>
            </a:pPr>
            <a:fld id="{E9A55AA5-8CE4-4662-89E3-07787C51DACA}" type="slidenum">
              <a:rPr lang="en-US" altLang="en-US"/>
              <a:pPr>
                <a:defRPr/>
              </a:pPr>
              <a:t>‹#›</a:t>
            </a:fld>
            <a:endParaRPr lang="en-US" altLang="en-US"/>
          </a:p>
        </p:txBody>
      </p:sp>
    </p:spTree>
    <p:extLst>
      <p:ext uri="{BB962C8B-B14F-4D97-AF65-F5344CB8AC3E}">
        <p14:creationId xmlns="" xmlns:p14="http://schemas.microsoft.com/office/powerpoint/2010/main" val="215828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A1A053A9-733B-460F-9963-C276E05CABF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6EDC781F-FE58-43F6-A1A2-EDCEEFA4A5E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 xmlns:a16="http://schemas.microsoft.com/office/drawing/2014/main" id="{1BF480E4-76EC-4BFA-845E-BCBE69A6575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 xmlns:a16="http://schemas.microsoft.com/office/drawing/2014/main" id="{DD5D5183-9219-41D2-B7E1-502DB65ACD5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 xmlns:a16="http://schemas.microsoft.com/office/drawing/2014/main" id="{609C1787-CA91-4439-925D-B5C6BF8AA7B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7A3B63C-5A0A-4DBA-B951-84DC6E4FAD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 xmlns:a16="http://schemas.microsoft.com/office/drawing/2014/main" id="{1BBC1824-2D85-4E16-8CEF-63034EC2D16E}"/>
              </a:ext>
            </a:extLst>
          </p:cNvPr>
          <p:cNvSpPr/>
          <p:nvPr/>
        </p:nvSpPr>
        <p:spPr>
          <a:xfrm>
            <a:off x="1901489" y="1600200"/>
            <a:ext cx="5352134" cy="1069975"/>
          </a:xfrm>
          <a:prstGeom prst="roundRect">
            <a:avLst/>
          </a:prstGeom>
          <a:solidFill>
            <a:schemeClr val="accent5"/>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000000"/>
                </a:solidFill>
              </a:rPr>
              <a:t>The Salvation Army</a:t>
            </a:r>
            <a:endParaRPr lang="en-US" sz="4000" dirty="0">
              <a:solidFill>
                <a:srgbClr val="000000"/>
              </a:solidFill>
              <a:latin typeface="Verdana" panose="020B0604030504040204" pitchFamily="34" charset="0"/>
              <a:ea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1295400"/>
          </a:xfrm>
        </p:spPr>
        <p:txBody>
          <a:bodyPr/>
          <a:lstStyle/>
          <a:p>
            <a:pPr eaLnBrk="1" hangingPunct="1"/>
            <a:r>
              <a:rPr lang="en-US" altLang="en-US" sz="3400" dirty="0">
                <a:solidFill>
                  <a:srgbClr val="FFFFCC"/>
                </a:solidFill>
                <a:latin typeface="Verdana" panose="020B0604030504040204" pitchFamily="34" charset="0"/>
                <a:ea typeface="Verdana" panose="020B0604030504040204" pitchFamily="34" charset="0"/>
                <a:cs typeface="Verdana" panose="020B0604030504040204" pitchFamily="34" charset="0"/>
              </a:rPr>
              <a:t>Two schisms</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390236" y="1371600"/>
            <a:ext cx="8376246" cy="4953000"/>
          </a:xfrm>
        </p:spPr>
        <p:txBody>
          <a:bodyPr/>
          <a:lstStyle/>
          <a:p>
            <a:pPr marL="339725" indent="-339725" eaLnBrk="1" hangingPunct="1">
              <a:spcAft>
                <a:spcPts val="6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1884: US organization sought independence of General Booth</a:t>
            </a:r>
          </a:p>
          <a:p>
            <a:pPr marL="339725" indent="-339725" eaLnBrk="1" hangingPunct="1">
              <a:spcAft>
                <a:spcPts val="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1896: </a:t>
            </a:r>
            <a:r>
              <a:rPr lang="en-US" alt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Ballington</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Booth (son), national commander in US, resigned</a:t>
            </a:r>
          </a:p>
          <a:p>
            <a:pPr marL="739775" lvl="1" indent="-339725" eaLnBrk="1" hangingPunct="1">
              <a:spcAft>
                <a:spcPts val="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Established Volunteers of America</a:t>
            </a:r>
          </a:p>
          <a:p>
            <a:pPr marL="739775" lvl="1" indent="-339725" eaLnBrk="1" hangingPunct="1">
              <a:spcAft>
                <a:spcPts val="0"/>
              </a:spcAft>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Headquarters still in NY City</a:t>
            </a:r>
          </a:p>
          <a:p>
            <a:pPr marL="339725" indent="-339725" eaLnBrk="1" hangingPunct="1">
              <a:spcAft>
                <a:spcPts val="0"/>
              </a:spcAft>
            </a:pPr>
            <a:endPar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374057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19194D"/>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22267D51-252E-43F0-B2BB-1287396B3E3C}"/>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 xmlns:a16="http://schemas.microsoft.com/office/drawing/2014/main" id="{89EB5BEB-712D-4C65-9A40-D187C93121F5}"/>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 xmlns:a16="http://schemas.microsoft.com/office/drawing/2014/main" id="{1BBC1824-2D85-4E16-8CEF-63034EC2D16E}"/>
              </a:ext>
            </a:extLst>
          </p:cNvPr>
          <p:cNvSpPr/>
          <p:nvPr/>
        </p:nvSpPr>
        <p:spPr>
          <a:xfrm>
            <a:off x="2365931" y="1371601"/>
            <a:ext cx="4423251" cy="436562"/>
          </a:xfrm>
          <a:prstGeom prst="round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mn-cs"/>
              </a:rPr>
              <a:t>I</a:t>
            </a:r>
            <a:r>
              <a:rPr kumimoji="0" lang="en-US" sz="2400" b="0" i="0" u="none" strike="noStrike" kern="1200" cap="none" spc="0" normalizeH="0" baseline="0" noProof="0" dirty="0">
                <a:ln>
                  <a:noFill/>
                </a:ln>
                <a:solidFill>
                  <a:schemeClr val="tx1"/>
                </a:solidFill>
                <a:effectLst/>
                <a:uLnTx/>
                <a:uFillTx/>
                <a:latin typeface="Arial"/>
                <a:ea typeface="+mn-ea"/>
                <a:cs typeface="+mn-cs"/>
              </a:rPr>
              <a:t>  </a:t>
            </a:r>
            <a:r>
              <a:rPr lang="en-US" sz="2400" dirty="0">
                <a:solidFill>
                  <a:schemeClr val="tx1"/>
                </a:solidFill>
                <a:latin typeface="Arial"/>
              </a:rPr>
              <a:t>History Of Salvation Army</a:t>
            </a:r>
            <a:endParaRPr kumimoji="0" lang="en-US" sz="2400" b="0" i="0" u="none" strike="noStrike" kern="1200" cap="none" spc="0" normalizeH="0" baseline="0" noProof="0" dirty="0">
              <a:ln>
                <a:noFill/>
              </a:ln>
              <a:solidFill>
                <a:schemeClr val="tx1"/>
              </a:solidFill>
              <a:effectLst/>
              <a:uLnTx/>
              <a:uFillTx/>
              <a:latin typeface="Arial"/>
            </a:endParaRPr>
          </a:p>
        </p:txBody>
      </p:sp>
      <p:sp>
        <p:nvSpPr>
          <p:cNvPr id="5" name="Rectangle: Rounded Corners 4">
            <a:extLst>
              <a:ext uri="{FF2B5EF4-FFF2-40B4-BE49-F238E27FC236}">
                <a16:creationId xmlns="" xmlns:a16="http://schemas.microsoft.com/office/drawing/2014/main" id="{11906951-FA69-4373-BE32-0200481AA773}"/>
              </a:ext>
            </a:extLst>
          </p:cNvPr>
          <p:cNvSpPr/>
          <p:nvPr/>
        </p:nvSpPr>
        <p:spPr>
          <a:xfrm>
            <a:off x="1635948" y="1981200"/>
            <a:ext cx="5887347" cy="1146175"/>
          </a:xfrm>
          <a:prstGeom prst="roundRect">
            <a:avLst/>
          </a:prstGeom>
          <a:solidFill>
            <a:schemeClr val="accent2">
              <a:lumMod val="20000"/>
              <a:lumOff val="80000"/>
            </a:schemeClr>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chemeClr val="accent2">
                    <a:lumMod val="50000"/>
                  </a:schemeClr>
                </a:solidFill>
                <a:effectLst/>
                <a:uLnTx/>
                <a:uFillTx/>
                <a:latin typeface="Verdana" panose="020B0604030504040204" pitchFamily="34" charset="0"/>
                <a:ea typeface="Verdana" panose="020B0604030504040204" pitchFamily="34" charset="0"/>
                <a:cs typeface="+mn-cs"/>
              </a:rPr>
              <a:t>II</a:t>
            </a:r>
            <a:r>
              <a:rPr kumimoji="0" lang="en-US" sz="4000" b="0" i="0" u="none" strike="noStrike" kern="1200" cap="none" spc="0" normalizeH="0" baseline="0" noProof="0" dirty="0">
                <a:ln>
                  <a:noFill/>
                </a:ln>
                <a:solidFill>
                  <a:srgbClr val="000000"/>
                </a:solidFill>
                <a:effectLst/>
                <a:uLnTx/>
                <a:uFillTx/>
                <a:latin typeface="Arial"/>
                <a:ea typeface="+mn-ea"/>
                <a:cs typeface="+mn-cs"/>
              </a:rPr>
              <a:t>  </a:t>
            </a:r>
            <a:r>
              <a:rPr lang="en-US" sz="3600" dirty="0">
                <a:solidFill>
                  <a:schemeClr val="accent2">
                    <a:lumMod val="50000"/>
                  </a:schemeClr>
                </a:solidFill>
                <a:latin typeface="Arial"/>
              </a:rPr>
              <a:t>Doctrines And Practices</a:t>
            </a:r>
            <a:br>
              <a:rPr lang="en-US" sz="3600" dirty="0">
                <a:solidFill>
                  <a:schemeClr val="accent2">
                    <a:lumMod val="50000"/>
                  </a:schemeClr>
                </a:solidFill>
                <a:latin typeface="Arial"/>
              </a:rPr>
            </a:br>
            <a:r>
              <a:rPr lang="en-US" sz="3600" dirty="0">
                <a:solidFill>
                  <a:schemeClr val="accent2">
                    <a:lumMod val="50000"/>
                  </a:schemeClr>
                </a:solidFill>
                <a:latin typeface="Arial"/>
              </a:rPr>
              <a:t>Of Salvation Army</a:t>
            </a:r>
            <a:endParaRPr kumimoji="0" lang="en-US" sz="4000" b="0" i="0" u="none" strike="noStrike" kern="1200" cap="none" spc="0" normalizeH="0" baseline="0" noProof="0" dirty="0">
              <a:ln>
                <a:noFill/>
              </a:ln>
              <a:solidFill>
                <a:schemeClr val="accent2">
                  <a:lumMod val="50000"/>
                </a:schemeClr>
              </a:solidFill>
              <a:effectLst/>
              <a:uLnTx/>
              <a:uFillTx/>
              <a:latin typeface="Arial"/>
            </a:endParaRPr>
          </a:p>
        </p:txBody>
      </p:sp>
    </p:spTree>
    <p:extLst>
      <p:ext uri="{BB962C8B-B14F-4D97-AF65-F5344CB8AC3E}">
        <p14:creationId xmlns="" xmlns:p14="http://schemas.microsoft.com/office/powerpoint/2010/main" val="2400870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1.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Social gospel</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marL="0" indent="0">
              <a:buNone/>
            </a:pPr>
            <a:endPar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altLang="en-US" sz="32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solidFill>
                <a:srgbClr val="FFFF00"/>
              </a:solidFill>
              <a:latin typeface="Verdana" panose="020B0604030504040204" pitchFamily="34" charset="0"/>
              <a:ea typeface="Verdana" panose="020B0604030504040204" pitchFamily="34" charset="0"/>
            </a:endParaRPr>
          </a:p>
          <a:p>
            <a:pPr marL="0" indent="0">
              <a:buNone/>
            </a:pPr>
            <a:endParaRPr lang="en-US" dirty="0">
              <a:solidFill>
                <a:schemeClr val="bg1"/>
              </a:solidFill>
              <a:latin typeface="Verdana" panose="020B0604030504040204" pitchFamily="34" charset="0"/>
              <a:ea typeface="Verdana" panose="020B0604030504040204" pitchFamily="34" charset="0"/>
            </a:endParaRPr>
          </a:p>
          <a:p>
            <a:pPr marL="0" indent="0">
              <a:buNone/>
            </a:pPr>
            <a:r>
              <a:rPr lang="en-US" dirty="0">
                <a:solidFill>
                  <a:schemeClr val="bg1"/>
                </a:solidFill>
                <a:latin typeface="Verdana" panose="020B0604030504040204" pitchFamily="34" charset="0"/>
                <a:ea typeface="Verdana" panose="020B0604030504040204" pitchFamily="34" charset="0"/>
              </a:rPr>
              <a:t>		</a:t>
            </a:r>
          </a:p>
        </p:txBody>
      </p:sp>
      <p:sp>
        <p:nvSpPr>
          <p:cNvPr id="3" name="Rectangle 2">
            <a:extLst>
              <a:ext uri="{FF2B5EF4-FFF2-40B4-BE49-F238E27FC236}">
                <a16:creationId xmlns="" xmlns:a16="http://schemas.microsoft.com/office/drawing/2014/main" id="{28F98164-38B2-428A-B3B6-6B6AC4EF94B8}"/>
              </a:ext>
            </a:extLst>
          </p:cNvPr>
          <p:cNvSpPr/>
          <p:nvPr/>
        </p:nvSpPr>
        <p:spPr>
          <a:xfrm>
            <a:off x="332508" y="838200"/>
            <a:ext cx="8497456" cy="4038600"/>
          </a:xfrm>
          <a:prstGeom prst="rect">
            <a:avLst/>
          </a:prstGeom>
          <a:solidFill>
            <a:schemeClr val="accent6">
              <a:lumMod val="50000"/>
            </a:schemeClr>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a:spcBef>
                <a:spcPts val="0"/>
              </a:spcBef>
              <a:spcAft>
                <a:spcPts val="100"/>
              </a:spcAft>
              <a:buSzPts val="1500"/>
            </a:pPr>
            <a:r>
              <a:rPr lang="en-US" sz="3200" dirty="0">
                <a:latin typeface="Calibri" panose="020F0502020204030204" pitchFamily="34" charset="0"/>
                <a:ea typeface="Times New Roman" panose="02020603050405020304" pitchFamily="18" charset="0"/>
              </a:rPr>
              <a:t>‘The social work is very varied.  It includes the established and maintenance of food and shelter depots and cheap restaurants for the poor.’  They furnish food, lodging, insist on cleanliness while under their care.  Religious services are held regularly for inmates.  They have established orphanages, homes for fallen women, and maternity wards’</a:t>
            </a:r>
            <a:r>
              <a:rPr lang="en-US" sz="2400" dirty="0">
                <a:latin typeface="Calibri" panose="020F0502020204030204" pitchFamily="34" charset="0"/>
                <a:ea typeface="Times New Roman" panose="02020603050405020304" pitchFamily="18" charset="0"/>
              </a:rPr>
              <a:t> – Sch.-Her., 180. </a:t>
            </a:r>
          </a:p>
        </p:txBody>
      </p:sp>
    </p:spTree>
    <p:extLst>
      <p:ext uri="{BB962C8B-B14F-4D97-AF65-F5344CB8AC3E}">
        <p14:creationId xmlns="" xmlns:p14="http://schemas.microsoft.com/office/powerpoint/2010/main" val="85575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1.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Social gospel</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marL="396875" indent="-396875">
              <a:spcAft>
                <a:spcPts val="600"/>
              </a:spcAft>
              <a:buNone/>
            </a:pPr>
            <a:r>
              <a:rPr lang="en-US" sz="2400" dirty="0">
                <a:solidFill>
                  <a:srgbClr val="FFFF00"/>
                </a:solidFill>
                <a:latin typeface="Verdana" panose="020B0604030504040204" pitchFamily="34" charset="0"/>
                <a:ea typeface="Verdana" panose="020B0604030504040204" pitchFamily="34" charset="0"/>
              </a:rPr>
              <a:t>1. </a:t>
            </a:r>
            <a:r>
              <a:rPr lang="en-US" dirty="0">
                <a:solidFill>
                  <a:schemeClr val="bg1"/>
                </a:solidFill>
                <a:latin typeface="Verdana" panose="020B0604030504040204" pitchFamily="34" charset="0"/>
                <a:ea typeface="Verdana" panose="020B0604030504040204" pitchFamily="34" charset="0"/>
              </a:rPr>
              <a:t>‘Go straight for souls, and go for the worst’ </a:t>
            </a:r>
            <a:r>
              <a:rPr lang="en-US" sz="2400" dirty="0">
                <a:solidFill>
                  <a:schemeClr val="bg1"/>
                </a:solidFill>
                <a:latin typeface="Verdana" panose="020B0604030504040204" pitchFamily="34" charset="0"/>
                <a:ea typeface="Verdana" panose="020B0604030504040204" pitchFamily="34" charset="0"/>
              </a:rPr>
              <a:t>– Booth</a:t>
            </a:r>
            <a:endParaRPr lang="en-US" dirty="0">
              <a:solidFill>
                <a:schemeClr val="bg1"/>
              </a:solidFill>
              <a:latin typeface="Verdana" panose="020B0604030504040204" pitchFamily="34" charset="0"/>
              <a:ea typeface="Verdana" panose="020B0604030504040204" pitchFamily="34" charset="0"/>
            </a:endParaRPr>
          </a:p>
          <a:p>
            <a:pPr marL="396875" indent="-396875">
              <a:spcAft>
                <a:spcPts val="600"/>
              </a:spcAft>
              <a:buNone/>
            </a:pPr>
            <a:r>
              <a:rPr lang="en-US" sz="2400" dirty="0">
                <a:solidFill>
                  <a:srgbClr val="FFFF00"/>
                </a:solidFill>
                <a:latin typeface="Verdana" panose="020B0604030504040204" pitchFamily="34" charset="0"/>
                <a:ea typeface="Verdana" panose="020B0604030504040204" pitchFamily="34" charset="0"/>
              </a:rPr>
              <a:t>2. </a:t>
            </a:r>
            <a:r>
              <a:rPr lang="en-US" dirty="0">
                <a:solidFill>
                  <a:schemeClr val="bg1"/>
                </a:solidFill>
                <a:latin typeface="Verdana" panose="020B0604030504040204" pitchFamily="34" charset="0"/>
                <a:ea typeface="Verdana" panose="020B0604030504040204" pitchFamily="34" charset="0"/>
              </a:rPr>
              <a:t>Emphasize three “s’s” – </a:t>
            </a:r>
            <a:r>
              <a:rPr lang="en-US" dirty="0">
                <a:solidFill>
                  <a:srgbClr val="FFFFCC"/>
                </a:solidFill>
                <a:latin typeface="Verdana" panose="020B0604030504040204" pitchFamily="34" charset="0"/>
                <a:ea typeface="Verdana" panose="020B0604030504040204" pitchFamily="34" charset="0"/>
              </a:rPr>
              <a:t>soup, soap, salvation</a:t>
            </a:r>
          </a:p>
          <a:p>
            <a:pPr marL="396875" indent="-396875">
              <a:spcAft>
                <a:spcPts val="300"/>
              </a:spcAft>
              <a:buNone/>
            </a:pPr>
            <a:r>
              <a:rPr lang="en-US" sz="2400" dirty="0">
                <a:solidFill>
                  <a:srgbClr val="FFFF00"/>
                </a:solidFill>
                <a:latin typeface="Verdana" panose="020B0604030504040204" pitchFamily="34" charset="0"/>
                <a:ea typeface="Verdana" panose="020B0604030504040204" pitchFamily="34" charset="0"/>
              </a:rPr>
              <a:t>3. </a:t>
            </a:r>
            <a:r>
              <a:rPr lang="en-US" dirty="0">
                <a:solidFill>
                  <a:schemeClr val="bg1"/>
                </a:solidFill>
                <a:latin typeface="Verdana" panose="020B0604030504040204" pitchFamily="34" charset="0"/>
                <a:ea typeface="Verdana" panose="020B0604030504040204" pitchFamily="34" charset="0"/>
              </a:rPr>
              <a:t>They recognize Bible ‘as the only rule of Christian faith and practice’ </a:t>
            </a:r>
            <a:r>
              <a:rPr lang="en-US" sz="1800" dirty="0">
                <a:solidFill>
                  <a:schemeClr val="bg1"/>
                </a:solidFill>
                <a:latin typeface="Verdana" panose="020B0604030504040204" pitchFamily="34" charset="0"/>
                <a:ea typeface="Verdana" panose="020B0604030504040204" pitchFamily="34" charset="0"/>
              </a:rPr>
              <a:t>– Mead</a:t>
            </a:r>
            <a:r>
              <a:rPr lang="en-US" dirty="0">
                <a:solidFill>
                  <a:schemeClr val="bg1"/>
                </a:solidFill>
                <a:latin typeface="Verdana" panose="020B0604030504040204" pitchFamily="34" charset="0"/>
                <a:ea typeface="Verdana" panose="020B0604030504040204" pitchFamily="34" charset="0"/>
              </a:rPr>
              <a:t> </a:t>
            </a:r>
          </a:p>
          <a:p>
            <a:pPr lvl="1" defTabSz="573088">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rPr>
              <a:t>Dual function: church / social agency</a:t>
            </a:r>
          </a:p>
          <a:p>
            <a:pPr lvl="1" defTabSz="573088">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rPr>
              <a:t>Meet needs of whole man…social welfare</a:t>
            </a:r>
          </a:p>
          <a:p>
            <a:pPr lvl="1" defTabSz="573088">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rPr>
              <a:t>Charity: speeds work of evangelism</a:t>
            </a:r>
          </a:p>
          <a:p>
            <a:pPr lvl="1" defTabSz="573088">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endParaRPr>
          </a:p>
          <a:p>
            <a:pPr marL="0" indent="0">
              <a:buNone/>
            </a:pPr>
            <a:r>
              <a:rPr lang="en-US" dirty="0">
                <a:solidFill>
                  <a:schemeClr val="bg1"/>
                </a:solidFill>
                <a:latin typeface="Verdana" panose="020B0604030504040204" pitchFamily="34" charset="0"/>
                <a:ea typeface="Verdana" panose="020B0604030504040204" pitchFamily="34" charset="0"/>
              </a:rPr>
              <a:t>		</a:t>
            </a:r>
          </a:p>
        </p:txBody>
      </p:sp>
    </p:spTree>
    <p:extLst>
      <p:ext uri="{BB962C8B-B14F-4D97-AF65-F5344CB8AC3E}">
        <p14:creationId xmlns="" xmlns:p14="http://schemas.microsoft.com/office/powerpoint/2010/main" val="259553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1.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Social gospel</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marL="396875" indent="-396875">
              <a:spcAft>
                <a:spcPts val="600"/>
              </a:spcAft>
              <a:buNone/>
            </a:pPr>
            <a:r>
              <a:rPr lang="en-US" sz="2400" dirty="0">
                <a:solidFill>
                  <a:srgbClr val="FFFF00"/>
                </a:solidFill>
                <a:latin typeface="Verdana" panose="020B0604030504040204" pitchFamily="34" charset="0"/>
                <a:ea typeface="Verdana" panose="020B0604030504040204" pitchFamily="34" charset="0"/>
              </a:rPr>
              <a:t>1. </a:t>
            </a:r>
            <a:r>
              <a:rPr lang="en-US" dirty="0">
                <a:solidFill>
                  <a:schemeClr val="bg1"/>
                </a:solidFill>
                <a:latin typeface="Verdana" panose="020B0604030504040204" pitchFamily="34" charset="0"/>
                <a:ea typeface="Verdana" panose="020B0604030504040204" pitchFamily="34" charset="0"/>
              </a:rPr>
              <a:t>‘Go straight for souls, and go for the worst’ </a:t>
            </a:r>
            <a:r>
              <a:rPr lang="en-US" sz="2400" dirty="0">
                <a:solidFill>
                  <a:schemeClr val="bg1"/>
                </a:solidFill>
                <a:latin typeface="Verdana" panose="020B0604030504040204" pitchFamily="34" charset="0"/>
                <a:ea typeface="Verdana" panose="020B0604030504040204" pitchFamily="34" charset="0"/>
              </a:rPr>
              <a:t>– Booth</a:t>
            </a:r>
            <a:endParaRPr lang="en-US" dirty="0">
              <a:solidFill>
                <a:schemeClr val="bg1"/>
              </a:solidFill>
              <a:latin typeface="Verdana" panose="020B0604030504040204" pitchFamily="34" charset="0"/>
              <a:ea typeface="Verdana" panose="020B0604030504040204" pitchFamily="34" charset="0"/>
            </a:endParaRPr>
          </a:p>
          <a:p>
            <a:pPr marL="396875" indent="-396875">
              <a:spcAft>
                <a:spcPts val="600"/>
              </a:spcAft>
              <a:buNone/>
            </a:pPr>
            <a:r>
              <a:rPr lang="en-US" sz="2400" dirty="0">
                <a:solidFill>
                  <a:srgbClr val="FFFF00"/>
                </a:solidFill>
                <a:latin typeface="Verdana" panose="020B0604030504040204" pitchFamily="34" charset="0"/>
                <a:ea typeface="Verdana" panose="020B0604030504040204" pitchFamily="34" charset="0"/>
              </a:rPr>
              <a:t>2. </a:t>
            </a:r>
            <a:r>
              <a:rPr lang="en-US" dirty="0">
                <a:solidFill>
                  <a:schemeClr val="bg1"/>
                </a:solidFill>
                <a:latin typeface="Verdana" panose="020B0604030504040204" pitchFamily="34" charset="0"/>
                <a:ea typeface="Verdana" panose="020B0604030504040204" pitchFamily="34" charset="0"/>
              </a:rPr>
              <a:t>Emphasize three “s’s” – </a:t>
            </a:r>
            <a:r>
              <a:rPr lang="en-US" dirty="0">
                <a:solidFill>
                  <a:srgbClr val="FFFFCC"/>
                </a:solidFill>
                <a:latin typeface="Verdana" panose="020B0604030504040204" pitchFamily="34" charset="0"/>
                <a:ea typeface="Verdana" panose="020B0604030504040204" pitchFamily="34" charset="0"/>
              </a:rPr>
              <a:t>soup, soap, salvation</a:t>
            </a:r>
          </a:p>
          <a:p>
            <a:pPr marL="396875" indent="-396875">
              <a:spcAft>
                <a:spcPts val="600"/>
              </a:spcAft>
              <a:buNone/>
            </a:pPr>
            <a:r>
              <a:rPr lang="en-US" sz="2400" dirty="0">
                <a:solidFill>
                  <a:srgbClr val="FFFF00"/>
                </a:solidFill>
                <a:latin typeface="Verdana" panose="020B0604030504040204" pitchFamily="34" charset="0"/>
                <a:ea typeface="Verdana" panose="020B0604030504040204" pitchFamily="34" charset="0"/>
              </a:rPr>
              <a:t>3. </a:t>
            </a:r>
            <a:r>
              <a:rPr lang="en-US" dirty="0">
                <a:solidFill>
                  <a:schemeClr val="bg1"/>
                </a:solidFill>
                <a:latin typeface="Verdana" panose="020B0604030504040204" pitchFamily="34" charset="0"/>
                <a:ea typeface="Verdana" panose="020B0604030504040204" pitchFamily="34" charset="0"/>
              </a:rPr>
              <a:t>They recognize Bible ‘as the only rule of Christian faith and practice’ </a:t>
            </a:r>
            <a:r>
              <a:rPr lang="en-US" sz="1800" dirty="0">
                <a:solidFill>
                  <a:schemeClr val="bg1"/>
                </a:solidFill>
                <a:latin typeface="Verdana" panose="020B0604030504040204" pitchFamily="34" charset="0"/>
                <a:ea typeface="Verdana" panose="020B0604030504040204" pitchFamily="34" charset="0"/>
              </a:rPr>
              <a:t>– Mead</a:t>
            </a:r>
            <a:r>
              <a:rPr lang="en-US" dirty="0">
                <a:solidFill>
                  <a:schemeClr val="bg1"/>
                </a:solidFill>
                <a:latin typeface="Verdana" panose="020B0604030504040204" pitchFamily="34" charset="0"/>
                <a:ea typeface="Verdana" panose="020B0604030504040204" pitchFamily="34" charset="0"/>
              </a:rPr>
              <a:t> </a:t>
            </a:r>
          </a:p>
          <a:p>
            <a:pPr marL="0" indent="0">
              <a:spcAft>
                <a:spcPts val="600"/>
              </a:spcAft>
              <a:buNone/>
            </a:pPr>
            <a:r>
              <a:rPr lang="en-US" sz="2400" dirty="0">
                <a:solidFill>
                  <a:srgbClr val="FFFF00"/>
                </a:solidFill>
                <a:latin typeface="Verdana" panose="020B0604030504040204" pitchFamily="34" charset="0"/>
                <a:ea typeface="Verdana" panose="020B0604030504040204" pitchFamily="34" charset="0"/>
              </a:rPr>
              <a:t>4. </a:t>
            </a:r>
            <a:r>
              <a:rPr lang="en-US" dirty="0">
                <a:solidFill>
                  <a:schemeClr val="bg1"/>
                </a:solidFill>
                <a:latin typeface="Verdana" panose="020B0604030504040204" pitchFamily="34" charset="0"/>
                <a:ea typeface="Verdana" panose="020B0604030504040204" pitchFamily="34" charset="0"/>
              </a:rPr>
              <a:t>Lk.19:…10  /  24:44-47  /  Ac.2</a:t>
            </a:r>
          </a:p>
          <a:p>
            <a:pPr marL="0" indent="0">
              <a:buNone/>
            </a:pPr>
            <a:r>
              <a:rPr lang="en-US" sz="2400" dirty="0">
                <a:solidFill>
                  <a:srgbClr val="FFFF00"/>
                </a:solidFill>
                <a:latin typeface="Verdana" panose="020B0604030504040204" pitchFamily="34" charset="0"/>
                <a:ea typeface="Verdana" panose="020B0604030504040204" pitchFamily="34" charset="0"/>
              </a:rPr>
              <a:t>5. </a:t>
            </a:r>
            <a:r>
              <a:rPr lang="en-US" dirty="0">
                <a:solidFill>
                  <a:schemeClr val="bg1"/>
                </a:solidFill>
                <a:latin typeface="Verdana" panose="020B0604030504040204" pitchFamily="34" charset="0"/>
                <a:ea typeface="Verdana" panose="020B0604030504040204" pitchFamily="34" charset="0"/>
              </a:rPr>
              <a:t>Jn.6:26</a:t>
            </a:r>
          </a:p>
          <a:p>
            <a:pPr marL="0" indent="0">
              <a:buNone/>
            </a:pPr>
            <a:r>
              <a:rPr lang="en-US" dirty="0">
                <a:solidFill>
                  <a:schemeClr val="bg1"/>
                </a:solidFill>
                <a:latin typeface="Verdana" panose="020B0604030504040204" pitchFamily="34" charset="0"/>
                <a:ea typeface="Verdana" panose="020B0604030504040204" pitchFamily="34" charset="0"/>
              </a:rPr>
              <a:t>		</a:t>
            </a:r>
          </a:p>
        </p:txBody>
      </p:sp>
    </p:spTree>
    <p:extLst>
      <p:ext uri="{BB962C8B-B14F-4D97-AF65-F5344CB8AC3E}">
        <p14:creationId xmlns="" xmlns:p14="http://schemas.microsoft.com/office/powerpoint/2010/main" val="172629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2.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General benevolence</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marL="0" indent="0">
              <a:spcAft>
                <a:spcPts val="300"/>
              </a:spcAft>
              <a:buNone/>
            </a:pPr>
            <a:r>
              <a:rPr lang="en-US" sz="3400" dirty="0">
                <a:solidFill>
                  <a:schemeClr val="bg1"/>
                </a:solidFill>
                <a:latin typeface="Times New Roman" panose="02020603050405020304" pitchFamily="18" charset="0"/>
                <a:ea typeface="Times New Roman" panose="02020603050405020304" pitchFamily="18" charset="0"/>
              </a:rPr>
              <a:t>‘Salvation Army employed its organization as a means for collecting and disbursing funds in great emergencies</a:t>
            </a:r>
            <a:r>
              <a:rPr lang="en-US" sz="2000" dirty="0">
                <a:solidFill>
                  <a:schemeClr val="bg1"/>
                </a:solidFill>
                <a:latin typeface="Times New Roman" panose="02020603050405020304" pitchFamily="18" charset="0"/>
                <a:ea typeface="Times New Roman" panose="02020603050405020304" pitchFamily="18" charset="0"/>
              </a:rPr>
              <a:t>…</a:t>
            </a:r>
            <a:r>
              <a:rPr lang="en-US" sz="3400" dirty="0">
                <a:solidFill>
                  <a:schemeClr val="bg1"/>
                </a:solidFill>
                <a:latin typeface="Times New Roman" panose="02020603050405020304" pitchFamily="18" charset="0"/>
                <a:ea typeface="Times New Roman" panose="02020603050405020304" pitchFamily="18" charset="0"/>
              </a:rPr>
              <a:t>’</a:t>
            </a:r>
            <a:r>
              <a:rPr lang="en-US" sz="3600" dirty="0">
                <a:solidFill>
                  <a:schemeClr val="bg1"/>
                </a:solidFill>
                <a:latin typeface="Times New Roman" panose="02020603050405020304" pitchFamily="18" charset="0"/>
                <a:ea typeface="Times New Roman" panose="02020603050405020304" pitchFamily="18" charset="0"/>
              </a:rPr>
              <a:t> </a:t>
            </a:r>
          </a:p>
          <a:p>
            <a:pPr lvl="1">
              <a:spcAft>
                <a:spcPts val="600"/>
              </a:spcAft>
              <a:buFont typeface="Wingdings" panose="05000000000000000000" pitchFamily="2" charset="2"/>
              <a:buChar char="§"/>
            </a:pPr>
            <a:r>
              <a:rPr lang="en-US" sz="3000" dirty="0">
                <a:solidFill>
                  <a:schemeClr val="bg1"/>
                </a:solidFill>
                <a:latin typeface="Verdana" panose="020B0604030504040204" pitchFamily="34" charset="0"/>
                <a:ea typeface="Verdana" panose="020B0604030504040204" pitchFamily="34" charset="0"/>
              </a:rPr>
              <a:t>NT pattern: Acts 2,  4,  6, 11;  Ro.15;</a:t>
            </a:r>
            <a:br>
              <a:rPr lang="en-US" sz="3000" dirty="0">
                <a:solidFill>
                  <a:schemeClr val="bg1"/>
                </a:solidFill>
                <a:latin typeface="Verdana" panose="020B0604030504040204" pitchFamily="34" charset="0"/>
                <a:ea typeface="Verdana" panose="020B0604030504040204" pitchFamily="34" charset="0"/>
              </a:rPr>
            </a:br>
            <a:r>
              <a:rPr lang="en-US" sz="3000" dirty="0">
                <a:solidFill>
                  <a:schemeClr val="bg1"/>
                </a:solidFill>
                <a:latin typeface="Verdana" panose="020B0604030504040204" pitchFamily="34" charset="0"/>
                <a:ea typeface="Verdana" panose="020B0604030504040204" pitchFamily="34" charset="0"/>
              </a:rPr>
              <a:t>1 Co.16;  2 Co.8-9;  1 Tim.5:16</a:t>
            </a:r>
          </a:p>
          <a:p>
            <a:pPr lvl="1">
              <a:buFont typeface="Wingdings" panose="05000000000000000000" pitchFamily="2" charset="2"/>
              <a:buChar char="§"/>
            </a:pPr>
            <a:r>
              <a:rPr lang="en-US" sz="3000" dirty="0">
                <a:solidFill>
                  <a:schemeClr val="bg1"/>
                </a:solidFill>
                <a:latin typeface="Verdana" panose="020B0604030504040204" pitchFamily="34" charset="0"/>
                <a:ea typeface="Verdana" panose="020B0604030504040204" pitchFamily="34" charset="0"/>
              </a:rPr>
              <a:t>2 Th.3:10-12</a:t>
            </a:r>
          </a:p>
        </p:txBody>
      </p:sp>
    </p:spTree>
    <p:extLst>
      <p:ext uri="{BB962C8B-B14F-4D97-AF65-F5344CB8AC3E}">
        <p14:creationId xmlns="" xmlns:p14="http://schemas.microsoft.com/office/powerpoint/2010/main" val="144138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3.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Name</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marL="0" indent="0">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r>
              <a:rPr lang="en-US" dirty="0">
                <a:solidFill>
                  <a:schemeClr val="bg1"/>
                </a:solidFill>
                <a:latin typeface="Calibri" panose="020F0502020204030204" pitchFamily="34" charset="0"/>
                <a:ea typeface="Times New Roman" panose="02020603050405020304" pitchFamily="18" charset="0"/>
              </a:rPr>
              <a:t>The new title [Salvation Army] seemed to express more fittingly the purpose of the organization, and also to infuse into the workers a spirit de corps while at the same time it caught the popular ear and gained a hearing which otherwise might not have been secured’</a:t>
            </a:r>
            <a:r>
              <a:rPr lang="en-US" sz="1800" dirty="0">
                <a:solidFill>
                  <a:schemeClr val="bg1"/>
                </a:solidFill>
                <a:latin typeface="Calibri" panose="020F0502020204030204" pitchFamily="34" charset="0"/>
                <a:ea typeface="Times New Roman" panose="02020603050405020304" pitchFamily="18" charset="0"/>
              </a:rPr>
              <a:t> </a:t>
            </a:r>
            <a:r>
              <a:rPr lang="en-US" sz="2000" dirty="0">
                <a:solidFill>
                  <a:schemeClr val="bg1"/>
                </a:solidFill>
                <a:latin typeface="Calibri" panose="020F0502020204030204" pitchFamily="34" charset="0"/>
                <a:ea typeface="Times New Roman" panose="02020603050405020304" pitchFamily="18" charset="0"/>
              </a:rPr>
              <a:t>– Schaff-Herzog, 180</a:t>
            </a:r>
          </a:p>
          <a:p>
            <a:pPr marL="461963" lvl="1" indent="-231775">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rPr>
              <a:t>Acts 11:26, disciples . . . Christians</a:t>
            </a:r>
          </a:p>
          <a:p>
            <a:pPr marL="461963" lvl="1" indent="-231775">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rPr>
              <a:t>Col.1:2, saints, faithful brethren</a:t>
            </a:r>
          </a:p>
          <a:p>
            <a:pPr marL="461963" lvl="1" indent="-231775">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rPr>
              <a:t>Ro.16:16, churches of Christ</a:t>
            </a:r>
          </a:p>
          <a:p>
            <a:pPr marL="461963" lvl="1" indent="-231775">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rPr>
              <a:t>1 Co.1:2, church of God</a:t>
            </a:r>
          </a:p>
          <a:p>
            <a:pPr marL="461963" lvl="1" indent="-231775">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rPr>
              <a:t>1 Th.1:1, church of the Thessalonians</a:t>
            </a:r>
          </a:p>
        </p:txBody>
      </p:sp>
      <p:sp>
        <p:nvSpPr>
          <p:cNvPr id="2" name="Rectangle 1">
            <a:extLst>
              <a:ext uri="{FF2B5EF4-FFF2-40B4-BE49-F238E27FC236}">
                <a16:creationId xmlns="" xmlns:a16="http://schemas.microsoft.com/office/drawing/2014/main" id="{CA917B55-D226-4F7D-8BD4-4161BAFEBDA4}"/>
              </a:ext>
            </a:extLst>
          </p:cNvPr>
          <p:cNvSpPr/>
          <p:nvPr/>
        </p:nvSpPr>
        <p:spPr>
          <a:xfrm>
            <a:off x="6781800" y="4742872"/>
            <a:ext cx="1905000" cy="838200"/>
          </a:xfrm>
          <a:prstGeom prst="rect">
            <a:avLst/>
          </a:prstGeom>
          <a:solidFill>
            <a:schemeClr val="accent6">
              <a:lumMod val="50000"/>
            </a:schemeClr>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 Pt.4:11</a:t>
            </a:r>
          </a:p>
        </p:txBody>
      </p:sp>
    </p:spTree>
    <p:extLst>
      <p:ext uri="{BB962C8B-B14F-4D97-AF65-F5344CB8AC3E}">
        <p14:creationId xmlns="" xmlns:p14="http://schemas.microsoft.com/office/powerpoint/2010/main" val="318946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4.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Organization</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marL="0" indent="0">
              <a:buNone/>
            </a:pPr>
            <a:r>
              <a:rPr lang="en-US" dirty="0">
                <a:solidFill>
                  <a:schemeClr val="bg1"/>
                </a:solidFill>
                <a:latin typeface="Times New Roman" panose="02020603050405020304" pitchFamily="18" charset="0"/>
                <a:ea typeface="Times New Roman" panose="02020603050405020304" pitchFamily="18" charset="0"/>
              </a:rPr>
              <a:t>“…The Army is under the command of ‘the General of the S.A.,’ with top leaders in charge of 50 territorial and departmental commands of which 23 encompass the work in ‘missionary’ lands or subsidized areas” …  </a:t>
            </a:r>
            <a:r>
              <a:rPr lang="en-US" sz="2000" dirty="0">
                <a:solidFill>
                  <a:schemeClr val="bg1"/>
                </a:solidFill>
                <a:latin typeface="Calibri" panose="020F0502020204030204" pitchFamily="34" charset="0"/>
                <a:ea typeface="Times New Roman" panose="02020603050405020304" pitchFamily="18" charset="0"/>
              </a:rPr>
              <a:t>– Mead, 244</a:t>
            </a:r>
          </a:p>
          <a:p>
            <a:pPr lvl="1">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rPr>
              <a:t>Acts 14:23 . . . 20:28 – founder: Christ</a:t>
            </a:r>
          </a:p>
          <a:p>
            <a:pPr lvl="1">
              <a:buFont typeface="Arial" panose="020B0604020202020204" pitchFamily="34" charset="0"/>
              <a:buChar char="•"/>
            </a:pPr>
            <a:r>
              <a:rPr lang="en-US" dirty="0">
                <a:solidFill>
                  <a:schemeClr val="bg1"/>
                </a:solidFill>
                <a:latin typeface="Verdana" panose="020B0604030504040204" pitchFamily="34" charset="0"/>
                <a:ea typeface="Verdana" panose="020B0604030504040204" pitchFamily="34" charset="0"/>
              </a:rPr>
              <a:t>Ph.1:1</a:t>
            </a:r>
          </a:p>
          <a:p>
            <a:pPr lvl="2">
              <a:buFont typeface="Arial" panose="020B0604020202020204" pitchFamily="34" charset="0"/>
              <a:buChar char="•"/>
            </a:pPr>
            <a:r>
              <a:rPr lang="en-US" sz="3000" dirty="0">
                <a:solidFill>
                  <a:srgbClr val="FFFF00"/>
                </a:solidFill>
                <a:latin typeface="Verdana" panose="020B0604030504040204" pitchFamily="34" charset="0"/>
                <a:ea typeface="Verdana" panose="020B0604030504040204" pitchFamily="34" charset="0"/>
              </a:rPr>
              <a:t>Assume same liberties as Roman Catholic structure</a:t>
            </a:r>
          </a:p>
          <a:p>
            <a:pPr lvl="2">
              <a:buFont typeface="Arial" panose="020B0604020202020204" pitchFamily="34" charset="0"/>
              <a:buChar char="•"/>
            </a:pPr>
            <a:r>
              <a:rPr lang="en-US" sz="3000" dirty="0">
                <a:solidFill>
                  <a:srgbClr val="FFFF00"/>
                </a:solidFill>
                <a:latin typeface="Verdana" panose="020B0604030504040204" pitchFamily="34" charset="0"/>
                <a:ea typeface="Verdana" panose="020B0604030504040204" pitchFamily="34" charset="0"/>
              </a:rPr>
              <a:t>Denominations almost always fail at this point</a:t>
            </a:r>
          </a:p>
        </p:txBody>
      </p:sp>
    </p:spTree>
    <p:extLst>
      <p:ext uri="{BB962C8B-B14F-4D97-AF65-F5344CB8AC3E}">
        <p14:creationId xmlns="" xmlns:p14="http://schemas.microsoft.com/office/powerpoint/2010/main" val="14168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5.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Method of raising money</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marL="0" indent="0">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‘Charitable movement’ </a:t>
            </a:r>
            <a:r>
              <a:rPr lang="en-US" sz="2400" dirty="0">
                <a:solidFill>
                  <a:schemeClr val="bg1"/>
                </a:solidFill>
                <a:latin typeface="Calibri" panose="020F0502020204030204" pitchFamily="34" charset="0"/>
                <a:ea typeface="Times New Roman" panose="02020603050405020304" pitchFamily="18" charset="0"/>
                <a:cs typeface="Calibri" panose="020F0502020204030204" pitchFamily="34" charset="0"/>
              </a:rPr>
              <a:t>– Ency. Brit.</a:t>
            </a:r>
            <a:endPar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Articles of War: The services rendered by the S.A. are done so ‘without respect to race, color, creed, or cond.’ the whole work is financed largely through voluntary subscriptions, federal funds, and annual maintenance appeals from each service.’ </a:t>
            </a:r>
          </a:p>
          <a:p>
            <a:pPr lvl="1">
              <a:buFont typeface="Arial" panose="020B0604020202020204" pitchFamily="34" charset="0"/>
              <a:buChar char="•"/>
            </a:pPr>
            <a:r>
              <a:rPr lang="en-US" sz="3400" dirty="0">
                <a:solidFill>
                  <a:schemeClr val="bg1"/>
                </a:solidFill>
                <a:latin typeface="Calibri" panose="020F0502020204030204" pitchFamily="34" charset="0"/>
                <a:ea typeface="Verdana" panose="020B0604030504040204" pitchFamily="34" charset="0"/>
                <a:cs typeface="Calibri" panose="020F0502020204030204" pitchFamily="34" charset="0"/>
              </a:rPr>
              <a:t>No NT authority to raise funds by begging.   1 Co.16:1-2</a:t>
            </a:r>
          </a:p>
        </p:txBody>
      </p:sp>
    </p:spTree>
    <p:extLst>
      <p:ext uri="{BB962C8B-B14F-4D97-AF65-F5344CB8AC3E}">
        <p14:creationId xmlns="" xmlns:p14="http://schemas.microsoft.com/office/powerpoint/2010/main" val="404180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6.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Worship</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685800"/>
            <a:ext cx="8610600" cy="5791200"/>
          </a:xfrm>
        </p:spPr>
        <p:txBody>
          <a:bodyPr/>
          <a:lstStyle/>
          <a:p>
            <a:pPr marL="0" indent="0" algn="ctr">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Not designed to edify listeners with gospel.</a:t>
            </a:r>
          </a:p>
          <a:p>
            <a:pPr marL="0" indent="0">
              <a:buNone/>
            </a:pPr>
            <a:r>
              <a:rPr lang="en-US" sz="3100" dirty="0">
                <a:solidFill>
                  <a:srgbClr val="FFFFCC"/>
                </a:solidFill>
                <a:latin typeface="Calibri" panose="020F0502020204030204" pitchFamily="34" charset="0"/>
                <a:ea typeface="Times New Roman" panose="02020603050405020304" pitchFamily="18" charset="0"/>
              </a:rPr>
              <a:t>‘The doctrines of the Army include the basic principles common to most Protestant evangelical denominations, though ignoring controversial issues.  Wm. Booth believed that the sacraments were not necessary to the salvation of the soul.  He sought to bring into his worship services an informal atmosphere that would put new converts at their ease.   Joyous singing, instrumental music, clapping of hands, personal testimony, free prayer, and an open invitation to repentance characterize the services’ </a:t>
            </a:r>
            <a:r>
              <a:rPr lang="en-US" sz="1400" dirty="0">
                <a:solidFill>
                  <a:schemeClr val="bg1"/>
                </a:solidFill>
                <a:latin typeface="Calibri" panose="020F0502020204030204" pitchFamily="34" charset="0"/>
                <a:ea typeface="Times New Roman" panose="02020603050405020304" pitchFamily="18" charset="0"/>
              </a:rPr>
              <a:t>– </a:t>
            </a:r>
            <a:r>
              <a:rPr lang="en-US" sz="1400" dirty="0" err="1">
                <a:solidFill>
                  <a:schemeClr val="bg1"/>
                </a:solidFill>
                <a:latin typeface="Calibri" panose="020F0502020204030204" pitchFamily="34" charset="0"/>
                <a:ea typeface="Times New Roman" panose="02020603050405020304" pitchFamily="18" charset="0"/>
              </a:rPr>
              <a:t>Ency</a:t>
            </a:r>
            <a:r>
              <a:rPr lang="en-US" sz="1400" dirty="0">
                <a:solidFill>
                  <a:schemeClr val="bg1"/>
                </a:solidFill>
                <a:latin typeface="Calibri" panose="020F0502020204030204" pitchFamily="34" charset="0"/>
                <a:ea typeface="Times New Roman" panose="02020603050405020304" pitchFamily="18" charset="0"/>
              </a:rPr>
              <a:t> .Brit.</a:t>
            </a:r>
            <a:endPar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 xmlns:p14="http://schemas.microsoft.com/office/powerpoint/2010/main" val="302279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 xmlns:a16="http://schemas.microsoft.com/office/drawing/2014/main" id="{40596B6C-3AD8-4E42-8FBA-74C9243DE4BF}"/>
              </a:ext>
            </a:extLst>
          </p:cNvPr>
          <p:cNvSpPr>
            <a:spLocks noGrp="1"/>
          </p:cNvSpPr>
          <p:nvPr>
            <p:ph type="title"/>
          </p:nvPr>
        </p:nvSpPr>
        <p:spPr>
          <a:xfrm>
            <a:off x="457200" y="228600"/>
            <a:ext cx="8229600" cy="1025526"/>
          </a:xfrm>
        </p:spPr>
        <p:txBody>
          <a:bodyPr/>
          <a:lstStyle/>
          <a:p>
            <a:r>
              <a:rPr lang="en-US" sz="3200" dirty="0">
                <a:solidFill>
                  <a:schemeClr val="bg1"/>
                </a:solidFill>
              </a:rPr>
              <a:t>Salvation Army – often</a:t>
            </a:r>
            <a:br>
              <a:rPr lang="en-US" sz="3200" dirty="0">
                <a:solidFill>
                  <a:schemeClr val="bg1"/>
                </a:solidFill>
              </a:rPr>
            </a:br>
            <a:r>
              <a:rPr lang="en-US" sz="3200" dirty="0">
                <a:solidFill>
                  <a:schemeClr val="bg1"/>
                </a:solidFill>
              </a:rPr>
              <a:t>commended for charitable work</a:t>
            </a:r>
          </a:p>
        </p:txBody>
      </p:sp>
      <p:sp>
        <p:nvSpPr>
          <p:cNvPr id="5" name="Content Placeholder 4">
            <a:extLst>
              <a:ext uri="{FF2B5EF4-FFF2-40B4-BE49-F238E27FC236}">
                <a16:creationId xmlns="" xmlns:a16="http://schemas.microsoft.com/office/drawing/2014/main" id="{830C05A8-06DE-4BDD-B023-0D930E6FDF37}"/>
              </a:ext>
            </a:extLst>
          </p:cNvPr>
          <p:cNvSpPr>
            <a:spLocks noGrp="1"/>
          </p:cNvSpPr>
          <p:nvPr>
            <p:ph idx="1"/>
          </p:nvPr>
        </p:nvSpPr>
        <p:spPr>
          <a:xfrm>
            <a:off x="457200" y="1524000"/>
            <a:ext cx="8229600" cy="4648200"/>
          </a:xfrm>
        </p:spPr>
        <p:txBody>
          <a:bodyPr/>
          <a:lstStyle/>
          <a:p>
            <a:pPr marL="0" indent="0">
              <a:spcAft>
                <a:spcPts val="600"/>
              </a:spcAft>
              <a:buNone/>
            </a:pPr>
            <a:r>
              <a:rPr lang="en-US" sz="3400" dirty="0">
                <a:solidFill>
                  <a:schemeClr val="bg1"/>
                </a:solidFill>
                <a:latin typeface="Times New Roman" panose="02020603050405020304" pitchFamily="18" charset="0"/>
                <a:cs typeface="Times New Roman" panose="02020603050405020304" pitchFamily="18" charset="0"/>
              </a:rPr>
              <a:t>‘Epitome of what religion ought to be’ </a:t>
            </a:r>
            <a:r>
              <a:rPr lang="en-US" sz="2400" dirty="0">
                <a:solidFill>
                  <a:schemeClr val="bg1"/>
                </a:solidFill>
                <a:latin typeface="Times New Roman" panose="02020603050405020304" pitchFamily="18" charset="0"/>
                <a:cs typeface="Times New Roman" panose="02020603050405020304" pitchFamily="18" charset="0"/>
              </a:rPr>
              <a:t>– PH</a:t>
            </a:r>
            <a:endParaRPr lang="en-US" sz="3400" dirty="0">
              <a:solidFill>
                <a:schemeClr val="bg1"/>
              </a:solidFill>
              <a:latin typeface="Times New Roman" panose="02020603050405020304" pitchFamily="18" charset="0"/>
              <a:cs typeface="Times New Roman" panose="02020603050405020304" pitchFamily="18" charset="0"/>
            </a:endParaRPr>
          </a:p>
          <a:p>
            <a:pPr marL="0" indent="0">
              <a:spcAft>
                <a:spcPts val="1200"/>
              </a:spcAft>
              <a:buNone/>
            </a:pPr>
            <a:r>
              <a:rPr lang="en-US" sz="3400" dirty="0">
                <a:solidFill>
                  <a:schemeClr val="bg1"/>
                </a:solidFill>
                <a:latin typeface="Times New Roman" panose="02020603050405020304" pitchFamily="18" charset="0"/>
                <a:ea typeface="Verdana" panose="020B0604030504040204" pitchFamily="34" charset="0"/>
                <a:cs typeface="Times New Roman" panose="02020603050405020304" pitchFamily="18" charset="0"/>
              </a:rPr>
              <a:t>‘…its ability to find missing persons’ </a:t>
            </a:r>
            <a:r>
              <a:rPr lang="en-US" sz="2400" dirty="0">
                <a:solidFill>
                  <a:schemeClr val="bg1"/>
                </a:solidFill>
                <a:latin typeface="Times New Roman" panose="02020603050405020304" pitchFamily="18" charset="0"/>
                <a:ea typeface="Verdana" panose="020B0604030504040204" pitchFamily="34" charset="0"/>
                <a:cs typeface="Times New Roman" panose="02020603050405020304" pitchFamily="18" charset="0"/>
              </a:rPr>
              <a:t>– Abby</a:t>
            </a:r>
            <a:endParaRPr lang="en-US" sz="2800" dirty="0">
              <a:solidFill>
                <a:schemeClr val="bg1"/>
              </a:solidFill>
              <a:latin typeface="Times New Roman" panose="02020603050405020304" pitchFamily="18" charset="0"/>
              <a:ea typeface="Verdana" panose="020B0604030504040204" pitchFamily="34" charset="0"/>
              <a:cs typeface="Times New Roman" panose="02020603050405020304" pitchFamily="18" charset="0"/>
            </a:endParaRPr>
          </a:p>
          <a:p>
            <a:pPr marL="0" indent="0">
              <a:spcAft>
                <a:spcPts val="600"/>
              </a:spcAft>
              <a:buNone/>
            </a:pPr>
            <a:r>
              <a:rPr lang="en-US" sz="2800" dirty="0">
                <a:solidFill>
                  <a:schemeClr val="bg1"/>
                </a:solidFill>
                <a:latin typeface="Verdana" panose="020B0604030504040204" pitchFamily="34" charset="0"/>
                <a:ea typeface="Verdana" panose="020B0604030504040204" pitchFamily="34" charset="0"/>
                <a:cs typeface="Times New Roman" panose="02020603050405020304" pitchFamily="18" charset="0"/>
              </a:rPr>
              <a:t>Representatives sound bells, seek donations for needy …</a:t>
            </a:r>
          </a:p>
          <a:p>
            <a:pPr marL="0" indent="0">
              <a:spcAft>
                <a:spcPts val="600"/>
              </a:spcAft>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 xmlns:p14="http://schemas.microsoft.com/office/powerpoint/2010/main" val="117665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6.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Worship</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685800"/>
            <a:ext cx="8610600" cy="5562600"/>
          </a:xfrm>
        </p:spPr>
        <p:txBody>
          <a:bodyPr/>
          <a:lstStyle/>
          <a:p>
            <a:pPr marL="0" indent="0" algn="ctr">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Not designed to edify listeners with gospel.</a:t>
            </a:r>
          </a:p>
          <a:p>
            <a:pPr marL="0" indent="0">
              <a:buNone/>
            </a:pPr>
            <a:r>
              <a:rPr lang="en-US" sz="3100" dirty="0">
                <a:solidFill>
                  <a:srgbClr val="FFFFCC"/>
                </a:solidFill>
                <a:latin typeface="Calibri" panose="020F0502020204030204" pitchFamily="34" charset="0"/>
                <a:ea typeface="Times New Roman" panose="02020603050405020304" pitchFamily="18" charset="0"/>
              </a:rPr>
              <a:t>‘The doctrines of the Army include the basic principles common to most Protestant evangelical denominations, though </a:t>
            </a:r>
            <a:r>
              <a:rPr lang="en-US" sz="3100" b="1" u="sng" dirty="0">
                <a:solidFill>
                  <a:srgbClr val="FFFFCC"/>
                </a:solidFill>
                <a:latin typeface="Calibri" panose="020F0502020204030204" pitchFamily="34" charset="0"/>
                <a:ea typeface="Times New Roman" panose="02020603050405020304" pitchFamily="18" charset="0"/>
              </a:rPr>
              <a:t>ignoring controversial issues</a:t>
            </a:r>
            <a:r>
              <a:rPr lang="en-US" sz="3100" dirty="0">
                <a:solidFill>
                  <a:srgbClr val="FFFFCC"/>
                </a:solidFill>
                <a:latin typeface="Calibri" panose="020F0502020204030204" pitchFamily="34" charset="0"/>
                <a:ea typeface="Times New Roman" panose="02020603050405020304" pitchFamily="18" charset="0"/>
              </a:rPr>
              <a:t>.  Wm. Booth believed that the </a:t>
            </a:r>
            <a:r>
              <a:rPr lang="en-US" sz="3100" b="1" u="sng" dirty="0">
                <a:solidFill>
                  <a:srgbClr val="FFFFCC"/>
                </a:solidFill>
                <a:latin typeface="Calibri" panose="020F0502020204030204" pitchFamily="34" charset="0"/>
                <a:ea typeface="Times New Roman" panose="02020603050405020304" pitchFamily="18" charset="0"/>
              </a:rPr>
              <a:t>sacraments</a:t>
            </a:r>
            <a:r>
              <a:rPr lang="en-US" sz="3100" dirty="0">
                <a:solidFill>
                  <a:srgbClr val="FFFFCC"/>
                </a:solidFill>
                <a:latin typeface="Calibri" panose="020F0502020204030204" pitchFamily="34" charset="0"/>
                <a:ea typeface="Times New Roman" panose="02020603050405020304" pitchFamily="18" charset="0"/>
              </a:rPr>
              <a:t> were not necessary to the salvation of the soul.  He sought to bring into his worship services an </a:t>
            </a:r>
            <a:r>
              <a:rPr lang="en-US" sz="3100" b="1" u="sng" dirty="0">
                <a:solidFill>
                  <a:srgbClr val="FFFFCC"/>
                </a:solidFill>
                <a:latin typeface="Calibri" panose="020F0502020204030204" pitchFamily="34" charset="0"/>
                <a:ea typeface="Times New Roman" panose="02020603050405020304" pitchFamily="18" charset="0"/>
              </a:rPr>
              <a:t>informal</a:t>
            </a:r>
            <a:r>
              <a:rPr lang="en-US" sz="3100" dirty="0">
                <a:solidFill>
                  <a:srgbClr val="FFFFCC"/>
                </a:solidFill>
                <a:latin typeface="Calibri" panose="020F0502020204030204" pitchFamily="34" charset="0"/>
                <a:ea typeface="Times New Roman" panose="02020603050405020304" pitchFamily="18" charset="0"/>
              </a:rPr>
              <a:t> atmosphere that would put new converts at their ease.   Joyous singing, </a:t>
            </a:r>
            <a:r>
              <a:rPr lang="en-US" sz="3100" b="1" u="sng" dirty="0">
                <a:solidFill>
                  <a:srgbClr val="FFFFCC"/>
                </a:solidFill>
                <a:latin typeface="Calibri" panose="020F0502020204030204" pitchFamily="34" charset="0"/>
                <a:ea typeface="Times New Roman" panose="02020603050405020304" pitchFamily="18" charset="0"/>
              </a:rPr>
              <a:t>instrumental</a:t>
            </a:r>
            <a:r>
              <a:rPr lang="en-US" sz="3100" dirty="0">
                <a:solidFill>
                  <a:srgbClr val="FFFFCC"/>
                </a:solidFill>
                <a:latin typeface="Calibri" panose="020F0502020204030204" pitchFamily="34" charset="0"/>
                <a:ea typeface="Times New Roman" panose="02020603050405020304" pitchFamily="18" charset="0"/>
              </a:rPr>
              <a:t> music, </a:t>
            </a:r>
            <a:r>
              <a:rPr lang="en-US" sz="3100" b="1" u="sng" dirty="0">
                <a:solidFill>
                  <a:srgbClr val="FFFFCC"/>
                </a:solidFill>
                <a:latin typeface="Calibri" panose="020F0502020204030204" pitchFamily="34" charset="0"/>
                <a:ea typeface="Times New Roman" panose="02020603050405020304" pitchFamily="18" charset="0"/>
              </a:rPr>
              <a:t>clapping</a:t>
            </a:r>
            <a:r>
              <a:rPr lang="en-US" sz="3100" dirty="0">
                <a:solidFill>
                  <a:srgbClr val="FFFFCC"/>
                </a:solidFill>
                <a:latin typeface="Calibri" panose="020F0502020204030204" pitchFamily="34" charset="0"/>
                <a:ea typeface="Times New Roman" panose="02020603050405020304" pitchFamily="18" charset="0"/>
              </a:rPr>
              <a:t> of hands, personal testimony, free prayer, and an open invitation to repentance characterize the services’ </a:t>
            </a:r>
            <a:r>
              <a:rPr lang="en-US" sz="1400" dirty="0">
                <a:solidFill>
                  <a:schemeClr val="bg1"/>
                </a:solidFill>
                <a:latin typeface="Calibri" panose="020F0502020204030204" pitchFamily="34" charset="0"/>
                <a:ea typeface="Times New Roman" panose="02020603050405020304" pitchFamily="18" charset="0"/>
              </a:rPr>
              <a:t>– </a:t>
            </a:r>
            <a:r>
              <a:rPr lang="en-US" sz="1400" dirty="0" err="1">
                <a:solidFill>
                  <a:schemeClr val="bg1"/>
                </a:solidFill>
                <a:latin typeface="Calibri" panose="020F0502020204030204" pitchFamily="34" charset="0"/>
                <a:ea typeface="Times New Roman" panose="02020603050405020304" pitchFamily="18" charset="0"/>
              </a:rPr>
              <a:t>Ency</a:t>
            </a:r>
            <a:r>
              <a:rPr lang="en-US" sz="1400" dirty="0">
                <a:solidFill>
                  <a:schemeClr val="bg1"/>
                </a:solidFill>
                <a:latin typeface="Calibri" panose="020F0502020204030204" pitchFamily="34" charset="0"/>
                <a:ea typeface="Times New Roman" panose="02020603050405020304" pitchFamily="18" charset="0"/>
              </a:rPr>
              <a:t> .Brit.  </a:t>
            </a:r>
            <a:endParaRPr lang="en-US" dirty="0">
              <a:solidFill>
                <a:schemeClr val="bg1"/>
              </a:solidFill>
              <a:latin typeface="Calibri" panose="020F0502020204030204" pitchFamily="34" charset="0"/>
              <a:ea typeface="Times New Roman" panose="02020603050405020304" pitchFamily="18" charset="0"/>
            </a:endParaRPr>
          </a:p>
          <a:p>
            <a:pPr marL="0" indent="0">
              <a:buNone/>
            </a:pPr>
            <a:endPar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 xmlns:p14="http://schemas.microsoft.com/office/powerpoint/2010/main" val="468486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6.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Worship</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marL="0" indent="0">
              <a:buNone/>
            </a:pPr>
            <a:r>
              <a:rPr lang="en-US" dirty="0">
                <a:solidFill>
                  <a:srgbClr val="FFFFCC"/>
                </a:solidFill>
                <a:latin typeface="Calibri" panose="020F0502020204030204" pitchFamily="34" charset="0"/>
                <a:ea typeface="Times New Roman" panose="02020603050405020304" pitchFamily="18" charset="0"/>
              </a:rPr>
              <a:t>No Lord’s supper </a:t>
            </a:r>
            <a:r>
              <a:rPr lang="en-US" dirty="0">
                <a:solidFill>
                  <a:schemeClr val="bg1"/>
                </a:solidFill>
                <a:latin typeface="Calibri" panose="020F0502020204030204" pitchFamily="34" charset="0"/>
                <a:ea typeface="Times New Roman" panose="02020603050405020304" pitchFamily="18" charset="0"/>
              </a:rPr>
              <a:t>– Booth saw no reason for it. </a:t>
            </a:r>
            <a:br>
              <a:rPr lang="en-US" dirty="0">
                <a:solidFill>
                  <a:schemeClr val="bg1"/>
                </a:solidFill>
                <a:latin typeface="Calibri" panose="020F0502020204030204" pitchFamily="34" charset="0"/>
                <a:ea typeface="Times New Roman" panose="02020603050405020304" pitchFamily="18" charset="0"/>
              </a:rPr>
            </a:br>
            <a:r>
              <a:rPr lang="en-US" dirty="0">
                <a:solidFill>
                  <a:schemeClr val="bg1"/>
                </a:solidFill>
                <a:latin typeface="Calibri" panose="020F0502020204030204" pitchFamily="34" charset="0"/>
                <a:ea typeface="Times New Roman" panose="02020603050405020304" pitchFamily="18" charset="0"/>
              </a:rPr>
              <a:t>  1 Co.11</a:t>
            </a:r>
          </a:p>
          <a:p>
            <a:pPr marL="176213" indent="-176213">
              <a:buNone/>
            </a:pPr>
            <a:r>
              <a:rPr lang="en-US" dirty="0">
                <a:solidFill>
                  <a:srgbClr val="FFFFCC"/>
                </a:solidFill>
                <a:latin typeface="Calibri" panose="020F0502020204030204" pitchFamily="34" charset="0"/>
                <a:ea typeface="Times New Roman" panose="02020603050405020304" pitchFamily="18" charset="0"/>
              </a:rPr>
              <a:t>Mechanical music </a:t>
            </a:r>
            <a:r>
              <a:rPr lang="en-US" dirty="0">
                <a:solidFill>
                  <a:schemeClr val="bg1"/>
                </a:solidFill>
                <a:latin typeface="Calibri" panose="020F0502020204030204" pitchFamily="34" charset="0"/>
                <a:ea typeface="Times New Roman" panose="02020603050405020304" pitchFamily="18" charset="0"/>
              </a:rPr>
              <a:t>– appeal to carnal side of   converts (not because NT authorizes it.  Ep.5:19</a:t>
            </a:r>
          </a:p>
          <a:p>
            <a:pPr marL="0" indent="0">
              <a:buNone/>
            </a:pPr>
            <a:r>
              <a:rPr lang="en-US" dirty="0">
                <a:solidFill>
                  <a:srgbClr val="FFFFCC"/>
                </a:solidFill>
                <a:latin typeface="Calibri" panose="020F0502020204030204" pitchFamily="34" charset="0"/>
                <a:ea typeface="Times New Roman" panose="02020603050405020304" pitchFamily="18" charset="0"/>
              </a:rPr>
              <a:t>Hand clapping </a:t>
            </a:r>
            <a:r>
              <a:rPr lang="en-US" dirty="0">
                <a:solidFill>
                  <a:schemeClr val="bg1"/>
                </a:solidFill>
                <a:latin typeface="Calibri" panose="020F0502020204030204" pitchFamily="34" charset="0"/>
                <a:ea typeface="Times New Roman" panose="02020603050405020304" pitchFamily="18" charset="0"/>
              </a:rPr>
              <a:t>– carnal response to entertainment.</a:t>
            </a:r>
          </a:p>
          <a:p>
            <a:pPr marL="0" indent="0">
              <a:buNone/>
            </a:pPr>
            <a:r>
              <a:rPr lang="en-US" dirty="0">
                <a:solidFill>
                  <a:srgbClr val="FFFFCC"/>
                </a:solidFill>
                <a:latin typeface="Calibri" panose="020F0502020204030204" pitchFamily="34" charset="0"/>
                <a:ea typeface="Times New Roman" panose="02020603050405020304" pitchFamily="18" charset="0"/>
              </a:rPr>
              <a:t>Celebrate XMAS as religious holy day</a:t>
            </a:r>
            <a:r>
              <a:rPr lang="en-US" dirty="0">
                <a:solidFill>
                  <a:schemeClr val="bg1"/>
                </a:solidFill>
                <a:latin typeface="Calibri" panose="020F0502020204030204" pitchFamily="34" charset="0"/>
                <a:ea typeface="Times New Roman" panose="02020603050405020304" pitchFamily="18" charset="0"/>
              </a:rPr>
              <a:t>.  </a:t>
            </a:r>
          </a:p>
          <a:p>
            <a:pPr lvl="1">
              <a:buFont typeface="Courier New" panose="02070309020205020404" pitchFamily="49" charset="0"/>
              <a:buChar char="o"/>
            </a:pPr>
            <a:r>
              <a:rPr lang="en-US" sz="3200" dirty="0">
                <a:solidFill>
                  <a:schemeClr val="bg1"/>
                </a:solidFill>
                <a:latin typeface="Calibri" panose="020F0502020204030204" pitchFamily="34" charset="0"/>
                <a:ea typeface="Times New Roman" panose="02020603050405020304" pitchFamily="18" charset="0"/>
              </a:rPr>
              <a:t>Mt.15:7-9</a:t>
            </a:r>
          </a:p>
          <a:p>
            <a:pPr lvl="1">
              <a:buFont typeface="Courier New" panose="02070309020205020404" pitchFamily="49" charset="0"/>
              <a:buChar char="o"/>
            </a:pPr>
            <a:r>
              <a:rPr lang="en-US" sz="3200" dirty="0">
                <a:solidFill>
                  <a:schemeClr val="bg1"/>
                </a:solidFill>
                <a:latin typeface="Calibri" panose="020F0502020204030204" pitchFamily="34" charset="0"/>
                <a:ea typeface="Times New Roman" panose="02020603050405020304" pitchFamily="18" charset="0"/>
              </a:rPr>
              <a:t>Gal.4:10-11</a:t>
            </a:r>
          </a:p>
          <a:p>
            <a:pPr marL="0" indent="0">
              <a:buNone/>
            </a:pPr>
            <a:endPar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 xmlns:p14="http://schemas.microsoft.com/office/powerpoint/2010/main" val="10842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7.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Plan of salvation</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marL="0" indent="0">
              <a:buNone/>
            </a:pPr>
            <a:r>
              <a:rPr lang="en-US" dirty="0">
                <a:solidFill>
                  <a:schemeClr val="bg1"/>
                </a:solidFill>
                <a:latin typeface="Calibri" panose="020F0502020204030204" pitchFamily="34" charset="0"/>
                <a:ea typeface="Times New Roman" panose="02020603050405020304" pitchFamily="18" charset="0"/>
              </a:rPr>
              <a:t>They administer </a:t>
            </a:r>
            <a:r>
              <a:rPr lang="en-US" dirty="0">
                <a:solidFill>
                  <a:srgbClr val="FFFFCC"/>
                </a:solidFill>
                <a:latin typeface="Calibri" panose="020F0502020204030204" pitchFamily="34" charset="0"/>
                <a:ea typeface="Times New Roman" panose="02020603050405020304" pitchFamily="18" charset="0"/>
              </a:rPr>
              <a:t>no baptism </a:t>
            </a:r>
            <a:r>
              <a:rPr lang="en-US" dirty="0">
                <a:solidFill>
                  <a:schemeClr val="bg1"/>
                </a:solidFill>
                <a:latin typeface="Calibri" panose="020F0502020204030204" pitchFamily="34" charset="0"/>
                <a:ea typeface="Times New Roman" panose="02020603050405020304" pitchFamily="18" charset="0"/>
              </a:rPr>
              <a:t>(not necessary for salvation).</a:t>
            </a:r>
          </a:p>
          <a:p>
            <a:pPr marL="0" indent="0">
              <a:spcBef>
                <a:spcPts val="600"/>
              </a:spcBef>
              <a:buNone/>
            </a:pPr>
            <a:r>
              <a:rPr lang="en-US" sz="3200" dirty="0">
                <a:solidFill>
                  <a:schemeClr val="bg1"/>
                </a:solidFill>
                <a:latin typeface="Calibri" panose="020F0502020204030204" pitchFamily="34" charset="0"/>
                <a:ea typeface="Times New Roman" panose="02020603050405020304" pitchFamily="18" charset="0"/>
              </a:rPr>
              <a:t>Salvation Army Handbook of Doctrine: ‘</a:t>
            </a:r>
            <a:r>
              <a:rPr lang="en-US" sz="3200" dirty="0">
                <a:solidFill>
                  <a:srgbClr val="FFFFCC"/>
                </a:solidFill>
                <a:latin typeface="Calibri" panose="020F0502020204030204" pitchFamily="34" charset="0"/>
                <a:ea typeface="Times New Roman" panose="02020603050405020304" pitchFamily="18" charset="0"/>
              </a:rPr>
              <a:t>repentance and faith</a:t>
            </a:r>
            <a:r>
              <a:rPr lang="en-US" sz="3200" dirty="0">
                <a:solidFill>
                  <a:schemeClr val="bg1"/>
                </a:solidFill>
                <a:latin typeface="Calibri" panose="020F0502020204030204" pitchFamily="34" charset="0"/>
                <a:ea typeface="Times New Roman" panose="02020603050405020304" pitchFamily="18" charset="0"/>
              </a:rPr>
              <a:t> are the </a:t>
            </a:r>
            <a:r>
              <a:rPr lang="en-US" dirty="0">
                <a:solidFill>
                  <a:srgbClr val="FFFFCC"/>
                </a:solidFill>
                <a:latin typeface="Calibri" panose="020F0502020204030204" pitchFamily="34" charset="0"/>
                <a:ea typeface="Times New Roman" panose="02020603050405020304" pitchFamily="18" charset="0"/>
              </a:rPr>
              <a:t>only</a:t>
            </a:r>
            <a:r>
              <a:rPr lang="en-US" dirty="0">
                <a:solidFill>
                  <a:schemeClr val="bg1"/>
                </a:solidFill>
                <a:latin typeface="Calibri" panose="020F0502020204030204" pitchFamily="34" charset="0"/>
                <a:ea typeface="Times New Roman" panose="02020603050405020304" pitchFamily="18" charset="0"/>
              </a:rPr>
              <a:t> prerequisites of salvation.</a:t>
            </a:r>
          </a:p>
          <a:p>
            <a:pPr marL="0" indent="0">
              <a:spcBef>
                <a:spcPts val="600"/>
              </a:spcBef>
              <a:buNone/>
            </a:pPr>
            <a:r>
              <a:rPr lang="en-US" sz="3200" dirty="0">
                <a:solidFill>
                  <a:schemeClr val="bg1"/>
                </a:solidFill>
                <a:latin typeface="Calibri" panose="020F0502020204030204" pitchFamily="34" charset="0"/>
                <a:ea typeface="Times New Roman" panose="02020603050405020304" pitchFamily="18" charset="0"/>
              </a:rPr>
              <a:t>	If one desires to be baptized, the Army will 	sprinkle, pour or immerse the subject.  </a:t>
            </a:r>
          </a:p>
          <a:p>
            <a:pPr marL="0" indent="0">
              <a:spcBef>
                <a:spcPts val="600"/>
              </a:spcBef>
              <a:buNone/>
            </a:pPr>
            <a:r>
              <a:rPr lang="en-US" dirty="0">
                <a:solidFill>
                  <a:schemeClr val="bg1"/>
                </a:solidFill>
                <a:latin typeface="Calibri" panose="020F0502020204030204" pitchFamily="34" charset="0"/>
                <a:ea typeface="Times New Roman" panose="02020603050405020304" pitchFamily="18" charset="0"/>
              </a:rPr>
              <a:t>They teach </a:t>
            </a:r>
            <a:r>
              <a:rPr lang="en-US" dirty="0">
                <a:solidFill>
                  <a:srgbClr val="FFFFCC"/>
                </a:solidFill>
                <a:latin typeface="Calibri" panose="020F0502020204030204" pitchFamily="34" charset="0"/>
                <a:ea typeface="Times New Roman" panose="02020603050405020304" pitchFamily="18" charset="0"/>
              </a:rPr>
              <a:t>THD</a:t>
            </a:r>
            <a:r>
              <a:rPr lang="en-US" dirty="0">
                <a:solidFill>
                  <a:schemeClr val="bg1"/>
                </a:solidFill>
                <a:latin typeface="Calibri" panose="020F0502020204030204" pitchFamily="34" charset="0"/>
                <a:ea typeface="Times New Roman" panose="02020603050405020304" pitchFamily="18" charset="0"/>
              </a:rPr>
              <a:t>. </a:t>
            </a:r>
          </a:p>
          <a:p>
            <a:pPr marL="0" indent="0">
              <a:spcBef>
                <a:spcPts val="600"/>
              </a:spcBef>
              <a:buNone/>
            </a:pPr>
            <a:r>
              <a:rPr lang="en-US" sz="3200" dirty="0">
                <a:solidFill>
                  <a:schemeClr val="bg1"/>
                </a:solidFill>
                <a:latin typeface="Calibri" panose="020F0502020204030204" pitchFamily="34" charset="0"/>
                <a:ea typeface="Times New Roman" panose="02020603050405020304" pitchFamily="18" charset="0"/>
              </a:rPr>
              <a:t>Repentance toward God, faith in Lord Jesus Christ, and regeneration of Holy Spirit are necessary to salvation.’</a:t>
            </a:r>
          </a:p>
          <a:p>
            <a:pPr marL="0" indent="0">
              <a:buNone/>
            </a:pPr>
            <a:endPar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 xmlns:p14="http://schemas.microsoft.com/office/powerpoint/2010/main" val="404269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7.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Plan of salvation</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838200"/>
            <a:ext cx="8610600" cy="5562600"/>
          </a:xfrm>
        </p:spPr>
        <p:txBody>
          <a:bodyPr/>
          <a:lstStyle/>
          <a:p>
            <a:pPr>
              <a:buFont typeface="Wingdings" panose="05000000000000000000" pitchFamily="2" charset="2"/>
              <a:buChar char="§"/>
            </a:pPr>
            <a:r>
              <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rPr>
              <a:t>Mk.16:16, not mere faith</a:t>
            </a:r>
          </a:p>
          <a:p>
            <a:pPr>
              <a:buFont typeface="Wingdings" panose="05000000000000000000" pitchFamily="2" charset="2"/>
              <a:buChar char="§"/>
            </a:pPr>
            <a:r>
              <a:rPr lang="en-US" dirty="0">
                <a:solidFill>
                  <a:schemeClr val="bg1"/>
                </a:solidFill>
                <a:latin typeface="Calibri" panose="020F0502020204030204" pitchFamily="34" charset="0"/>
                <a:ea typeface="Verdana" panose="020B0604030504040204" pitchFamily="34" charset="0"/>
                <a:cs typeface="Calibri" panose="020F0502020204030204" pitchFamily="34" charset="0"/>
              </a:rPr>
              <a:t>Ac.2:38, not mere repentance</a:t>
            </a:r>
          </a:p>
          <a:p>
            <a:pPr>
              <a:buFont typeface="Wingdings" panose="05000000000000000000" pitchFamily="2" charset="2"/>
              <a:buChar char="§"/>
            </a:pPr>
            <a:r>
              <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rPr>
              <a:t>Ro.6:3-4, not sprinkling</a:t>
            </a:r>
          </a:p>
          <a:p>
            <a:pPr>
              <a:buFont typeface="Wingdings" panose="05000000000000000000" pitchFamily="2" charset="2"/>
              <a:buChar char="§"/>
            </a:pPr>
            <a:r>
              <a:rPr lang="en-US" dirty="0">
                <a:solidFill>
                  <a:schemeClr val="bg1"/>
                </a:solidFill>
                <a:latin typeface="Calibri" panose="020F0502020204030204" pitchFamily="34" charset="0"/>
                <a:ea typeface="Verdana" panose="020B0604030504040204" pitchFamily="34" charset="0"/>
                <a:cs typeface="Calibri" panose="020F0502020204030204" pitchFamily="34" charset="0"/>
              </a:rPr>
              <a:t>Ezk.18, THD not possible</a:t>
            </a:r>
          </a:p>
          <a:p>
            <a:pPr>
              <a:buFont typeface="Wingdings" panose="05000000000000000000" pitchFamily="2" charset="2"/>
              <a:buChar char="§"/>
            </a:pPr>
            <a:r>
              <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rPr>
              <a:t>Tit.3:5, regeneration of HS comes with baptism</a:t>
            </a:r>
          </a:p>
        </p:txBody>
      </p:sp>
    </p:spTree>
    <p:extLst>
      <p:ext uri="{BB962C8B-B14F-4D97-AF65-F5344CB8AC3E}">
        <p14:creationId xmlns="" xmlns:p14="http://schemas.microsoft.com/office/powerpoint/2010/main" val="293623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609600"/>
          </a:xfrm>
        </p:spPr>
        <p:txBody>
          <a:bodyPr/>
          <a:lstStyle/>
          <a:p>
            <a:pPr eaLnBrk="1" hangingPunct="1"/>
            <a:r>
              <a:rPr lang="en-US" altLang="en-US" sz="2400" dirty="0">
                <a:solidFill>
                  <a:srgbClr val="00FFCC"/>
                </a:solidFill>
                <a:latin typeface="Verdana" panose="020B0604030504040204" pitchFamily="34" charset="0"/>
                <a:ea typeface="Verdana" panose="020B0604030504040204" pitchFamily="34" charset="0"/>
                <a:cs typeface="Verdana" panose="020B0604030504040204" pitchFamily="34" charset="0"/>
              </a:rPr>
              <a:t>8. </a:t>
            </a: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Women</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267856" y="685800"/>
            <a:ext cx="8610600" cy="5791200"/>
          </a:xfrm>
        </p:spPr>
        <p:txBody>
          <a:bodyPr/>
          <a:lstStyle/>
          <a:p>
            <a:pPr marL="0" indent="0">
              <a:buNone/>
            </a:pPr>
            <a:r>
              <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rPr>
              <a:t>Catherine Booth </a:t>
            </a: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joined the Wesleyan cong. at Brixton; 4 yrs. later she was debarred from that organization with others.    The ‘Reformers’ then formed separate congregation.  </a:t>
            </a:r>
          </a:p>
          <a:p>
            <a:pPr marL="0" indent="0">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1855: married Wm. Booth, also a </a:t>
            </a:r>
            <a:r>
              <a:rPr lang="en-US" sz="24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Reformer</a:t>
            </a:r>
            <a:r>
              <a:rPr lang="en-US" sz="24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p>
          <a:p>
            <a:pPr marL="0" indent="0">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1858 she first took public part in his pastoral work.   </a:t>
            </a:r>
          </a:p>
          <a:p>
            <a:pPr marL="0" indent="0">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1860: after publishing a pamphlet </a:t>
            </a:r>
            <a:r>
              <a:rPr lang="en-US" u="sng" dirty="0">
                <a:solidFill>
                  <a:schemeClr val="bg1"/>
                </a:solidFill>
                <a:latin typeface="Calibri" panose="020F0502020204030204" pitchFamily="34" charset="0"/>
                <a:ea typeface="Times New Roman" panose="02020603050405020304" pitchFamily="18" charset="0"/>
                <a:cs typeface="Calibri" panose="020F0502020204030204" pitchFamily="34" charset="0"/>
              </a:rPr>
              <a:t>defending right of women to preach</a:t>
            </a: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 she delivered first sermon in husband’s pulpit, and led successful missions at Margate (1867) and Portsmouth (1873) </a:t>
            </a:r>
            <a:r>
              <a:rPr lang="en-US" sz="1600" dirty="0">
                <a:solidFill>
                  <a:schemeClr val="bg1"/>
                </a:solidFill>
                <a:latin typeface="Calibri" panose="020F0502020204030204" pitchFamily="34" charset="0"/>
                <a:ea typeface="Times New Roman" panose="02020603050405020304" pitchFamily="18" charset="0"/>
                <a:cs typeface="Calibri" panose="020F0502020204030204" pitchFamily="34" charset="0"/>
              </a:rPr>
              <a:t>–  Sch.-Her. II, 233. </a:t>
            </a: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p>
          <a:p>
            <a:pPr marL="0" indent="0">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Known as “Mother of the Salvation Army.” </a:t>
            </a:r>
            <a:endPar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 xmlns:p14="http://schemas.microsoft.com/office/powerpoint/2010/main" val="377492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868362"/>
          </a:xfrm>
        </p:spPr>
        <p:txBody>
          <a:bodyPr/>
          <a:lstStyle/>
          <a:p>
            <a:pPr eaLnBrk="1" hangingPunct="1"/>
            <a:r>
              <a:rPr lang="en-US" altLang="en-US" sz="4000" dirty="0">
                <a:solidFill>
                  <a:srgbClr val="FFFF00"/>
                </a:solidFill>
                <a:latin typeface="Verdana" panose="020B0604030504040204" pitchFamily="34" charset="0"/>
                <a:ea typeface="Verdana" panose="020B0604030504040204" pitchFamily="34" charset="0"/>
                <a:cs typeface="Verdana" panose="020B0604030504040204" pitchFamily="34" charset="0"/>
              </a:rPr>
              <a:t>Conclusion</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462954" y="1066800"/>
            <a:ext cx="8229600" cy="5257800"/>
          </a:xfrm>
        </p:spPr>
        <p:txBody>
          <a:bodyPr/>
          <a:lstStyle/>
          <a:p>
            <a:pPr marL="0" indent="0">
              <a:spcBef>
                <a:spcPts val="300"/>
              </a:spcBef>
              <a:spcAft>
                <a:spcPts val="0"/>
              </a:spcAft>
              <a:buNone/>
            </a:pPr>
            <a:r>
              <a:rPr lang="en-US" dirty="0">
                <a:solidFill>
                  <a:schemeClr val="bg1"/>
                </a:solidFill>
                <a:latin typeface="Times New Roman" panose="02020603050405020304" pitchFamily="18" charset="0"/>
                <a:cs typeface="Times New Roman" panose="02020603050405020304" pitchFamily="18" charset="0"/>
              </a:rPr>
              <a:t>“But they do so much good by helping people in </a:t>
            </a:r>
            <a:r>
              <a:rPr lang="en-US">
                <a:solidFill>
                  <a:schemeClr val="bg1"/>
                </a:solidFill>
                <a:latin typeface="Times New Roman" panose="02020603050405020304" pitchFamily="18" charset="0"/>
                <a:cs typeface="Times New Roman" panose="02020603050405020304" pitchFamily="18" charset="0"/>
              </a:rPr>
              <a:t>distress.”</a:t>
            </a:r>
            <a:endParaRPr lang="en-US" dirty="0">
              <a:solidFill>
                <a:schemeClr val="bg1"/>
              </a:solidFill>
              <a:latin typeface="Times New Roman" panose="02020603050405020304" pitchFamily="18" charset="0"/>
              <a:cs typeface="Times New Roman" panose="02020603050405020304" pitchFamily="18" charset="0"/>
            </a:endParaRPr>
          </a:p>
          <a:p>
            <a:pPr lvl="1">
              <a:spcBef>
                <a:spcPts val="300"/>
              </a:spcBef>
              <a:spcAft>
                <a:spcPts val="300"/>
              </a:spcAft>
              <a:buFont typeface="Arial" panose="020B0604020202020204" pitchFamily="34" charset="0"/>
              <a:buChar char="•"/>
            </a:pPr>
            <a:r>
              <a:rPr lang="en-US" sz="3200" dirty="0">
                <a:solidFill>
                  <a:schemeClr val="bg1"/>
                </a:solidFill>
                <a:latin typeface="Calibri" panose="020F0502020204030204" pitchFamily="34" charset="0"/>
                <a:cs typeface="Calibri" panose="020F0502020204030204" pitchFamily="34" charset="0"/>
              </a:rPr>
              <a:t>Mt.7:21-23</a:t>
            </a:r>
          </a:p>
          <a:p>
            <a:pPr lvl="1">
              <a:spcBef>
                <a:spcPts val="300"/>
              </a:spcBef>
              <a:spcAft>
                <a:spcPts val="300"/>
              </a:spcAft>
              <a:buFont typeface="Arial" panose="020B0604020202020204" pitchFamily="34" charset="0"/>
              <a:buChar char="•"/>
            </a:pPr>
            <a:r>
              <a:rPr lang="en-US" sz="3200" dirty="0">
                <a:solidFill>
                  <a:schemeClr val="bg1"/>
                </a:solidFill>
                <a:latin typeface="Calibri" panose="020F0502020204030204" pitchFamily="34" charset="0"/>
                <a:cs typeface="Calibri" panose="020F0502020204030204" pitchFamily="34" charset="0"/>
              </a:rPr>
              <a:t>Mt.15:13-14</a:t>
            </a:r>
          </a:p>
          <a:p>
            <a:pPr lvl="1">
              <a:spcBef>
                <a:spcPts val="300"/>
              </a:spcBef>
              <a:spcAft>
                <a:spcPts val="600"/>
              </a:spcAft>
              <a:buFont typeface="Arial" panose="020B0604020202020204" pitchFamily="34" charset="0"/>
              <a:buChar char="•"/>
            </a:pPr>
            <a:r>
              <a:rPr lang="en-US" sz="3200" dirty="0">
                <a:solidFill>
                  <a:schemeClr val="bg1"/>
                </a:solidFill>
                <a:latin typeface="Calibri" panose="020F0502020204030204" pitchFamily="34" charset="0"/>
                <a:cs typeface="Calibri" panose="020F0502020204030204" pitchFamily="34" charset="0"/>
              </a:rPr>
              <a:t>2 Jn.9-11</a:t>
            </a:r>
          </a:p>
          <a:p>
            <a:pPr>
              <a:spcBef>
                <a:spcPts val="300"/>
              </a:spcBef>
              <a:spcAft>
                <a:spcPts val="600"/>
              </a:spcAft>
              <a:buFont typeface="Arial" panose="020B0604020202020204" pitchFamily="34" charset="0"/>
              <a:buChar char="•"/>
            </a:pPr>
            <a:r>
              <a:rPr lang="en-US" dirty="0">
                <a:solidFill>
                  <a:schemeClr val="bg1"/>
                </a:solidFill>
                <a:latin typeface="Calibri" panose="020F0502020204030204" pitchFamily="34" charset="0"/>
                <a:cs typeface="Calibri" panose="020F0502020204030204" pitchFamily="34" charset="0"/>
              </a:rPr>
              <a:t>Those who contribute to their fund share in their false doctrines.</a:t>
            </a:r>
          </a:p>
          <a:p>
            <a:pPr>
              <a:spcBef>
                <a:spcPts val="300"/>
              </a:spcBef>
              <a:spcAft>
                <a:spcPts val="600"/>
              </a:spcAft>
              <a:buFont typeface="Arial" panose="020B0604020202020204" pitchFamily="34" charset="0"/>
              <a:buChar char="•"/>
            </a:pPr>
            <a:r>
              <a:rPr lang="en-US" dirty="0">
                <a:solidFill>
                  <a:schemeClr val="bg1"/>
                </a:solidFill>
                <a:latin typeface="Calibri" panose="020F0502020204030204" pitchFamily="34" charset="0"/>
                <a:cs typeface="Calibri" panose="020F0502020204030204" pitchFamily="34" charset="0"/>
              </a:rPr>
              <a:t>It is more than a benevolent organization.</a:t>
            </a:r>
          </a:p>
          <a:p>
            <a:pPr>
              <a:spcBef>
                <a:spcPts val="300"/>
              </a:spcBef>
              <a:spcAft>
                <a:spcPts val="600"/>
              </a:spcAft>
              <a:buFont typeface="Arial" panose="020B0604020202020204" pitchFamily="34" charset="0"/>
              <a:buChar char="•"/>
            </a:pPr>
            <a:r>
              <a:rPr lang="en-US" dirty="0">
                <a:solidFill>
                  <a:schemeClr val="bg1"/>
                </a:solidFill>
                <a:latin typeface="Calibri" panose="020F0502020204030204" pitchFamily="34" charset="0"/>
                <a:cs typeface="Calibri" panose="020F0502020204030204" pitchFamily="34" charset="0"/>
              </a:rPr>
              <a:t>United Way contributes to Salvation Army.</a:t>
            </a:r>
          </a:p>
          <a:p>
            <a:pPr marL="0" indent="0">
              <a:spcBef>
                <a:spcPts val="300"/>
              </a:spcBef>
              <a:spcAft>
                <a:spcPts val="600"/>
              </a:spcAft>
              <a:buNone/>
            </a:pPr>
            <a:endParaRPr lang="en-US" dirty="0">
              <a:solidFill>
                <a:schemeClr val="bg1"/>
              </a:solidFill>
              <a:latin typeface="Times New Roman" panose="02020603050405020304" pitchFamily="18" charset="0"/>
              <a:cs typeface="Times New Roman" panose="02020603050405020304" pitchFamily="18" charset="0"/>
            </a:endParaRPr>
          </a:p>
          <a:p>
            <a:pPr marL="0" indent="0">
              <a:spcBef>
                <a:spcPts val="300"/>
              </a:spcBef>
              <a:buNone/>
            </a:pPr>
            <a:r>
              <a:rPr lang="en-US" dirty="0">
                <a:solidFill>
                  <a:schemeClr val="bg1"/>
                </a:solidFill>
                <a:cs typeface="Times New Roman" panose="02020603050405020304" pitchFamily="18" charset="0"/>
              </a:rPr>
              <a:t>	</a:t>
            </a:r>
          </a:p>
          <a:p>
            <a:pPr marL="0" indent="0">
              <a:buNone/>
            </a:pPr>
            <a:endParaRPr lang="en-US" sz="3000" dirty="0">
              <a:solidFill>
                <a:schemeClr val="bg1"/>
              </a:solidFill>
            </a:endParaRPr>
          </a:p>
        </p:txBody>
      </p:sp>
    </p:spTree>
    <p:extLst>
      <p:ext uri="{BB962C8B-B14F-4D97-AF65-F5344CB8AC3E}">
        <p14:creationId xmlns="" xmlns:p14="http://schemas.microsoft.com/office/powerpoint/2010/main" val="200570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 xmlns:a16="http://schemas.microsoft.com/office/drawing/2014/main" id="{40596B6C-3AD8-4E42-8FBA-74C9243DE4BF}"/>
              </a:ext>
            </a:extLst>
          </p:cNvPr>
          <p:cNvSpPr>
            <a:spLocks noGrp="1"/>
          </p:cNvSpPr>
          <p:nvPr>
            <p:ph type="title"/>
          </p:nvPr>
        </p:nvSpPr>
        <p:spPr>
          <a:xfrm>
            <a:off x="457200" y="228600"/>
            <a:ext cx="8229600" cy="639762"/>
          </a:xfrm>
        </p:spPr>
        <p:txBody>
          <a:bodyPr/>
          <a:lstStyle/>
          <a:p>
            <a:r>
              <a:rPr lang="en-US" sz="3200" dirty="0">
                <a:solidFill>
                  <a:schemeClr val="bg1"/>
                </a:solidFill>
              </a:rPr>
              <a:t>Salvation Army – why criticize?</a:t>
            </a:r>
          </a:p>
        </p:txBody>
      </p:sp>
      <p:sp>
        <p:nvSpPr>
          <p:cNvPr id="5" name="Content Placeholder 4">
            <a:extLst>
              <a:ext uri="{FF2B5EF4-FFF2-40B4-BE49-F238E27FC236}">
                <a16:creationId xmlns="" xmlns:a16="http://schemas.microsoft.com/office/drawing/2014/main" id="{830C05A8-06DE-4BDD-B023-0D930E6FDF37}"/>
              </a:ext>
            </a:extLst>
          </p:cNvPr>
          <p:cNvSpPr>
            <a:spLocks noGrp="1"/>
          </p:cNvSpPr>
          <p:nvPr>
            <p:ph idx="1"/>
          </p:nvPr>
        </p:nvSpPr>
        <p:spPr>
          <a:xfrm>
            <a:off x="457200" y="960437"/>
            <a:ext cx="8229600" cy="5211763"/>
          </a:xfrm>
        </p:spPr>
        <p:txBody>
          <a:bodyPr/>
          <a:lstStyle/>
          <a:p>
            <a:pPr>
              <a:spcAft>
                <a:spcPts val="0"/>
              </a:spcAft>
              <a:buFont typeface="Arial" panose="020B0604020202020204" pitchFamily="34" charset="0"/>
              <a:buChar char="•"/>
            </a:pPr>
            <a:r>
              <a:rPr lang="en-US" dirty="0">
                <a:solidFill>
                  <a:srgbClr val="FFFF00"/>
                </a:solidFill>
                <a:latin typeface="Verdana" panose="020B0604030504040204" pitchFamily="34" charset="0"/>
                <a:ea typeface="Verdana" panose="020B0604030504040204" pitchFamily="34" charset="0"/>
                <a:cs typeface="Times New Roman" panose="02020603050405020304" pitchFamily="18" charset="0"/>
              </a:rPr>
              <a:t>NOT because they </a:t>
            </a:r>
          </a:p>
          <a:p>
            <a:pPr lvl="1">
              <a:spcAft>
                <a:spcPts val="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Times New Roman" panose="02020603050405020304" pitchFamily="18" charset="0"/>
              </a:rPr>
              <a:t>…swindle money</a:t>
            </a:r>
          </a:p>
          <a:p>
            <a:pPr lvl="1">
              <a:spcAft>
                <a:spcPts val="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Times New Roman" panose="02020603050405020304" pitchFamily="18" charset="0"/>
              </a:rPr>
              <a:t>…use money in different way than advertised</a:t>
            </a:r>
          </a:p>
          <a:p>
            <a:pPr lvl="1">
              <a:spcAft>
                <a:spcPts val="60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Times New Roman" panose="02020603050405020304" pitchFamily="18" charset="0"/>
              </a:rPr>
              <a:t>…deny Bible is Word of God</a:t>
            </a:r>
          </a:p>
          <a:p>
            <a:pPr>
              <a:spcAft>
                <a:spcPts val="0"/>
              </a:spcAft>
              <a:buFont typeface="Arial" panose="020B0604020202020204" pitchFamily="34" charset="0"/>
              <a:buChar char="•"/>
            </a:pPr>
            <a:r>
              <a:rPr lang="en-US" dirty="0">
                <a:solidFill>
                  <a:srgbClr val="FFFF00"/>
                </a:solidFill>
                <a:latin typeface="Verdana" panose="020B0604030504040204" pitchFamily="34" charset="0"/>
                <a:ea typeface="Verdana" panose="020B0604030504040204" pitchFamily="34" charset="0"/>
                <a:cs typeface="Times New Roman" panose="02020603050405020304" pitchFamily="18" charset="0"/>
              </a:rPr>
              <a:t>BUT because they are an organized religion </a:t>
            </a:r>
          </a:p>
          <a:p>
            <a:pPr lvl="1">
              <a:spcAft>
                <a:spcPts val="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Times New Roman" panose="02020603050405020304" pitchFamily="18" charset="0"/>
              </a:rPr>
              <a:t>Attractive because of ‘good works’</a:t>
            </a:r>
          </a:p>
          <a:p>
            <a:pPr lvl="1">
              <a:spcAft>
                <a:spcPts val="600"/>
              </a:spcAft>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Times New Roman" panose="02020603050405020304" pitchFamily="18" charset="0"/>
              </a:rPr>
              <a:t>Most dangerous of all?</a:t>
            </a:r>
          </a:p>
        </p:txBody>
      </p:sp>
    </p:spTree>
    <p:extLst>
      <p:ext uri="{BB962C8B-B14F-4D97-AF65-F5344CB8AC3E}">
        <p14:creationId xmlns="" xmlns:p14="http://schemas.microsoft.com/office/powerpoint/2010/main" val="119535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rgbClr val="19194D"/>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22267D51-252E-43F0-B2BB-1287396B3E3C}"/>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 xmlns:a16="http://schemas.microsoft.com/office/drawing/2014/main" id="{89EB5BEB-712D-4C65-9A40-D187C93121F5}"/>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 xmlns:a16="http://schemas.microsoft.com/office/drawing/2014/main" id="{1BBC1824-2D85-4E16-8CEF-63034EC2D16E}"/>
              </a:ext>
            </a:extLst>
          </p:cNvPr>
          <p:cNvSpPr/>
          <p:nvPr/>
        </p:nvSpPr>
        <p:spPr>
          <a:xfrm>
            <a:off x="1633883" y="1371600"/>
            <a:ext cx="5887347" cy="1146175"/>
          </a:xfrm>
          <a:prstGeom prst="roundRect">
            <a:avLst/>
          </a:prstGeom>
          <a:solidFill>
            <a:schemeClr val="accent2">
              <a:lumMod val="20000"/>
              <a:lumOff val="80000"/>
            </a:schemeClr>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chemeClr val="accent2">
                    <a:lumMod val="50000"/>
                  </a:schemeClr>
                </a:solidFill>
                <a:effectLst/>
                <a:uLnTx/>
                <a:uFillTx/>
                <a:latin typeface="Verdana" panose="020B0604030504040204" pitchFamily="34" charset="0"/>
                <a:ea typeface="Verdana" panose="020B0604030504040204" pitchFamily="34" charset="0"/>
                <a:cs typeface="+mn-cs"/>
              </a:rPr>
              <a:t>I</a:t>
            </a:r>
            <a:r>
              <a:rPr kumimoji="0" lang="en-US" sz="4000" b="0" i="0" u="none" strike="noStrike" kern="1200" cap="none" spc="0" normalizeH="0" baseline="0" noProof="0" dirty="0">
                <a:ln>
                  <a:noFill/>
                </a:ln>
                <a:solidFill>
                  <a:srgbClr val="000000"/>
                </a:solidFill>
                <a:effectLst/>
                <a:uLnTx/>
                <a:uFillTx/>
                <a:latin typeface="Arial"/>
                <a:ea typeface="+mn-ea"/>
                <a:cs typeface="+mn-cs"/>
              </a:rPr>
              <a:t>  </a:t>
            </a:r>
            <a:r>
              <a:rPr lang="en-US" sz="3600" dirty="0">
                <a:solidFill>
                  <a:schemeClr val="accent2">
                    <a:lumMod val="50000"/>
                  </a:schemeClr>
                </a:solidFill>
                <a:latin typeface="Arial"/>
              </a:rPr>
              <a:t>History Of</a:t>
            </a:r>
            <a:br>
              <a:rPr lang="en-US" sz="3600" dirty="0">
                <a:solidFill>
                  <a:schemeClr val="accent2">
                    <a:lumMod val="50000"/>
                  </a:schemeClr>
                </a:solidFill>
                <a:latin typeface="Arial"/>
              </a:rPr>
            </a:br>
            <a:r>
              <a:rPr lang="en-US" sz="3600" dirty="0">
                <a:solidFill>
                  <a:schemeClr val="accent2">
                    <a:lumMod val="50000"/>
                  </a:schemeClr>
                </a:solidFill>
                <a:latin typeface="Arial"/>
              </a:rPr>
              <a:t>Salvation Army</a:t>
            </a:r>
            <a:endParaRPr kumimoji="0" lang="en-US" sz="4000" b="0" i="0" u="none" strike="noStrike" kern="1200" cap="none" spc="0" normalizeH="0" baseline="0" noProof="0" dirty="0">
              <a:ln>
                <a:noFill/>
              </a:ln>
              <a:solidFill>
                <a:schemeClr val="accent2">
                  <a:lumMod val="50000"/>
                </a:schemeClr>
              </a:solidFill>
              <a:effectLst/>
              <a:uLnTx/>
              <a:uFillTx/>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1295400"/>
          </a:xfrm>
        </p:spPr>
        <p:txBody>
          <a:bodyPr/>
          <a:lstStyle/>
          <a:p>
            <a:pPr eaLnBrk="1" hangingPunct="1"/>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William Booth, founder</a:t>
            </a:r>
            <a:b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b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and commander-in-chief</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462954" y="1371600"/>
            <a:ext cx="8229600" cy="4953000"/>
          </a:xfrm>
        </p:spPr>
        <p:txBody>
          <a:bodyPr/>
          <a:lstStyle/>
          <a:p>
            <a:pPr marL="339725" indent="-339725" eaLnBrk="1" hangingPunct="1">
              <a:spcAft>
                <a:spcPts val="6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Born: Nottingham, England, 1829</a:t>
            </a:r>
          </a:p>
          <a:p>
            <a:pPr marL="339725" indent="-339725" eaLnBrk="1" hangingPunct="1">
              <a:spcAft>
                <a:spcPts val="6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Tutor: preacher of Methodist New </a:t>
            </a:r>
            <a:r>
              <a:rPr lang="en-US" alt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Connexion</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Church</a:t>
            </a:r>
          </a:p>
          <a:p>
            <a:pPr marL="339725" indent="-339725" eaLnBrk="1" hangingPunct="1">
              <a:spcAft>
                <a:spcPts val="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Began open air preaching, age 15 </a:t>
            </a:r>
            <a:r>
              <a:rPr lang="en-US" alt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(1844)</a:t>
            </a:r>
          </a:p>
          <a:p>
            <a:pPr marL="739775" lvl="1" indent="-339725" eaLnBrk="1" hangingPunct="1">
              <a:spcAft>
                <a:spcPts val="60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Traveling evangelist / circuit preacher until 1861</a:t>
            </a:r>
          </a:p>
          <a:p>
            <a:pPr marL="739775" lvl="1" indent="-339725" eaLnBrk="1" hangingPunct="1">
              <a:spcAft>
                <a:spcPts val="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Left denomination to devote himself entirely to evangelistic 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1295400"/>
          </a:xfrm>
        </p:spPr>
        <p:txBody>
          <a:bodyPr/>
          <a:lstStyle/>
          <a:p>
            <a:pPr eaLnBrk="1" hangingPunct="1"/>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William Booth, founder</a:t>
            </a:r>
            <a:b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b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and commander-in-chief</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390236" y="1371600"/>
            <a:ext cx="8376246" cy="4953000"/>
          </a:xfrm>
        </p:spPr>
        <p:txBody>
          <a:bodyPr/>
          <a:lstStyle/>
          <a:p>
            <a:pPr marL="339725" indent="-339725" eaLnBrk="1" hangingPunct="1">
              <a:spcAft>
                <a:spcPts val="8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Founded ‘Christian Mission’ to improve condition of destitute in E. London; developed into Salvation Army (1878</a:t>
            </a:r>
            <a:r>
              <a:rPr lang="en-US" alt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39725" indent="-339725" eaLnBrk="1" hangingPunct="1">
              <a:spcAft>
                <a:spcPts val="8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Modeled its ‘orders and regulations’ after British Army.  </a:t>
            </a:r>
          </a:p>
          <a:p>
            <a:pPr marL="339725" indent="-339725" eaLnBrk="1" hangingPunct="1">
              <a:spcAft>
                <a:spcPts val="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He was general for life.</a:t>
            </a:r>
            <a:endPar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36636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1295400"/>
          </a:xfrm>
        </p:spPr>
        <p:txBody>
          <a:bodyPr/>
          <a:lstStyle/>
          <a:p>
            <a:pPr eaLnBrk="1" hangingPunct="1"/>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William Booth, founder</a:t>
            </a:r>
            <a:b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b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and commander-in-chief</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390236" y="1371600"/>
            <a:ext cx="8376246" cy="4953000"/>
          </a:xfrm>
        </p:spPr>
        <p:txBody>
          <a:bodyPr/>
          <a:lstStyle/>
          <a:p>
            <a:pPr marL="339725" indent="-339725" eaLnBrk="1" hangingPunct="1">
              <a:spcAft>
                <a:spcPts val="8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His belief: eternal punishment is fate of the unconverted.  Moved by pity.</a:t>
            </a:r>
          </a:p>
          <a:p>
            <a:pPr marL="339725" indent="-339725" eaLnBrk="1" hangingPunct="1">
              <a:spcAft>
                <a:spcPts val="80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1880: expanded operations to US</a:t>
            </a:r>
          </a:p>
          <a:p>
            <a:pPr marL="339725" indent="-339725" eaLnBrk="1" hangingPunct="1">
              <a:spcAft>
                <a:spcPts val="80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1881: Australia</a:t>
            </a:r>
          </a:p>
          <a:p>
            <a:pPr marL="339725" indent="-339725" eaLnBrk="1" hangingPunct="1">
              <a:spcAft>
                <a:spcPts val="80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Then European Continent, India, et al.</a:t>
            </a:r>
          </a:p>
          <a:p>
            <a:pPr marL="339725" indent="-339725" eaLnBrk="1" hangingPunct="1">
              <a:spcAft>
                <a:spcPts val="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Traveled extensively to organize S.A.</a:t>
            </a:r>
          </a:p>
          <a:p>
            <a:pPr marL="739775" lvl="1" indent="-339725" eaLnBrk="1" hangingPunct="1">
              <a:spcAft>
                <a:spcPts val="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Mt.23:15</a:t>
            </a:r>
          </a:p>
          <a:p>
            <a:pPr marL="739775" lvl="1" indent="-339725" eaLnBrk="1" hangingPunct="1">
              <a:spcAft>
                <a:spcPts val="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Ro.10:1-3</a:t>
            </a:r>
          </a:p>
        </p:txBody>
      </p:sp>
    </p:spTree>
    <p:extLst>
      <p:ext uri="{BB962C8B-B14F-4D97-AF65-F5344CB8AC3E}">
        <p14:creationId xmlns="" xmlns:p14="http://schemas.microsoft.com/office/powerpoint/2010/main" val="4838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1295400"/>
          </a:xfrm>
        </p:spPr>
        <p:txBody>
          <a:bodyPr/>
          <a:lstStyle/>
          <a:p>
            <a:pPr eaLnBrk="1" hangingPunct="1"/>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William Booth, founder</a:t>
            </a:r>
            <a:b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br>
            <a:r>
              <a:rPr lang="en-US" alt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and commander-in-chief</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390236" y="1371600"/>
            <a:ext cx="8376246" cy="4953000"/>
          </a:xfrm>
        </p:spPr>
        <p:txBody>
          <a:bodyPr/>
          <a:lstStyle/>
          <a:p>
            <a:pPr marL="339725" indent="-339725" eaLnBrk="1" hangingPunct="1">
              <a:spcAft>
                <a:spcPts val="6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By end of 19</a:t>
            </a:r>
            <a:r>
              <a:rPr lang="en-US" altLang="en-US" baseline="30000" dirty="0">
                <a:solidFill>
                  <a:schemeClr val="bg1"/>
                </a:solidFill>
                <a:latin typeface="Verdana" panose="020B0604030504040204" pitchFamily="34" charset="0"/>
                <a:ea typeface="Verdana" panose="020B0604030504040204" pitchFamily="34" charset="0"/>
                <a:cs typeface="Verdana" panose="020B0604030504040204" pitchFamily="34" charset="0"/>
              </a:rPr>
              <a:t>th</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Century, ridicule of Booth and his work turned to </a:t>
            </a:r>
            <a:r>
              <a:rPr lang="en-US" alt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accep-tance</a:t>
            </a: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39725" indent="-339725" eaLnBrk="1" hangingPunct="1">
              <a:spcAft>
                <a:spcPts val="6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1902: Edward VII invited him to coronation ceremony</a:t>
            </a:r>
          </a:p>
          <a:p>
            <a:pPr marL="339725" indent="-339725" eaLnBrk="1" hangingPunct="1">
              <a:spcAft>
                <a:spcPts val="6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1905: mayors of towns throughout England received him</a:t>
            </a:r>
          </a:p>
          <a:p>
            <a:pPr marL="339725" indent="-339725" eaLnBrk="1" hangingPunct="1">
              <a:spcAft>
                <a:spcPts val="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1912: died</a:t>
            </a:r>
          </a:p>
          <a:p>
            <a:pPr marL="339725" indent="-339725" eaLnBrk="1" hangingPunct="1">
              <a:spcAft>
                <a:spcPts val="0"/>
              </a:spcAft>
            </a:pPr>
            <a:endPar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399112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4F6FFCC7-CB40-481F-8704-19C544215E9E}"/>
              </a:ext>
            </a:extLst>
          </p:cNvPr>
          <p:cNvSpPr>
            <a:spLocks noGrp="1" noChangeArrowheads="1"/>
          </p:cNvSpPr>
          <p:nvPr>
            <p:ph type="title"/>
          </p:nvPr>
        </p:nvSpPr>
        <p:spPr>
          <a:xfrm>
            <a:off x="462954" y="76200"/>
            <a:ext cx="8229600" cy="1295400"/>
          </a:xfrm>
        </p:spPr>
        <p:txBody>
          <a:bodyPr/>
          <a:lstStyle/>
          <a:p>
            <a:pPr eaLnBrk="1" hangingPunct="1"/>
            <a:r>
              <a:rPr lang="en-US" altLang="en-US" sz="3400" dirty="0">
                <a:solidFill>
                  <a:srgbClr val="FFFFCC"/>
                </a:solidFill>
                <a:latin typeface="Verdana" panose="020B0604030504040204" pitchFamily="34" charset="0"/>
                <a:ea typeface="Verdana" panose="020B0604030504040204" pitchFamily="34" charset="0"/>
                <a:cs typeface="Verdana" panose="020B0604030504040204" pitchFamily="34" charset="0"/>
              </a:rPr>
              <a:t>Salvation Army, 1878 to present</a:t>
            </a:r>
          </a:p>
        </p:txBody>
      </p:sp>
      <p:sp>
        <p:nvSpPr>
          <p:cNvPr id="8195" name="Rectangle 3">
            <a:extLst>
              <a:ext uri="{FF2B5EF4-FFF2-40B4-BE49-F238E27FC236}">
                <a16:creationId xmlns="" xmlns:a16="http://schemas.microsoft.com/office/drawing/2014/main" id="{1F0F2DAE-3238-4CC2-AEC5-BCEA80B98D87}"/>
              </a:ext>
            </a:extLst>
          </p:cNvPr>
          <p:cNvSpPr>
            <a:spLocks noGrp="1" noChangeArrowheads="1"/>
          </p:cNvSpPr>
          <p:nvPr>
            <p:ph type="body" idx="1"/>
          </p:nvPr>
        </p:nvSpPr>
        <p:spPr>
          <a:xfrm>
            <a:off x="390236" y="1371600"/>
            <a:ext cx="8376246" cy="4953000"/>
          </a:xfrm>
        </p:spPr>
        <p:txBody>
          <a:bodyPr/>
          <a:lstStyle/>
          <a:p>
            <a:pPr marL="339725" indent="-339725" eaLnBrk="1" hangingPunct="1">
              <a:spcAft>
                <a:spcPts val="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Purpose of organization: </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religious</a:t>
            </a:r>
          </a:p>
          <a:p>
            <a:pPr marL="739775" lvl="1" indent="-339725" eaLnBrk="1" hangingPunct="1">
              <a:spcAft>
                <a:spcPts val="60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Convert indifferent or opposed to religion</a:t>
            </a:r>
          </a:p>
          <a:p>
            <a:pPr marL="339725" indent="-339725" eaLnBrk="1" hangingPunct="1">
              <a:spcAft>
                <a:spcPts val="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Purpose of organization: </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social</a:t>
            </a:r>
          </a:p>
          <a:p>
            <a:pPr marL="739775" lvl="1" indent="-339725" eaLnBrk="1" hangingPunct="1">
              <a:spcAft>
                <a:spcPts val="600"/>
              </a:spcAft>
            </a:pPr>
            <a:r>
              <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Reach poor and destitute</a:t>
            </a:r>
          </a:p>
          <a:p>
            <a:pPr marL="339725" indent="-339725" eaLnBrk="1" hangingPunct="1">
              <a:spcAft>
                <a:spcPts val="60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Careful system of bookkeeping…</a:t>
            </a:r>
          </a:p>
          <a:p>
            <a:pPr marL="339725" indent="-339725" eaLnBrk="1" hangingPunct="1">
              <a:spcAft>
                <a:spcPts val="0"/>
              </a:spcAft>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‘International Christian religious and charitable movement…’ </a:t>
            </a:r>
          </a:p>
          <a:p>
            <a:pPr marL="339725" indent="-339725" eaLnBrk="1" hangingPunct="1">
              <a:spcAft>
                <a:spcPts val="0"/>
              </a:spcAft>
            </a:pPr>
            <a:endParaRPr lang="en-US" alt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51932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1926</TotalTime>
  <Words>1259</Words>
  <Application>Microsoft Office PowerPoint</Application>
  <PresentationFormat>On-screen Show (4:3)</PresentationFormat>
  <Paragraphs>142</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Default Design</vt:lpstr>
      <vt:lpstr>1_Default Design</vt:lpstr>
      <vt:lpstr>Slide 1</vt:lpstr>
      <vt:lpstr>Salvation Army – often commended for charitable work</vt:lpstr>
      <vt:lpstr>Salvation Army – why criticize?</vt:lpstr>
      <vt:lpstr>Slide 4</vt:lpstr>
      <vt:lpstr>William Booth, founder and commander-in-chief</vt:lpstr>
      <vt:lpstr>William Booth, founder and commander-in-chief</vt:lpstr>
      <vt:lpstr>William Booth, founder and commander-in-chief</vt:lpstr>
      <vt:lpstr>William Booth, founder and commander-in-chief</vt:lpstr>
      <vt:lpstr>Salvation Army, 1878 to present</vt:lpstr>
      <vt:lpstr>Two schisms</vt:lpstr>
      <vt:lpstr>Slide 11</vt:lpstr>
      <vt:lpstr>1. Social gospel</vt:lpstr>
      <vt:lpstr>1. Social gospel</vt:lpstr>
      <vt:lpstr>1. Social gospel</vt:lpstr>
      <vt:lpstr>2. General benevolence</vt:lpstr>
      <vt:lpstr>3. Name</vt:lpstr>
      <vt:lpstr>4. Organization</vt:lpstr>
      <vt:lpstr>5. Method of raising money</vt:lpstr>
      <vt:lpstr>6. Worship</vt:lpstr>
      <vt:lpstr>6. Worship</vt:lpstr>
      <vt:lpstr>6. Worship</vt:lpstr>
      <vt:lpstr>7. Plan of salvation</vt:lpstr>
      <vt:lpstr>7. Plan of salvation</vt:lpstr>
      <vt:lpstr>8. Women</vt:lpstr>
      <vt:lpstr>Conclusion</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207</cp:revision>
  <dcterms:created xsi:type="dcterms:W3CDTF">2006-09-18T21:36:30Z</dcterms:created>
  <dcterms:modified xsi:type="dcterms:W3CDTF">2018-12-10T01:51:13Z</dcterms:modified>
</cp:coreProperties>
</file>