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05" r:id="rId2"/>
    <p:sldId id="395" r:id="rId3"/>
    <p:sldId id="366" r:id="rId4"/>
    <p:sldId id="511" r:id="rId5"/>
    <p:sldId id="537" r:id="rId6"/>
    <p:sldId id="538" r:id="rId7"/>
    <p:sldId id="539" r:id="rId8"/>
    <p:sldId id="540" r:id="rId9"/>
    <p:sldId id="541" r:id="rId10"/>
    <p:sldId id="542" r:id="rId11"/>
    <p:sldId id="557" r:id="rId12"/>
    <p:sldId id="543" r:id="rId13"/>
    <p:sldId id="544" r:id="rId14"/>
    <p:sldId id="545" r:id="rId15"/>
    <p:sldId id="546" r:id="rId16"/>
    <p:sldId id="547" r:id="rId17"/>
    <p:sldId id="499" r:id="rId18"/>
    <p:sldId id="548" r:id="rId19"/>
    <p:sldId id="549" r:id="rId20"/>
    <p:sldId id="513" r:id="rId21"/>
    <p:sldId id="551" r:id="rId22"/>
    <p:sldId id="552" r:id="rId23"/>
    <p:sldId id="553" r:id="rId24"/>
    <p:sldId id="514" r:id="rId25"/>
    <p:sldId id="515" r:id="rId26"/>
    <p:sldId id="554" r:id="rId27"/>
    <p:sldId id="555" r:id="rId28"/>
    <p:sldId id="55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99FF33"/>
    <a:srgbClr val="FF9900"/>
    <a:srgbClr val="C0C0C0"/>
    <a:srgbClr val="FFFF00"/>
    <a:srgbClr val="FF9933"/>
    <a:srgbClr val="FF33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128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34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78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54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3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49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20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75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3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21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7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47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71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9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29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99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45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3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73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2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11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82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9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wfaq.org/defs/prophet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ewfaq.org/defs/resurrection.htm" TargetMode="External"/><Relationship Id="rId3" Type="http://schemas.openxmlformats.org/officeDocument/2006/relationships/hyperlink" Target="http://www.jewfaq.org/defs/written.htm" TargetMode="External"/><Relationship Id="rId7" Type="http://schemas.openxmlformats.org/officeDocument/2006/relationships/hyperlink" Target="http://www.jewfaq.org/defs/death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ewfaq.org/defs/messiah.htm" TargetMode="External"/><Relationship Id="rId5" Type="http://schemas.openxmlformats.org/officeDocument/2006/relationships/hyperlink" Target="http://www.jewfaq.org/defs/talmud.htm" TargetMode="External"/><Relationship Id="rId4" Type="http://schemas.openxmlformats.org/officeDocument/2006/relationships/hyperlink" Target="http://www.jewfaq.org/defs/ora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Modern Judaism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764" y="0"/>
            <a:ext cx="841202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>
                <a:solidFill>
                  <a:srgbClr val="FFFF00"/>
                </a:solidFill>
              </a:rPr>
              <a:t>Jews are deeply divided</a:t>
            </a:r>
          </a:p>
          <a:p>
            <a:pPr marL="341313" indent="-341313">
              <a:spcBef>
                <a:spcPts val="600"/>
              </a:spcBef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000" dirty="0">
                <a:solidFill>
                  <a:srgbClr val="99FF33"/>
                </a:solidFill>
              </a:rPr>
              <a:t>Orthodox:</a:t>
            </a:r>
            <a:r>
              <a:rPr lang="en-US" sz="3000" dirty="0">
                <a:solidFill>
                  <a:schemeClr val="bg1"/>
                </a:solidFill>
              </a:rPr>
              <a:t> regards his faith as main stream of a tradition that has been unaltered for the past 3000 years. 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Accepts Bible as revealed Will of God.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Observes Sabbath strictly: no work / travel / writing / business dealings / carrying money. 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Observes every detail of dietary laws.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Separate pews for women in synagogue. 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Uses only Hebrew in prayer / ceremonial services.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764" y="0"/>
            <a:ext cx="841202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>
                <a:solidFill>
                  <a:srgbClr val="FFFF00"/>
                </a:solidFill>
              </a:rPr>
              <a:t>Jews are deeply divided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000" dirty="0">
                <a:solidFill>
                  <a:srgbClr val="99FF33"/>
                </a:solidFill>
              </a:rPr>
              <a:t>Orthodox:</a:t>
            </a:r>
            <a:r>
              <a:rPr lang="en-US" sz="3000" dirty="0">
                <a:solidFill>
                  <a:schemeClr val="bg1"/>
                </a:solidFill>
              </a:rPr>
              <a:t> but note –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Orthodox Judaism ‘officially’ teaches God is real, but includes some agnostics and atheists who attend their synagogues.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do not consider this contradictory because Judaism emphasizes </a:t>
            </a:r>
            <a:r>
              <a:rPr lang="en-US" sz="3200" u="sng" dirty="0">
                <a:solidFill>
                  <a:schemeClr val="bg1"/>
                </a:solidFill>
              </a:rPr>
              <a:t>how to live, not what to believe</a:t>
            </a:r>
            <a:r>
              <a:rPr lang="en-US" sz="3200" dirty="0">
                <a:solidFill>
                  <a:schemeClr val="bg1"/>
                </a:solidFill>
              </a:rPr>
              <a:t>. 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Many Jews don’t affiliate with a synagogue at all.  </a:t>
            </a:r>
          </a:p>
          <a:p>
            <a:pPr marL="0" indent="0">
              <a:spcBef>
                <a:spcPts val="600"/>
              </a:spcBef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5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0"/>
            <a:ext cx="83058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>
                <a:solidFill>
                  <a:srgbClr val="FFFF00"/>
                </a:solidFill>
              </a:rPr>
              <a:t>Jews are deeply divided</a:t>
            </a:r>
          </a:p>
          <a:p>
            <a:pPr marL="341313" indent="-341313">
              <a:spcBef>
                <a:spcPts val="600"/>
              </a:spcBef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000" dirty="0">
                <a:solidFill>
                  <a:srgbClr val="99FF33"/>
                </a:solidFill>
              </a:rPr>
              <a:t>Conservative: </a:t>
            </a:r>
            <a:r>
              <a:rPr lang="en-US" sz="3000" dirty="0">
                <a:solidFill>
                  <a:schemeClr val="bg1"/>
                </a:solidFill>
              </a:rPr>
              <a:t>follows traditional Judaism, by and large, but regards Judaism as evolving and ever-growing religion</a:t>
            </a:r>
          </a:p>
          <a:p>
            <a:pPr lvl="1">
              <a:spcBef>
                <a:spcPts val="4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Change should be result of natural growth.</a:t>
            </a:r>
          </a:p>
          <a:p>
            <a:pPr lvl="1">
              <a:spcBef>
                <a:spcPts val="4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Regards </a:t>
            </a:r>
            <a:r>
              <a:rPr lang="en-US" dirty="0">
                <a:solidFill>
                  <a:srgbClr val="FFFFCC"/>
                </a:solidFill>
              </a:rPr>
              <a:t>Reform Judaism as too sharp a break with the past.   </a:t>
            </a:r>
          </a:p>
          <a:p>
            <a:pPr lvl="1">
              <a:spcBef>
                <a:spcPts val="4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Follows dietary laws (only minor relaxations).  </a:t>
            </a:r>
          </a:p>
          <a:p>
            <a:pPr lvl="1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</a:rPr>
              <a:t>Observes Sabbath, high holidays, festivals in traditional ways, but borrows many forms of Reformed Judaism – e.g.:  late-Friday evening service and use of English in prayers</a:t>
            </a:r>
            <a:endParaRPr lang="en-US" sz="3000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6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0"/>
            <a:ext cx="83058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>
                <a:solidFill>
                  <a:srgbClr val="FFFF00"/>
                </a:solidFill>
              </a:rPr>
              <a:t>Jews are deeply divided</a:t>
            </a:r>
          </a:p>
          <a:p>
            <a:pPr marL="341313" indent="-341313">
              <a:spcBef>
                <a:spcPts val="600"/>
              </a:spcBef>
              <a:buNone/>
            </a:pPr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sz="3000" dirty="0">
                <a:solidFill>
                  <a:srgbClr val="99FF33"/>
                </a:solidFill>
              </a:rPr>
              <a:t>Reform:</a:t>
            </a:r>
            <a:r>
              <a:rPr lang="en-US" sz="3000" dirty="0">
                <a:solidFill>
                  <a:schemeClr val="bg1"/>
                </a:solidFill>
              </a:rPr>
              <a:t> result of 18</a:t>
            </a:r>
            <a:r>
              <a:rPr lang="en-US" sz="3000" baseline="30000" dirty="0">
                <a:solidFill>
                  <a:schemeClr val="bg1"/>
                </a:solidFill>
              </a:rPr>
              <a:t>th</a:t>
            </a:r>
            <a:r>
              <a:rPr lang="en-US" sz="3000" dirty="0">
                <a:solidFill>
                  <a:schemeClr val="bg1"/>
                </a:solidFill>
              </a:rPr>
              <a:t> Century Enlightenment: reason, not revelation, seen as path to truth. </a:t>
            </a:r>
          </a:p>
          <a:p>
            <a:pPr lvl="1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2013: 35% of American Jews – Reform</a:t>
            </a:r>
          </a:p>
          <a:p>
            <a:pPr lvl="1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Accepts only </a:t>
            </a:r>
            <a:r>
              <a:rPr lang="en-US" sz="3000" i="1" dirty="0">
                <a:solidFill>
                  <a:srgbClr val="FFFFCC"/>
                </a:solidFill>
              </a:rPr>
              <a:t>moral</a:t>
            </a:r>
            <a:r>
              <a:rPr lang="en-US" sz="3000" dirty="0">
                <a:solidFill>
                  <a:schemeClr val="bg1"/>
                </a:solidFill>
              </a:rPr>
              <a:t> laws of Bible and </a:t>
            </a:r>
            <a:r>
              <a:rPr lang="en-US" sz="3000" dirty="0" err="1">
                <a:solidFill>
                  <a:schemeClr val="bg1"/>
                </a:solidFill>
              </a:rPr>
              <a:t>cere</a:t>
            </a:r>
            <a:r>
              <a:rPr lang="en-US" sz="3000" dirty="0">
                <a:solidFill>
                  <a:schemeClr val="bg1"/>
                </a:solidFill>
              </a:rPr>
              <a:t>-monies that ‘elevate and sanctify our lives.’ </a:t>
            </a:r>
          </a:p>
          <a:p>
            <a:pPr lvl="1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Does not follow </a:t>
            </a:r>
            <a:r>
              <a:rPr lang="en-US" sz="3000" dirty="0">
                <a:solidFill>
                  <a:srgbClr val="FFFFCC"/>
                </a:solidFill>
              </a:rPr>
              <a:t>customs</a:t>
            </a:r>
            <a:r>
              <a:rPr lang="en-US" sz="3000" dirty="0">
                <a:solidFill>
                  <a:schemeClr val="bg1"/>
                </a:solidFill>
              </a:rPr>
              <a:t> he believes are ‘not adapted to the views and habits of modern civilization.’   </a:t>
            </a:r>
          </a:p>
          <a:p>
            <a:pPr lvl="1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Faith</a:t>
            </a:r>
            <a:r>
              <a:rPr lang="en-US" sz="3000" dirty="0">
                <a:solidFill>
                  <a:schemeClr val="bg1"/>
                </a:solidFill>
              </a:rPr>
              <a:t> must be rational and capable of with-standing the careful scrutiny of reason and science.   </a:t>
            </a:r>
          </a:p>
          <a:p>
            <a:pPr lvl="1">
              <a:spcBef>
                <a:spcPts val="4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Worship</a:t>
            </a:r>
            <a:r>
              <a:rPr lang="en-US" sz="3000" dirty="0">
                <a:solidFill>
                  <a:schemeClr val="bg1"/>
                </a:solidFill>
              </a:rPr>
              <a:t> departs from traditional forms. 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0"/>
            <a:ext cx="83058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>
                <a:solidFill>
                  <a:srgbClr val="FFFF00"/>
                </a:solidFill>
              </a:rPr>
              <a:t>Jews are deeply divided</a:t>
            </a:r>
          </a:p>
          <a:p>
            <a:r>
              <a:rPr lang="en-US" sz="3100" dirty="0">
                <a:solidFill>
                  <a:srgbClr val="99FF33"/>
                </a:solidFill>
              </a:rPr>
              <a:t>Orthodox</a:t>
            </a:r>
            <a:r>
              <a:rPr lang="en-US" sz="3100" dirty="0">
                <a:solidFill>
                  <a:schemeClr val="bg1"/>
                </a:solidFill>
              </a:rPr>
              <a:t> Jews wear hat or skullcap at all times.  </a:t>
            </a:r>
          </a:p>
          <a:p>
            <a:r>
              <a:rPr lang="en-US" sz="3100" dirty="0">
                <a:solidFill>
                  <a:srgbClr val="99FF33"/>
                </a:solidFill>
              </a:rPr>
              <a:t>Conservatives</a:t>
            </a:r>
            <a:r>
              <a:rPr lang="en-US" sz="3100" dirty="0">
                <a:solidFill>
                  <a:schemeClr val="bg1"/>
                </a:solidFill>
              </a:rPr>
              <a:t> cover head only during acts of worship.  </a:t>
            </a:r>
          </a:p>
          <a:p>
            <a:r>
              <a:rPr lang="en-US" sz="3100" dirty="0">
                <a:solidFill>
                  <a:srgbClr val="99FF33"/>
                </a:solidFill>
              </a:rPr>
              <a:t>Reformed</a:t>
            </a:r>
            <a:r>
              <a:rPr lang="en-US" sz="3100" dirty="0">
                <a:solidFill>
                  <a:schemeClr val="bg1"/>
                </a:solidFill>
              </a:rPr>
              <a:t> generally pray without hats.  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7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0"/>
            <a:ext cx="8305800" cy="6400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400" dirty="0">
                <a:solidFill>
                  <a:srgbClr val="FFFF00"/>
                </a:solidFill>
              </a:rPr>
              <a:t>Talmud</a:t>
            </a:r>
          </a:p>
          <a:p>
            <a:pPr marL="0" lvl="3" indent="0">
              <a:spcBef>
                <a:spcPts val="0"/>
              </a:spcBef>
              <a:spcAft>
                <a:spcPts val="600"/>
              </a:spcAft>
              <a:buSzPts val="1300"/>
              <a:buNone/>
              <a:tabLst>
                <a:tab pos="914400" algn="l"/>
              </a:tabLst>
            </a:pPr>
            <a:r>
              <a:rPr lang="en-US" sz="3000" dirty="0">
                <a:solidFill>
                  <a:schemeClr val="bg1"/>
                </a:solidFill>
              </a:rPr>
              <a:t>63 books of legal, ethical, and historical writings of ancient rabbis; edited five centuries after birth of Jesus; a collection of Jewish law &amp; lore.</a:t>
            </a:r>
          </a:p>
          <a:p>
            <a:pPr marL="517525" lvl="4" indent="-231775">
              <a:spcBef>
                <a:spcPts val="0"/>
              </a:spcBef>
              <a:spcAft>
                <a:spcPts val="600"/>
              </a:spcAft>
              <a:buSzPts val="13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“Give every man the benefit of the doubt.”  </a:t>
            </a:r>
          </a:p>
          <a:p>
            <a:pPr marL="517525" lvl="4" indent="-231775">
              <a:spcBef>
                <a:spcPts val="0"/>
              </a:spcBef>
              <a:spcAft>
                <a:spcPts val="600"/>
              </a:spcAft>
              <a:buSzPts val="13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“An ignorant man cannot be a pious one.”  </a:t>
            </a:r>
          </a:p>
          <a:p>
            <a:pPr marL="517525" lvl="4" indent="-231775">
              <a:spcBef>
                <a:spcPts val="0"/>
              </a:spcBef>
              <a:spcAft>
                <a:spcPts val="200"/>
              </a:spcAft>
              <a:buSzPts val="13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“Why are we born into the world with clenched fists &amp; leave it w. outstretched fingers?…To remind us that we take nothing with us.”   </a:t>
            </a:r>
          </a:p>
          <a:p>
            <a:pPr marL="0" lvl="3" indent="0">
              <a:spcBef>
                <a:spcPts val="0"/>
              </a:spcBef>
              <a:spcAft>
                <a:spcPts val="200"/>
              </a:spcAft>
              <a:buSzPts val="1300"/>
              <a:buNone/>
              <a:tabLst>
                <a:tab pos="914400" algn="l"/>
              </a:tabLst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8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477" y="838200"/>
            <a:ext cx="4928696" cy="609600"/>
          </a:xfrm>
          <a:solidFill>
            <a:schemeClr val="accent5">
              <a:lumMod val="1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Summary Of Modern Judaism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58A9114-58F5-4FBA-A791-ADE940E7017F}"/>
              </a:ext>
            </a:extLst>
          </p:cNvPr>
          <p:cNvSpPr txBox="1">
            <a:spLocks/>
          </p:cNvSpPr>
          <p:nvPr/>
        </p:nvSpPr>
        <p:spPr bwMode="auto">
          <a:xfrm>
            <a:off x="1295400" y="1600200"/>
            <a:ext cx="6560095" cy="1295400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99FF33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Help For Jews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46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1. </a:t>
            </a:r>
            <a:r>
              <a:rPr lang="en-US" altLang="en-US" sz="3600" dirty="0">
                <a:solidFill>
                  <a:srgbClr val="FFFF00"/>
                </a:solidFill>
              </a:rPr>
              <a:t>Jews reject their own Messiah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Jn.1:11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Jn.12:42-43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Jews </a:t>
            </a:r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omit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Isa.53 from regular synagogue calendar readings</a:t>
            </a:r>
            <a:endParaRPr lang="en-US" altLang="en-US" sz="32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87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919095-7D22-4E93-B690-894321320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749136"/>
              </p:ext>
            </p:extLst>
          </p:nvPr>
        </p:nvGraphicFramePr>
        <p:xfrm>
          <a:off x="76200" y="88668"/>
          <a:ext cx="8991600" cy="669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8791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540941403"/>
                    </a:ext>
                  </a:extLst>
                </a:gridCol>
              </a:tblGrid>
              <a:tr h="5372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Isaiah: the servant…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700 yrs. later, </a:t>
                      </a:r>
                      <a:r>
                        <a:rPr lang="en-US" sz="2800" b="0" dirty="0" err="1">
                          <a:effectLst/>
                        </a:rPr>
                        <a:t>Yeshua</a:t>
                      </a:r>
                      <a:r>
                        <a:rPr lang="en-US" sz="2800" b="0" dirty="0">
                          <a:effectLst/>
                        </a:rPr>
                        <a:t>…</a:t>
                      </a:r>
                      <a:endParaRPr lang="en-US" sz="2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111916"/>
                  </a:ext>
                </a:extLst>
              </a:tr>
              <a:tr h="859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Would be disfigured by suffering, 52:14; 53:2-3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Was struck, spat on, mocked, Mk.15:17-19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605154"/>
                  </a:ext>
                </a:extLst>
              </a:tr>
              <a:tr h="859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Would come from humble beginnings, 53:2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Nazareth [poor reputation, 53:2…]  Lk.2:39f., 51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293406"/>
                  </a:ext>
                </a:extLst>
              </a:tr>
              <a:tr h="859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Rejected by many, 15:1,3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Mocked, blasphemed, reviled on cross, </a:t>
                      </a:r>
                      <a:r>
                        <a:rPr lang="en-US" sz="2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Mt.27:39…</a:t>
                      </a:r>
                      <a:endParaRPr lang="en-US" sz="2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7419684"/>
                  </a:ext>
                </a:extLst>
              </a:tr>
              <a:tr h="429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Bear our sins, 53:4-6, 11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 Pt.2:24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3150374"/>
                  </a:ext>
                </a:extLst>
              </a:tr>
              <a:tr h="429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Heal many, 53:4-5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Mt.8:16-17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570854"/>
                  </a:ext>
                </a:extLst>
              </a:tr>
              <a:tr h="9364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Remain silent during His suffering, 53:7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No self-defense </a:t>
                      </a:r>
                      <a:r>
                        <a:rPr lang="en-US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[Herod, Pilate, Sanhedrin]</a:t>
                      </a: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Mt;26:62</a:t>
                      </a: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…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0279417"/>
                  </a:ext>
                </a:extLst>
              </a:tr>
              <a:tr h="4912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Die, 53:8, 12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Died on cross, Jn.19:33f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922476"/>
                  </a:ext>
                </a:extLst>
              </a:tr>
              <a:tr h="429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Buried w. rich man, 53:9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Joseph, Mt.27:57-60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1185128"/>
                  </a:ext>
                </a:extLst>
              </a:tr>
              <a:tr h="859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</a:rPr>
                        <a:t>Would not remain dead… see seed…, 53:10-11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Rose 3</a:t>
                      </a:r>
                      <a:r>
                        <a:rPr lang="en-US" sz="2800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rd</a:t>
                      </a:r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day, still lives… Mt.28:1-10</a:t>
                      </a:r>
                      <a:endParaRPr lang="en-US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1972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804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1. </a:t>
            </a:r>
            <a:r>
              <a:rPr lang="en-US" altLang="en-US" sz="3600" dirty="0">
                <a:solidFill>
                  <a:srgbClr val="FFFF00"/>
                </a:solidFill>
              </a:rPr>
              <a:t>Jews reject their own Messiah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Jews For Jesus: Leah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1922: David Baron</a:t>
            </a:r>
            <a:endParaRPr lang="en-US" altLang="en-US" sz="32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049AEC-5FEA-4E09-8814-0A7B7DC410F8}"/>
              </a:ext>
            </a:extLst>
          </p:cNvPr>
          <p:cNvSpPr/>
          <p:nvPr/>
        </p:nvSpPr>
        <p:spPr>
          <a:xfrm>
            <a:off x="655780" y="2057400"/>
            <a:ext cx="7848600" cy="3962400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“…it is beyond even the wildest credulity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believe that the resemblance in every feature and minutest detail between this prophetic portraiture drawn centuries before his [Jesus’] advent and the story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of his life, and death, and glorious </a:t>
            </a:r>
            <a:r>
              <a:rPr lang="en-US" sz="3200" dirty="0" err="1">
                <a:solidFill>
                  <a:schemeClr val="bg1"/>
                </a:solidFill>
              </a:rPr>
              <a:t>resur-rection</a:t>
            </a:r>
            <a:r>
              <a:rPr lang="en-US" sz="3200" dirty="0">
                <a:solidFill>
                  <a:schemeClr val="bg1"/>
                </a:solidFill>
              </a:rPr>
              <a:t> as narrated in the gospels, can be mere accident or fortuitous coincidence.”</a:t>
            </a:r>
          </a:p>
        </p:txBody>
      </p:sp>
    </p:spTree>
    <p:extLst>
      <p:ext uri="{BB962C8B-B14F-4D97-AF65-F5344CB8AC3E}">
        <p14:creationId xmlns:p14="http://schemas.microsoft.com/office/powerpoint/2010/main" val="82379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“Jew” can be defined in different ways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13218"/>
          </a:xfrm>
        </p:spPr>
        <p:txBody>
          <a:bodyPr/>
          <a:lstStyle/>
          <a:p>
            <a:pPr marL="341313" indent="-3413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</a:rPr>
              <a:t>1. </a:t>
            </a:r>
            <a:r>
              <a:rPr lang="en-US" altLang="en-US" u="sng" dirty="0">
                <a:solidFill>
                  <a:srgbClr val="FFFFCC"/>
                </a:solidFill>
              </a:rPr>
              <a:t>Religious</a:t>
            </a:r>
            <a:r>
              <a:rPr lang="en-US" altLang="en-US" dirty="0">
                <a:solidFill>
                  <a:schemeClr val="bg1"/>
                </a:solidFill>
              </a:rPr>
              <a:t> definition: one who accepts the faith of Judaism.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</a:rPr>
              <a:t>2. </a:t>
            </a:r>
            <a:r>
              <a:rPr lang="en-US" altLang="en-US" sz="3200" u="sng" dirty="0">
                <a:solidFill>
                  <a:srgbClr val="FFFFCC"/>
                </a:solidFill>
              </a:rPr>
              <a:t>Cultural</a:t>
            </a:r>
            <a:r>
              <a:rPr lang="en-US" altLang="en-US" sz="3200" dirty="0">
                <a:solidFill>
                  <a:schemeClr val="bg1"/>
                </a:solidFill>
              </a:rPr>
              <a:t> definition: one without formal religious affiliation; regards teachings of Judaism (ethics, behavior, literature) as his own.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sz="2400" dirty="0">
                <a:solidFill>
                  <a:srgbClr val="99FF33"/>
                </a:solidFill>
              </a:rPr>
              <a:t>3. </a:t>
            </a:r>
            <a:r>
              <a:rPr lang="en-US" u="sng" dirty="0">
                <a:solidFill>
                  <a:srgbClr val="FFFFCC"/>
                </a:solidFill>
              </a:rPr>
              <a:t>Practical</a:t>
            </a:r>
            <a:r>
              <a:rPr lang="en-US" dirty="0">
                <a:solidFill>
                  <a:schemeClr val="bg1"/>
                </a:solidFill>
              </a:rPr>
              <a:t> definition: one who considers himself a Jew is so regarded by his community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FFFF00"/>
                </a:solidFill>
              </a:rPr>
              <a:t>Jews rejected their Messiah,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but accepted common men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cs typeface="Times New Roman" panose="02020603050405020304" pitchFamily="18" charset="0"/>
              </a:rPr>
              <a:t>Mt.24:11, 24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Mt.26:59-60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cs typeface="Times New Roman" panose="02020603050405020304" pitchFamily="18" charset="0"/>
              </a:rPr>
              <a:t>Jn.12:42-43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Ac.5:36…37</a:t>
            </a:r>
            <a:endParaRPr lang="en-US" altLang="en-US" sz="3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5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FFFF00"/>
                </a:solidFill>
              </a:rPr>
              <a:t>Jews rejected their Messiah,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but accepted common men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cs typeface="Times New Roman" panose="02020603050405020304" pitchFamily="18" charset="0"/>
              </a:rPr>
              <a:t>Rome Hellenized Jews / Jerusalem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Prohibited circumcision; built pagan temple over ruins of Jewish Temple.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Jews rebelled; affirmed </a:t>
            </a:r>
            <a:r>
              <a:rPr lang="en-US" sz="3000" dirty="0">
                <a:solidFill>
                  <a:srgbClr val="99FF33"/>
                </a:solidFill>
              </a:rPr>
              <a:t>Simon Bar </a:t>
            </a:r>
            <a:r>
              <a:rPr lang="en-US" sz="3000" dirty="0" err="1">
                <a:solidFill>
                  <a:srgbClr val="99FF33"/>
                </a:solidFill>
              </a:rPr>
              <a:t>Kochba</a:t>
            </a:r>
            <a:r>
              <a:rPr lang="en-US" sz="3000" dirty="0">
                <a:solidFill>
                  <a:srgbClr val="99FF33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[</a:t>
            </a:r>
            <a:r>
              <a:rPr lang="en-US" sz="3000" i="1" dirty="0">
                <a:solidFill>
                  <a:schemeClr val="bg1"/>
                </a:solidFill>
              </a:rPr>
              <a:t>‘Son of the Star’</a:t>
            </a:r>
            <a:r>
              <a:rPr lang="en-US" sz="3000" dirty="0">
                <a:solidFill>
                  <a:schemeClr val="bg1"/>
                </a:solidFill>
              </a:rPr>
              <a:t>] </a:t>
            </a:r>
            <a:r>
              <a:rPr lang="en-US" sz="3000" dirty="0">
                <a:solidFill>
                  <a:srgbClr val="CCFFFF"/>
                </a:solidFill>
              </a:rPr>
              <a:t>their Messiah</a:t>
            </a:r>
            <a:r>
              <a:rPr lang="en-US" sz="3000" dirty="0">
                <a:solidFill>
                  <a:schemeClr val="bg1"/>
                </a:solidFill>
              </a:rPr>
              <a:t>.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Led a bitter revolt (AD 132-135).  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Hadrian sent Severus: 35,000 men of Legion X; retook Jerusalem; killed Bar </a:t>
            </a:r>
            <a:r>
              <a:rPr lang="en-US" sz="3000" dirty="0" err="1">
                <a:solidFill>
                  <a:schemeClr val="bg1"/>
                </a:solidFill>
              </a:rPr>
              <a:t>Kochba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Jewish war casualties: 580,000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Bar </a:t>
            </a:r>
            <a:r>
              <a:rPr lang="en-US" sz="3000" dirty="0" err="1">
                <a:solidFill>
                  <a:schemeClr val="bg1"/>
                </a:solidFill>
              </a:rPr>
              <a:t>Kokhba</a:t>
            </a:r>
            <a:r>
              <a:rPr lang="en-US" sz="3000" dirty="0">
                <a:solidFill>
                  <a:schemeClr val="bg1"/>
                </a:solidFill>
              </a:rPr>
              <a:t> became ‘Bar </a:t>
            </a:r>
            <a:r>
              <a:rPr lang="en-US" sz="3000" dirty="0" err="1">
                <a:solidFill>
                  <a:schemeClr val="bg1"/>
                </a:solidFill>
              </a:rPr>
              <a:t>Koziba</a:t>
            </a:r>
            <a:r>
              <a:rPr lang="en-US" sz="3400" dirty="0">
                <a:solidFill>
                  <a:schemeClr val="bg1"/>
                </a:solidFill>
              </a:rPr>
              <a:t>’</a:t>
            </a:r>
            <a:endParaRPr lang="en-US" altLang="en-US" sz="34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2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FFFF00"/>
                </a:solidFill>
              </a:rPr>
              <a:t>Jews rejected their Messiah,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but accepted common men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Rome Hellenized Jews / Jerusalem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err="1">
                <a:solidFill>
                  <a:schemeClr val="bg1"/>
                </a:solidFill>
              </a:rPr>
              <a:t>Sabbatai</a:t>
            </a:r>
            <a:r>
              <a:rPr lang="en-US" altLang="en-US" sz="3200" dirty="0">
                <a:solidFill>
                  <a:schemeClr val="bg1"/>
                </a:solidFill>
              </a:rPr>
              <a:t>: 1600s claimed to be Messiah; Muslims threatened him…</a:t>
            </a:r>
          </a:p>
        </p:txBody>
      </p:sp>
    </p:spTree>
    <p:extLst>
      <p:ext uri="{BB962C8B-B14F-4D97-AF65-F5344CB8AC3E}">
        <p14:creationId xmlns:p14="http://schemas.microsoft.com/office/powerpoint/2010/main" val="2588254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FFFF00"/>
                </a:solidFill>
              </a:rPr>
              <a:t>Jews rejected their Messiah,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but accepted common men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cs typeface="Times New Roman" panose="02020603050405020304" pitchFamily="18" charset="0"/>
              </a:rPr>
              <a:t>Rome Hellenized Jews / Jerusalem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chemeClr val="bg1"/>
                </a:solidFill>
              </a:rPr>
              <a:t>Sabbatai</a:t>
            </a:r>
            <a:r>
              <a:rPr lang="en-US" altLang="en-US" sz="2400" dirty="0">
                <a:solidFill>
                  <a:schemeClr val="bg1"/>
                </a:solidFill>
              </a:rPr>
              <a:t>: 1600s claimed to be Messiah; Muslims threatened him…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NY ‘rabbi’ Menachem Mendel </a:t>
            </a:r>
            <a:r>
              <a:rPr lang="en-US" altLang="en-US" dirty="0" err="1">
                <a:solidFill>
                  <a:schemeClr val="bg1"/>
                </a:solidFill>
              </a:rPr>
              <a:t>Schneerson</a:t>
            </a:r>
            <a:r>
              <a:rPr lang="en-US" altLang="en-US" dirty="0">
                <a:solidFill>
                  <a:schemeClr val="bg1"/>
                </a:solidFill>
              </a:rPr>
              <a:t> (1994): is he the messiah?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88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3. </a:t>
            </a:r>
            <a:r>
              <a:rPr lang="en-US" altLang="en-US" sz="3600" dirty="0">
                <a:solidFill>
                  <a:srgbClr val="FFFF00"/>
                </a:solidFill>
              </a:rPr>
              <a:t>Replaced blood atonement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with reliance on prayers.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Sacrifices can be offered only in Temple, by priests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BUT: temple and priesthood were destroyed AD 70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Left them only with prayer</a:t>
            </a:r>
            <a:endParaRPr lang="en-US" altLang="en-US" sz="32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E1E32B-5B26-4CFC-ABC3-EDDBB6C3B103}"/>
              </a:ext>
            </a:extLst>
          </p:cNvPr>
          <p:cNvSpPr/>
          <p:nvPr/>
        </p:nvSpPr>
        <p:spPr>
          <a:xfrm>
            <a:off x="972628" y="4077856"/>
            <a:ext cx="7199244" cy="2286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3200" dirty="0"/>
              <a:t>Mt.27:22, 24-25, accept guilt </a:t>
            </a:r>
            <a:r>
              <a:rPr lang="en-US" sz="2800" dirty="0"/>
              <a:t>[Josh.2:19]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1 Co.1:23, a crucified Messiah??</a:t>
            </a:r>
          </a:p>
          <a:p>
            <a:pPr marL="738188" lvl="1" indent="-280988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Peter, Mt.16</a:t>
            </a:r>
          </a:p>
          <a:p>
            <a:pPr marL="738188" lvl="1" indent="-280988">
              <a:buFont typeface="Arial" panose="020B0604020202020204" pitchFamily="34" charset="0"/>
              <a:buChar char="•"/>
            </a:pPr>
            <a:r>
              <a:rPr lang="en-US" sz="3200" dirty="0"/>
              <a:t>1 Co.15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60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4. </a:t>
            </a:r>
            <a:r>
              <a:rPr lang="en-US" altLang="en-US" sz="3600" dirty="0">
                <a:solidFill>
                  <a:srgbClr val="FFFF00"/>
                </a:solidFill>
              </a:rPr>
              <a:t>Respect traditions / writings of men more than word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Claim Talmud of equal value with Torah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concerned about writings of Maimonides than Moses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3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Typical response: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“But the rabbis say…”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511175" indent="-3968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Mt.19:7, Moses</a:t>
            </a:r>
          </a:p>
          <a:p>
            <a:pPr marL="511175" indent="-3968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Mt.21:25, dilemma </a:t>
            </a:r>
          </a:p>
          <a:p>
            <a:pPr marL="511175" indent="-3968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Jn.8:43, not able to listen… (44, 47)</a:t>
            </a:r>
          </a:p>
          <a:p>
            <a:pPr marL="114300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Typical response: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“But the rabbis say…”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5715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Way to teach honest Jews:  NT</a:t>
            </a:r>
          </a:p>
          <a:p>
            <a:pPr marL="571500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Ac.2:5…41, devout</a:t>
            </a:r>
          </a:p>
          <a:p>
            <a:pPr marL="571500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Ac.4:36, Levite</a:t>
            </a:r>
          </a:p>
          <a:p>
            <a:pPr marL="571500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Ac.6:7, priests</a:t>
            </a:r>
          </a:p>
          <a:p>
            <a:pPr marL="571500" indent="-45720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Ac.17:10-11, exemplary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6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Typical response: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“NT is anti-Semitic”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571500" indent="-457200">
              <a:spcBef>
                <a:spcPts val="600"/>
              </a:spcBef>
              <a:spcAft>
                <a:spcPts val="2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Mt.27:24-25 [should not be in NT]??</a:t>
            </a:r>
          </a:p>
          <a:p>
            <a:pPr marL="971550" lvl="1" indent="-45720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NT writers want to save Jews AND Gentiles</a:t>
            </a:r>
          </a:p>
          <a:p>
            <a:pPr marL="971550" lvl="1" indent="-45720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Requires us to admit truth</a:t>
            </a:r>
          </a:p>
          <a:p>
            <a:pPr marL="571500" indent="-4572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Ro.9:1-3, accursed  [Ga.1:8-9; 1 Co.16:22]</a:t>
            </a:r>
          </a:p>
          <a:p>
            <a:pPr marL="571500" indent="-457200"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Ro.10:1-3, his longing, his prayer</a:t>
            </a:r>
          </a:p>
          <a:p>
            <a:pPr marL="911225" lvl="1" indent="-3968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obstacle: misdirected zeal, AND  misunderstanding of God’s way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86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838200"/>
            <a:ext cx="6560095" cy="1295400"/>
          </a:xfrm>
          <a:solidFill>
            <a:schemeClr val="accent5">
              <a:lumMod val="10000"/>
            </a:schemeClr>
          </a:solidFill>
          <a:ln>
            <a:solidFill>
              <a:srgbClr val="99FF33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Summary Of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 Judaism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228600"/>
            <a:ext cx="83058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i="1" dirty="0">
                <a:solidFill>
                  <a:srgbClr val="CCFFFF"/>
                </a:solidFill>
              </a:rPr>
              <a:t>Hebrew</a:t>
            </a:r>
            <a:r>
              <a:rPr lang="en-US" dirty="0">
                <a:solidFill>
                  <a:srgbClr val="CCFFFF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first used of </a:t>
            </a:r>
            <a:r>
              <a:rPr lang="en-US" i="1" dirty="0">
                <a:solidFill>
                  <a:schemeClr val="bg1"/>
                </a:solidFill>
              </a:rPr>
              <a:t>Abraham</a:t>
            </a:r>
            <a:r>
              <a:rPr lang="en-US" dirty="0">
                <a:solidFill>
                  <a:schemeClr val="bg1"/>
                </a:solidFill>
              </a:rPr>
              <a:t>, Gn.14:13 </a:t>
            </a:r>
          </a:p>
          <a:p>
            <a:pPr lvl="1">
              <a:spcAft>
                <a:spcPts val="600"/>
              </a:spcAft>
            </a:pPr>
            <a:r>
              <a:rPr lang="en-US" sz="3200" i="1" dirty="0">
                <a:solidFill>
                  <a:schemeClr val="bg1"/>
                </a:solidFill>
              </a:rPr>
              <a:t>Eber,</a:t>
            </a:r>
            <a:r>
              <a:rPr lang="en-US" sz="3200" dirty="0">
                <a:solidFill>
                  <a:schemeClr val="bg1"/>
                </a:solidFill>
              </a:rPr>
              <a:t> Heb.: </a:t>
            </a:r>
            <a:r>
              <a:rPr lang="en-US" dirty="0">
                <a:solidFill>
                  <a:schemeClr val="bg1"/>
                </a:solidFill>
              </a:rPr>
              <a:t>‘</a:t>
            </a:r>
            <a:r>
              <a:rPr lang="en-US" i="1" dirty="0" err="1">
                <a:solidFill>
                  <a:schemeClr val="bg1"/>
                </a:solidFill>
              </a:rPr>
              <a:t>Ibri</a:t>
            </a:r>
            <a:r>
              <a:rPr lang="en-US" dirty="0">
                <a:solidFill>
                  <a:schemeClr val="bg1"/>
                </a:solidFill>
              </a:rPr>
              <a:t>’ </a:t>
            </a:r>
            <a:r>
              <a:rPr lang="en-US" u="sng" dirty="0">
                <a:solidFill>
                  <a:schemeClr val="bg1"/>
                </a:solidFill>
              </a:rPr>
              <a:t>or</a:t>
            </a:r>
            <a:r>
              <a:rPr lang="en-US" dirty="0">
                <a:solidFill>
                  <a:schemeClr val="bg1"/>
                </a:solidFill>
              </a:rPr>
              <a:t> ‘</a:t>
            </a:r>
            <a:r>
              <a:rPr lang="en-US" i="1" dirty="0" err="1">
                <a:solidFill>
                  <a:schemeClr val="bg1"/>
                </a:solidFill>
              </a:rPr>
              <a:t>abar</a:t>
            </a:r>
            <a:r>
              <a:rPr lang="en-US" i="1" dirty="0">
                <a:solidFill>
                  <a:schemeClr val="bg1"/>
                </a:solidFill>
              </a:rPr>
              <a:t>’</a:t>
            </a:r>
            <a:r>
              <a:rPr lang="en-US" dirty="0">
                <a:solidFill>
                  <a:schemeClr val="bg1"/>
                </a:solidFill>
              </a:rPr>
              <a:t> – one from beyond, from the other side, i.e. </a:t>
            </a:r>
            <a:r>
              <a:rPr lang="en-US" dirty="0">
                <a:solidFill>
                  <a:srgbClr val="FFFFCC"/>
                </a:solidFill>
              </a:rPr>
              <a:t>probably (in Hebrew Tradition) </a:t>
            </a:r>
            <a:r>
              <a:rPr lang="en-US" i="1" dirty="0">
                <a:solidFill>
                  <a:schemeClr val="bg1"/>
                </a:solidFill>
              </a:rPr>
              <a:t>from beyond the Euphrates.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Jos.24:2-3 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But possibly in fact (if name given in Canaan) </a:t>
            </a:r>
            <a:r>
              <a:rPr lang="en-US" sz="3200" i="1" dirty="0">
                <a:solidFill>
                  <a:srgbClr val="FFFFCC"/>
                </a:solidFill>
              </a:rPr>
              <a:t>from beyond the Jordan</a:t>
            </a:r>
            <a:r>
              <a:rPr lang="en-US" sz="3200" dirty="0">
                <a:solidFill>
                  <a:srgbClr val="FFFFCC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– BDB.   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i="1" dirty="0">
                <a:solidFill>
                  <a:srgbClr val="CCFFFF"/>
                </a:solidFill>
              </a:rPr>
              <a:t>Judaism</a:t>
            </a:r>
            <a:r>
              <a:rPr lang="en-US" dirty="0">
                <a:solidFill>
                  <a:schemeClr val="bg1"/>
                </a:solidFill>
              </a:rPr>
              <a:t>: no formal mandatory beliefs. 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Their primary focus is on the relationship between the Creator, mankind, and the land of Israel.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4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228600"/>
            <a:ext cx="8305800" cy="6172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Practical tenets of Judaism: man can most genuinely worship God by imitating those qualities that are godly: </a:t>
            </a:r>
          </a:p>
          <a:p>
            <a:pPr lvl="1"/>
            <a:r>
              <a:rPr lang="en-US" sz="3100" dirty="0">
                <a:solidFill>
                  <a:srgbClr val="FFFFCC"/>
                </a:solidFill>
              </a:rPr>
              <a:t>As God is merciful, so must we be; as God is just . . . slow to anger . . . </a:t>
            </a:r>
          </a:p>
          <a:p>
            <a:r>
              <a:rPr lang="en-US" dirty="0">
                <a:solidFill>
                  <a:schemeClr val="bg1"/>
                </a:solidFill>
              </a:rPr>
              <a:t>Some 1800 years ago, Jewish sages taught: ‘He who is beloved of his fellow men is beloved of God.’  </a:t>
            </a:r>
          </a:p>
          <a:p>
            <a:pPr lvl="1"/>
            <a:r>
              <a:rPr lang="en-US" sz="3100" dirty="0">
                <a:solidFill>
                  <a:srgbClr val="FFFFCC"/>
                </a:solidFill>
              </a:rPr>
              <a:t>To worship God is to love the work of His hands.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37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228600"/>
            <a:ext cx="8305800" cy="6172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Jewish prayer book: three basic principles of faith –</a:t>
            </a:r>
          </a:p>
          <a:p>
            <a:pPr marL="738188" lvl="1" indent="-280988">
              <a:spcBef>
                <a:spcPts val="300"/>
              </a:spcBef>
              <a:buNone/>
            </a:pPr>
            <a:r>
              <a:rPr lang="en-US" sz="2000" dirty="0">
                <a:solidFill>
                  <a:srgbClr val="99FF33"/>
                </a:solidFill>
              </a:rPr>
              <a:t>1. </a:t>
            </a:r>
            <a:r>
              <a:rPr lang="en-US" sz="3200" dirty="0">
                <a:solidFill>
                  <a:srgbClr val="FFFFCC"/>
                </a:solidFill>
              </a:rPr>
              <a:t>Love of learning.</a:t>
            </a:r>
            <a:r>
              <a:rPr lang="en-US" sz="3200" dirty="0">
                <a:solidFill>
                  <a:schemeClr val="bg1"/>
                </a:solidFill>
              </a:rPr>
              <a:t>   E.g.: 1</a:t>
            </a:r>
            <a:r>
              <a:rPr lang="en-US" sz="3200" baseline="30000" dirty="0">
                <a:solidFill>
                  <a:schemeClr val="bg1"/>
                </a:solidFill>
              </a:rPr>
              <a:t>st</a:t>
            </a:r>
            <a:r>
              <a:rPr lang="en-US" sz="3200" dirty="0">
                <a:solidFill>
                  <a:schemeClr val="bg1"/>
                </a:solidFill>
              </a:rPr>
              <a:t> Cen., </a:t>
            </a:r>
            <a:r>
              <a:rPr lang="en-US" sz="3200" dirty="0" err="1">
                <a:solidFill>
                  <a:schemeClr val="bg1"/>
                </a:solidFill>
              </a:rPr>
              <a:t>compul-sory</a:t>
            </a:r>
            <a:r>
              <a:rPr lang="en-US" sz="3200" dirty="0">
                <a:solidFill>
                  <a:schemeClr val="bg1"/>
                </a:solidFill>
              </a:rPr>
              <a:t> education.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99FF33"/>
                </a:solidFill>
              </a:rPr>
              <a:t>2. </a:t>
            </a:r>
            <a:r>
              <a:rPr lang="en-US" sz="3200" dirty="0">
                <a:solidFill>
                  <a:srgbClr val="FFFFCC"/>
                </a:solidFill>
              </a:rPr>
              <a:t>Worship of God.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99FF33"/>
                </a:solidFill>
              </a:rPr>
              <a:t>3. </a:t>
            </a:r>
            <a:r>
              <a:rPr lang="en-US" sz="3200" dirty="0">
                <a:solidFill>
                  <a:srgbClr val="FFFFCC"/>
                </a:solidFill>
              </a:rPr>
              <a:t>Good deeds </a:t>
            </a:r>
            <a:r>
              <a:rPr lang="en-US" sz="3200" dirty="0">
                <a:solidFill>
                  <a:schemeClr val="bg1"/>
                </a:solidFill>
              </a:rPr>
              <a:t>that stem from the heart.   </a:t>
            </a: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	 – </a:t>
            </a:r>
            <a:r>
              <a:rPr lang="en-US" sz="3200" dirty="0">
                <a:solidFill>
                  <a:srgbClr val="FFFF00"/>
                </a:solidFill>
              </a:rPr>
              <a:t>No word for ‘charity’: </a:t>
            </a:r>
            <a:r>
              <a:rPr lang="en-US" sz="3200" dirty="0">
                <a:solidFill>
                  <a:schemeClr val="bg1"/>
                </a:solidFill>
              </a:rPr>
              <a:t>rabbis taught…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65D7AF6-A93F-41F2-B1EB-9EB5C12C43BF}"/>
              </a:ext>
            </a:extLst>
          </p:cNvPr>
          <p:cNvSpPr/>
          <p:nvPr/>
        </p:nvSpPr>
        <p:spPr>
          <a:xfrm>
            <a:off x="1838036" y="4191000"/>
            <a:ext cx="5478843" cy="1567434"/>
          </a:xfrm>
          <a:prstGeom prst="round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‘We are required to feed</a:t>
            </a:r>
            <a:br>
              <a:rPr lang="en-US" sz="3200" dirty="0"/>
            </a:br>
            <a:r>
              <a:rPr lang="en-US" sz="3200" dirty="0"/>
              <a:t>the poor of the gentiles</a:t>
            </a:r>
            <a:br>
              <a:rPr lang="en-US" sz="3200" dirty="0"/>
            </a:br>
            <a:r>
              <a:rPr lang="en-US" sz="3200" dirty="0"/>
              <a:t>as well as Jewish brethren’</a:t>
            </a:r>
          </a:p>
        </p:txBody>
      </p:sp>
    </p:spTree>
    <p:extLst>
      <p:ext uri="{BB962C8B-B14F-4D97-AF65-F5344CB8AC3E}">
        <p14:creationId xmlns:p14="http://schemas.microsoft.com/office/powerpoint/2010/main" val="307097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228600"/>
            <a:ext cx="8305800" cy="6172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Maimonides [often known as </a:t>
            </a:r>
            <a:r>
              <a:rPr lang="en-US" i="1" dirty="0">
                <a:solidFill>
                  <a:schemeClr val="bg1"/>
                </a:solidFill>
              </a:rPr>
              <a:t>Rambam</a:t>
            </a:r>
            <a:r>
              <a:rPr lang="en-US" dirty="0">
                <a:solidFill>
                  <a:schemeClr val="bg1"/>
                </a:solidFill>
              </a:rPr>
              <a:t> –  acronym for his name, </a:t>
            </a:r>
            <a:r>
              <a:rPr lang="en-US" u="sng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abbi </a:t>
            </a:r>
            <a:r>
              <a:rPr lang="en-US" u="sng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oshe </a:t>
            </a:r>
            <a:r>
              <a:rPr lang="en-US" u="sng" dirty="0">
                <a:solidFill>
                  <a:schemeClr val="bg1"/>
                </a:solidFill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en </a:t>
            </a:r>
            <a:r>
              <a:rPr lang="en-US" u="sng" dirty="0" err="1">
                <a:solidFill>
                  <a:schemeClr val="bg1"/>
                </a:solidFill>
              </a:rPr>
              <a:t>M</a:t>
            </a:r>
            <a:r>
              <a:rPr lang="en-US" dirty="0" err="1">
                <a:solidFill>
                  <a:schemeClr val="bg1"/>
                </a:solidFill>
              </a:rPr>
              <a:t>aimon</a:t>
            </a:r>
            <a:r>
              <a:rPr lang="en-US" dirty="0">
                <a:solidFill>
                  <a:schemeClr val="bg1"/>
                </a:solidFill>
              </a:rPr>
              <a:t>] – 12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Century Jewish scholar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Wrote code of Jewish law based on rabbinic </a:t>
            </a:r>
            <a:r>
              <a:rPr lang="en-US" sz="3200" u="sng" dirty="0">
                <a:solidFill>
                  <a:schemeClr val="bg1"/>
                </a:solidFill>
              </a:rPr>
              <a:t>oral</a:t>
            </a:r>
            <a:r>
              <a:rPr lang="en-US" sz="3200" dirty="0">
                <a:solidFill>
                  <a:schemeClr val="bg1"/>
                </a:solidFill>
              </a:rPr>
              <a:t> tradition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13 principles of faith: the most accepted summary (though debated)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5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228600"/>
            <a:ext cx="83058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13 principles of faith: </a:t>
            </a:r>
            <a:r>
              <a:rPr lang="en-US" sz="2400" dirty="0">
                <a:solidFill>
                  <a:srgbClr val="CCFFFF"/>
                </a:solidFill>
              </a:rPr>
              <a:t>(1/2)</a:t>
            </a:r>
            <a:endParaRPr lang="en-US" sz="3600" dirty="0">
              <a:solidFill>
                <a:srgbClr val="CCFFFF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1. </a:t>
            </a:r>
            <a:r>
              <a:rPr lang="en-US" sz="3000" u="sng" dirty="0">
                <a:solidFill>
                  <a:schemeClr val="bg1"/>
                </a:solidFill>
              </a:rPr>
              <a:t>God</a:t>
            </a:r>
            <a:r>
              <a:rPr lang="en-US" sz="3000" dirty="0">
                <a:solidFill>
                  <a:schemeClr val="bg1"/>
                </a:solidFill>
              </a:rPr>
              <a:t> exists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2. God is one and unique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3. God is incorporeal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4. God is eternal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5. </a:t>
            </a:r>
            <a:r>
              <a:rPr lang="en-US" sz="3000" u="sng" dirty="0">
                <a:solidFill>
                  <a:schemeClr val="bg1"/>
                </a:solidFill>
              </a:rPr>
              <a:t>Prayer</a:t>
            </a:r>
            <a:r>
              <a:rPr lang="en-US" sz="3000" dirty="0">
                <a:solidFill>
                  <a:schemeClr val="bg1"/>
                </a:solidFill>
              </a:rPr>
              <a:t> is directed to God alone and no other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6. The words of the </a:t>
            </a:r>
            <a:r>
              <a:rPr lang="en-US" sz="3000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prophets</a:t>
            </a:r>
            <a:r>
              <a:rPr lang="en-US" sz="3000" dirty="0">
                <a:solidFill>
                  <a:schemeClr val="bg1"/>
                </a:solidFill>
              </a:rPr>
              <a:t> are true </a:t>
            </a:r>
          </a:p>
          <a:p>
            <a:pPr marL="396875" indent="-396875">
              <a:buNone/>
            </a:pPr>
            <a:r>
              <a:rPr lang="en-US" sz="3000" dirty="0">
                <a:solidFill>
                  <a:schemeClr val="bg1"/>
                </a:solidFill>
              </a:rPr>
              <a:t>7. Moses’ prophecies are true, and Moses was the greatest prophet 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2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180" y="228600"/>
            <a:ext cx="83058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13 principles of faith: </a:t>
            </a:r>
            <a:r>
              <a:rPr lang="en-US" sz="2400" dirty="0">
                <a:solidFill>
                  <a:srgbClr val="CCFFFF"/>
                </a:solidFill>
              </a:rPr>
              <a:t>(2/2)</a:t>
            </a:r>
            <a:endParaRPr lang="en-US" sz="3600" dirty="0">
              <a:solidFill>
                <a:srgbClr val="CCFFFF"/>
              </a:solidFill>
            </a:endParaRPr>
          </a:p>
          <a:p>
            <a:pPr marL="628650" indent="-62865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  8. </a:t>
            </a:r>
            <a:r>
              <a:rPr lang="en-US" sz="3000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Written Torah</a:t>
            </a:r>
            <a:r>
              <a:rPr lang="en-US" sz="3000" dirty="0">
                <a:solidFill>
                  <a:schemeClr val="bg1"/>
                </a:solidFill>
              </a:rPr>
              <a:t> (first 5 books of Bible) and </a:t>
            </a:r>
            <a:r>
              <a:rPr lang="en-US" sz="3000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Oral Torah</a:t>
            </a:r>
            <a:r>
              <a:rPr lang="en-US" sz="3000" dirty="0">
                <a:solidFill>
                  <a:schemeClr val="bg1"/>
                </a:solidFill>
              </a:rPr>
              <a:t> (teachings now found in </a:t>
            </a:r>
            <a:r>
              <a:rPr lang="en-US" sz="3000" u="sng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Talmud</a:t>
            </a:r>
            <a:r>
              <a:rPr lang="en-US" sz="3000" dirty="0">
                <a:solidFill>
                  <a:schemeClr val="bg1"/>
                </a:solidFill>
              </a:rPr>
              <a:t> and other writings) were given to Moses </a:t>
            </a:r>
          </a:p>
          <a:p>
            <a:pPr marL="628650" indent="-62865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  9. There will be no other Torah </a:t>
            </a:r>
          </a:p>
          <a:p>
            <a:pPr marL="628650" indent="-62865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10. God knows the thoughts and deeds of men </a:t>
            </a:r>
          </a:p>
          <a:p>
            <a:pPr marL="628650" indent="-62865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11. God will reward the good and punish the wicked </a:t>
            </a:r>
          </a:p>
          <a:p>
            <a:pPr marL="628650" indent="-62865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12. The </a:t>
            </a:r>
            <a:r>
              <a:rPr lang="en-US" sz="3000" u="sng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Messiah</a:t>
            </a:r>
            <a:r>
              <a:rPr lang="en-US" sz="3000" dirty="0">
                <a:solidFill>
                  <a:schemeClr val="bg1"/>
                </a:solidFill>
              </a:rPr>
              <a:t> will come </a:t>
            </a:r>
          </a:p>
          <a:p>
            <a:pPr marL="628650" indent="-628650">
              <a:buNone/>
            </a:pPr>
            <a:r>
              <a:rPr lang="en-US" sz="3000" dirty="0">
                <a:solidFill>
                  <a:schemeClr val="bg1"/>
                </a:solidFill>
              </a:rPr>
              <a:t>13. The </a:t>
            </a:r>
            <a:r>
              <a:rPr lang="en-US" sz="3000" u="sng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dead</a:t>
            </a:r>
            <a:r>
              <a:rPr lang="en-US" sz="3000" dirty="0">
                <a:solidFill>
                  <a:schemeClr val="bg1"/>
                </a:solidFill>
              </a:rPr>
              <a:t> will be </a:t>
            </a:r>
            <a:r>
              <a:rPr lang="en-US" sz="3000" u="sng" dirty="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resurrected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5118</TotalTime>
  <Words>1495</Words>
  <Application>Microsoft Office PowerPoint</Application>
  <PresentationFormat>On-screen Show (4:3)</PresentationFormat>
  <Paragraphs>178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Verdana</vt:lpstr>
      <vt:lpstr>Wingdings</vt:lpstr>
      <vt:lpstr>Default Design</vt:lpstr>
      <vt:lpstr>PowerPoint Presentation</vt:lpstr>
      <vt:lpstr>“Jew” can be defined in different ways</vt:lpstr>
      <vt:lpstr>I. Summary Of Modern Judaism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Summary Of Modern Judaism</vt:lpstr>
      <vt:lpstr>1. Jews reject their own Messiah</vt:lpstr>
      <vt:lpstr>PowerPoint Presentation</vt:lpstr>
      <vt:lpstr>1. Jews reject their own Messiah</vt:lpstr>
      <vt:lpstr>2. Jews rejected their Messiah, but accepted common men</vt:lpstr>
      <vt:lpstr>2. Jews rejected their Messiah, but accepted common men</vt:lpstr>
      <vt:lpstr>2. Jews rejected their Messiah, but accepted common men</vt:lpstr>
      <vt:lpstr>2. Jews rejected their Messiah, but accepted common men</vt:lpstr>
      <vt:lpstr>3. Replaced blood atonement with reliance on prayers.</vt:lpstr>
      <vt:lpstr>4. Respect traditions / writings of men more than word of God</vt:lpstr>
      <vt:lpstr>Typical response: “But the rabbis say…”</vt:lpstr>
      <vt:lpstr>Typical response: “But the rabbis say…”</vt:lpstr>
      <vt:lpstr>Typical response: “NT is anti-Semitic”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552</cp:revision>
  <dcterms:created xsi:type="dcterms:W3CDTF">2004-01-08T21:08:14Z</dcterms:created>
  <dcterms:modified xsi:type="dcterms:W3CDTF">2019-01-19T14:56:39Z</dcterms:modified>
</cp:coreProperties>
</file>