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05" r:id="rId2"/>
    <p:sldId id="395" r:id="rId3"/>
    <p:sldId id="525" r:id="rId4"/>
    <p:sldId id="366" r:id="rId5"/>
    <p:sldId id="490" r:id="rId6"/>
    <p:sldId id="526" r:id="rId7"/>
    <p:sldId id="527" r:id="rId8"/>
    <p:sldId id="512" r:id="rId9"/>
    <p:sldId id="491" r:id="rId10"/>
    <p:sldId id="528" r:id="rId11"/>
    <p:sldId id="529" r:id="rId12"/>
    <p:sldId id="519" r:id="rId13"/>
    <p:sldId id="530" r:id="rId14"/>
    <p:sldId id="531" r:id="rId15"/>
    <p:sldId id="532" r:id="rId16"/>
    <p:sldId id="533" r:id="rId17"/>
    <p:sldId id="535" r:id="rId18"/>
    <p:sldId id="536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3300"/>
    <a:srgbClr val="C0C0C0"/>
    <a:srgbClr val="99FF33"/>
    <a:srgbClr val="FFFF00"/>
    <a:srgbClr val="FF9933"/>
    <a:srgbClr val="FFFFCC"/>
    <a:srgbClr val="FF9900"/>
    <a:srgbClr val="FFCC00"/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623" autoAdjust="0"/>
    <p:restoredTop sz="94660"/>
  </p:normalViewPr>
  <p:slideViewPr>
    <p:cSldViewPr showGuides="1">
      <p:cViewPr varScale="1">
        <p:scale>
          <a:sx n="65" d="100"/>
          <a:sy n="65" d="100"/>
        </p:scale>
        <p:origin x="-360" y="-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463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62077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53604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09584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9994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56091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0510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8654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3509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8748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0712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8874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70226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0945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6376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1BBC1824-2D85-4E16-8CEF-63034EC2D16E}"/>
              </a:ext>
            </a:extLst>
          </p:cNvPr>
          <p:cNvSpPr/>
          <p:nvPr/>
        </p:nvSpPr>
        <p:spPr>
          <a:xfrm>
            <a:off x="1629995" y="1600200"/>
            <a:ext cx="5888182" cy="1447800"/>
          </a:xfrm>
          <a:prstGeom prst="roundRect">
            <a:avLst/>
          </a:prstGeom>
          <a:solidFill>
            <a:schemeClr val="accent1">
              <a:lumMod val="10000"/>
            </a:schemeClr>
          </a:solidFill>
          <a:ln w="3175">
            <a:solidFill>
              <a:srgbClr val="00B0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00"/>
                </a:solidFill>
              </a:rPr>
              <a:t>God’s “Know How”</a:t>
            </a:r>
          </a:p>
        </p:txBody>
      </p:sp>
    </p:spTree>
    <p:extLst>
      <p:ext uri="{BB962C8B-B14F-4D97-AF65-F5344CB8AC3E}">
        <p14:creationId xmlns:p14="http://schemas.microsoft.com/office/powerpoint/2010/main" xmlns="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6-9: delivered Lot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534400" cy="54864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Through own fault (choices),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dirty="0">
                <a:solidFill>
                  <a:schemeClr val="bg1"/>
                </a:solidFill>
              </a:rPr>
              <a:t>surrounded by ungodly.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[Why choose to live in Sodom?]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7: </a:t>
            </a:r>
            <a:r>
              <a:rPr lang="en-US" altLang="en-US" dirty="0">
                <a:solidFill>
                  <a:srgbClr val="CCFFFF"/>
                </a:solidFill>
              </a:rPr>
              <a:t>God calls him “righteous” </a:t>
            </a:r>
            <a:r>
              <a:rPr lang="en-US" altLang="en-US" dirty="0">
                <a:solidFill>
                  <a:schemeClr val="bg1"/>
                </a:solidFill>
              </a:rPr>
              <a:t>(3x).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7: </a:t>
            </a:r>
            <a:r>
              <a:rPr lang="en-US" altLang="en-US" dirty="0">
                <a:solidFill>
                  <a:srgbClr val="CCFFFF"/>
                </a:solidFill>
              </a:rPr>
              <a:t>He did not become indifferent to sin.  </a:t>
            </a:r>
          </a:p>
          <a:p>
            <a:pPr marL="628650" lvl="1" indent="-28733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00"/>
                </a:solidFill>
              </a:rPr>
              <a:t>“Oppressed”: </a:t>
            </a:r>
            <a:r>
              <a:rPr lang="en-US" altLang="en-US" sz="3200" dirty="0">
                <a:solidFill>
                  <a:schemeClr val="bg1"/>
                </a:solidFill>
              </a:rPr>
              <a:t>distressed, with implication of being worn out by the experience.</a:t>
            </a:r>
          </a:p>
          <a:p>
            <a:pPr marL="914400" lvl="2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Security: ability to be shocked at sin.</a:t>
            </a:r>
          </a:p>
          <a:p>
            <a:pPr marL="0" indent="0">
              <a:spcAft>
                <a:spcPts val="0"/>
              </a:spcAft>
              <a:buNone/>
              <a:tabLst>
                <a:tab pos="341313" algn="l"/>
              </a:tabLst>
            </a:pPr>
            <a:r>
              <a:rPr lang="en-US" altLang="en-US" sz="2400" dirty="0">
                <a:solidFill>
                  <a:srgbClr val="FFFF00"/>
                </a:solidFill>
              </a:rPr>
              <a:t>8: </a:t>
            </a:r>
            <a:r>
              <a:rPr lang="en-US" altLang="en-US" dirty="0">
                <a:solidFill>
                  <a:srgbClr val="CCFFFF"/>
                </a:solidFill>
              </a:rPr>
              <a:t>“grieved by sin”: torture, distress, harass.  </a:t>
            </a:r>
            <a:r>
              <a:rPr lang="en-US" altLang="en-US" dirty="0">
                <a:solidFill>
                  <a:schemeClr val="bg1"/>
                </a:solidFill>
              </a:rPr>
              <a:t>	Continual action.</a:t>
            </a:r>
          </a:p>
        </p:txBody>
      </p:sp>
    </p:spTree>
    <p:extLst>
      <p:ext uri="{BB962C8B-B14F-4D97-AF65-F5344CB8AC3E}">
        <p14:creationId xmlns:p14="http://schemas.microsoft.com/office/powerpoint/2010/main" xmlns="" val="3790223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6-9: delivered Lot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534400" cy="5486400"/>
          </a:xfrm>
        </p:spPr>
        <p:txBody>
          <a:bodyPr/>
          <a:lstStyle/>
          <a:p>
            <a:pPr marL="0" indent="0" defTabSz="461963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8: </a:t>
            </a:r>
            <a:r>
              <a:rPr lang="en-US" altLang="en-US" dirty="0">
                <a:solidFill>
                  <a:srgbClr val="CCFFFF"/>
                </a:solidFill>
              </a:rPr>
              <a:t>“grieved by sin”: </a:t>
            </a:r>
            <a:r>
              <a:rPr lang="en-US" altLang="en-US" dirty="0">
                <a:solidFill>
                  <a:schemeClr val="bg1"/>
                </a:solidFill>
              </a:rPr>
              <a:t>torture, distress, harass.</a:t>
            </a:r>
          </a:p>
          <a:p>
            <a:pPr marL="0" lv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FFFFFF"/>
                </a:solidFill>
              </a:rPr>
              <a:t>Sin should ‘always’ torment us</a:t>
            </a:r>
            <a:r>
              <a:rPr lang="en-US" altLang="en-US" dirty="0">
                <a:solidFill>
                  <a:schemeClr val="bg1"/>
                </a:solidFill>
              </a:rPr>
              <a:t>  	</a:t>
            </a:r>
          </a:p>
          <a:p>
            <a:pPr marL="0" indent="0" defTabSz="461963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	</a:t>
            </a:r>
            <a:r>
              <a:rPr lang="en-US" altLang="en-US" sz="2400" dirty="0">
                <a:solidFill>
                  <a:srgbClr val="FFFF00"/>
                </a:solidFill>
              </a:rPr>
              <a:t>1. </a:t>
            </a:r>
            <a:r>
              <a:rPr lang="en-US" altLang="en-US" dirty="0">
                <a:solidFill>
                  <a:schemeClr val="bg1"/>
                </a:solidFill>
              </a:rPr>
              <a:t>Sin in </a:t>
            </a:r>
            <a:r>
              <a:rPr lang="en-US" altLang="en-US" dirty="0">
                <a:solidFill>
                  <a:srgbClr val="FFFFCC"/>
                </a:solidFill>
              </a:rPr>
              <a:t>world:</a:t>
            </a:r>
            <a:r>
              <a:rPr lang="en-US" altLang="en-US" dirty="0">
                <a:solidFill>
                  <a:schemeClr val="bg1"/>
                </a:solidFill>
              </a:rPr>
              <a:t>  Gn.19:9</a:t>
            </a:r>
          </a:p>
          <a:p>
            <a:pPr marL="0" indent="0" defTabSz="461963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	</a:t>
            </a:r>
            <a:r>
              <a:rPr lang="en-US" altLang="en-US" sz="2400" dirty="0">
                <a:solidFill>
                  <a:srgbClr val="FFFF00"/>
                </a:solidFill>
              </a:rPr>
              <a:t>2. </a:t>
            </a:r>
            <a:r>
              <a:rPr lang="en-US" altLang="en-US" dirty="0">
                <a:solidFill>
                  <a:schemeClr val="bg1"/>
                </a:solidFill>
              </a:rPr>
              <a:t>Sin in </a:t>
            </a:r>
            <a:r>
              <a:rPr lang="en-US" altLang="en-US" dirty="0">
                <a:solidFill>
                  <a:srgbClr val="FFFFCC"/>
                </a:solidFill>
              </a:rPr>
              <a:t>church:</a:t>
            </a:r>
            <a:r>
              <a:rPr lang="en-US" altLang="en-US" dirty="0">
                <a:solidFill>
                  <a:schemeClr val="bg1"/>
                </a:solidFill>
              </a:rPr>
              <a:t>  1 Co.5:1…2</a:t>
            </a:r>
          </a:p>
          <a:p>
            <a:pPr marL="0" indent="0" defTabSz="461963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	</a:t>
            </a:r>
            <a:r>
              <a:rPr lang="en-US" altLang="en-US" sz="2400" dirty="0">
                <a:solidFill>
                  <a:srgbClr val="FFFF00"/>
                </a:solidFill>
              </a:rPr>
              <a:t>3. </a:t>
            </a:r>
            <a:r>
              <a:rPr lang="en-US" altLang="en-US" dirty="0">
                <a:solidFill>
                  <a:schemeClr val="bg1"/>
                </a:solidFill>
              </a:rPr>
              <a:t>Sin in </a:t>
            </a:r>
            <a:r>
              <a:rPr lang="en-US" altLang="en-US" dirty="0">
                <a:solidFill>
                  <a:srgbClr val="FFFFCC"/>
                </a:solidFill>
              </a:rPr>
              <a:t>self: </a:t>
            </a:r>
            <a:r>
              <a:rPr lang="en-US" altLang="en-US" dirty="0">
                <a:solidFill>
                  <a:schemeClr val="bg1"/>
                </a:solidFill>
              </a:rPr>
              <a:t> Mt.11:21-24</a:t>
            </a:r>
          </a:p>
        </p:txBody>
      </p:sp>
    </p:spTree>
    <p:extLst>
      <p:ext uri="{BB962C8B-B14F-4D97-AF65-F5344CB8AC3E}">
        <p14:creationId xmlns:p14="http://schemas.microsoft.com/office/powerpoint/2010/main" xmlns="" val="298844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Lessons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056" y="838200"/>
            <a:ext cx="8458200" cy="55626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1. </a:t>
            </a:r>
            <a:r>
              <a:rPr lang="en-US" altLang="en-US" dirty="0">
                <a:solidFill>
                  <a:schemeClr val="bg1"/>
                </a:solidFill>
              </a:rPr>
              <a:t>Deceitfulness of ‘greener grass’ (8).  Gn.13</a:t>
            </a:r>
          </a:p>
          <a:p>
            <a:pPr marL="0" indent="0" defTabSz="517525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	</a:t>
            </a:r>
            <a:r>
              <a:rPr lang="en-US" altLang="en-US" sz="2400" dirty="0">
                <a:solidFill>
                  <a:srgbClr val="99FF33"/>
                </a:solidFill>
              </a:rPr>
              <a:t>a. </a:t>
            </a:r>
            <a:r>
              <a:rPr lang="en-US" altLang="en-US" dirty="0">
                <a:solidFill>
                  <a:schemeClr val="bg1"/>
                </a:solidFill>
              </a:rPr>
              <a:t>Lot thought he was moving to paradise</a:t>
            </a:r>
          </a:p>
          <a:p>
            <a:pPr marL="517525" indent="-517525" defTabSz="517525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	</a:t>
            </a:r>
            <a:r>
              <a:rPr lang="en-US" altLang="en-US" sz="2400" dirty="0">
                <a:solidFill>
                  <a:srgbClr val="99FF33"/>
                </a:solidFill>
              </a:rPr>
              <a:t>b. </a:t>
            </a:r>
            <a:r>
              <a:rPr lang="en-US" altLang="en-US" sz="3200" dirty="0">
                <a:solidFill>
                  <a:schemeClr val="bg1"/>
                </a:solidFill>
              </a:rPr>
              <a:t>Lazarus could have envied the rich</a:t>
            </a:r>
          </a:p>
          <a:p>
            <a:pPr marL="0" indent="0" defTabSz="517525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	</a:t>
            </a:r>
            <a:r>
              <a:rPr lang="en-US" altLang="en-US" sz="2400" dirty="0">
                <a:solidFill>
                  <a:srgbClr val="99FF33"/>
                </a:solidFill>
              </a:rPr>
              <a:t>c. </a:t>
            </a:r>
            <a:r>
              <a:rPr lang="en-US" altLang="en-US" dirty="0">
                <a:solidFill>
                  <a:schemeClr val="bg1"/>
                </a:solidFill>
              </a:rPr>
              <a:t>Adulterers, thieves, backbiters…</a:t>
            </a:r>
          </a:p>
        </p:txBody>
      </p:sp>
    </p:spTree>
    <p:extLst>
      <p:ext uri="{BB962C8B-B14F-4D97-AF65-F5344CB8AC3E}">
        <p14:creationId xmlns:p14="http://schemas.microsoft.com/office/powerpoint/2010/main" xmlns="" val="2044630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Lessons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056" y="838200"/>
            <a:ext cx="8458200" cy="55626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0C0C0"/>
                </a:solidFill>
              </a:rPr>
              <a:t>1. Deceitfulness of ‘greener grass’ (8).  Gn.13 </a:t>
            </a:r>
          </a:p>
          <a:p>
            <a:pPr marL="341313" indent="-341313" defTabSz="517525">
              <a:spcBef>
                <a:spcPts val="30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2. </a:t>
            </a:r>
            <a:r>
              <a:rPr lang="en-US" altLang="en-US" sz="3200" dirty="0">
                <a:solidFill>
                  <a:schemeClr val="bg1"/>
                </a:solidFill>
              </a:rPr>
              <a:t>Being a Christian is no insurance against trials in life (9).</a:t>
            </a:r>
          </a:p>
          <a:p>
            <a:pPr marL="0" indent="0" defTabSz="517525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	</a:t>
            </a:r>
            <a:r>
              <a:rPr lang="en-US" altLang="en-US" sz="2400" dirty="0">
                <a:solidFill>
                  <a:srgbClr val="99FF33"/>
                </a:solidFill>
              </a:rPr>
              <a:t>a. </a:t>
            </a:r>
            <a:r>
              <a:rPr lang="en-US" altLang="en-US" dirty="0">
                <a:solidFill>
                  <a:schemeClr val="bg1"/>
                </a:solidFill>
              </a:rPr>
              <a:t>Noah: 120 years labor</a:t>
            </a:r>
          </a:p>
          <a:p>
            <a:pPr marL="0" indent="0" defTabSz="430213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</a:rPr>
              <a:t>	 </a:t>
            </a:r>
            <a:r>
              <a:rPr lang="en-US" altLang="en-US" sz="2400" dirty="0">
                <a:solidFill>
                  <a:srgbClr val="99FF33"/>
                </a:solidFill>
              </a:rPr>
              <a:t>b. </a:t>
            </a:r>
            <a:r>
              <a:rPr lang="en-US" altLang="en-US" sz="3200" dirty="0">
                <a:solidFill>
                  <a:schemeClr val="bg1"/>
                </a:solidFill>
              </a:rPr>
              <a:t>Lot: years of self-affliction, family decline, 		death, loss </a:t>
            </a:r>
            <a:r>
              <a:rPr lang="en-US" altLang="en-US" sz="3200" u="sng" dirty="0">
                <a:solidFill>
                  <a:schemeClr val="bg1"/>
                </a:solidFill>
              </a:rPr>
              <a:t>because of foolish choices</a:t>
            </a:r>
          </a:p>
        </p:txBody>
      </p:sp>
    </p:spTree>
    <p:extLst>
      <p:ext uri="{BB962C8B-B14F-4D97-AF65-F5344CB8AC3E}">
        <p14:creationId xmlns:p14="http://schemas.microsoft.com/office/powerpoint/2010/main" xmlns="" val="214227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Lessons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056" y="838200"/>
            <a:ext cx="8458200" cy="5562600"/>
          </a:xfrm>
        </p:spPr>
        <p:txBody>
          <a:bodyPr/>
          <a:lstStyle/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0C0C0"/>
                </a:solidFill>
              </a:rPr>
              <a:t>1. Deceitfulness of ‘greener grass’ (8).  Gn.13 </a:t>
            </a:r>
          </a:p>
          <a:p>
            <a:pPr marL="341313" indent="-341313" defTabSz="517525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0C0C0"/>
                </a:solidFill>
              </a:rPr>
              <a:t>2. Being a Christian is no insurance against trials in life (9).</a:t>
            </a:r>
          </a:p>
          <a:p>
            <a:pPr marL="341313" indent="-341313" defTabSz="517525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3. </a:t>
            </a:r>
            <a:r>
              <a:rPr lang="en-US" altLang="en-US" dirty="0">
                <a:solidFill>
                  <a:schemeClr val="bg1"/>
                </a:solidFill>
              </a:rPr>
              <a:t>Forgiveness does not erase consequences of sin (9).  </a:t>
            </a:r>
          </a:p>
          <a:p>
            <a:pPr marL="341313" indent="-341313" defTabSz="517525">
              <a:spcBef>
                <a:spcPts val="300"/>
              </a:spcBef>
              <a:spcAft>
                <a:spcPts val="60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341313" indent="-341313" defTabSz="517525">
              <a:spcBef>
                <a:spcPts val="300"/>
              </a:spcBef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341313" indent="-341313" defTabSz="517525">
              <a:spcBef>
                <a:spcPts val="300"/>
              </a:spcBef>
              <a:spcAft>
                <a:spcPts val="60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341313" indent="-341313" defTabSz="517525">
              <a:spcBef>
                <a:spcPts val="300"/>
              </a:spcBef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7160FD5-18F4-4228-9B43-DA4781AD7C65}"/>
              </a:ext>
            </a:extLst>
          </p:cNvPr>
          <p:cNvSpPr/>
          <p:nvPr/>
        </p:nvSpPr>
        <p:spPr>
          <a:xfrm>
            <a:off x="2167493" y="3048000"/>
            <a:ext cx="4809015" cy="1676400"/>
          </a:xfrm>
          <a:prstGeom prst="rect">
            <a:avLst/>
          </a:prstGeom>
          <a:solidFill>
            <a:schemeClr val="accent5">
              <a:lumMod val="10000"/>
            </a:schemeClr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3200" dirty="0">
                <a:solidFill>
                  <a:schemeClr val="bg1"/>
                </a:solidFill>
              </a:rPr>
              <a:t>Lot can be saved.</a:t>
            </a:r>
          </a:p>
          <a:p>
            <a:pPr algn="ctr"/>
            <a:r>
              <a:rPr lang="en-US" altLang="en-US" sz="3200" dirty="0">
                <a:solidFill>
                  <a:schemeClr val="bg1"/>
                </a:solidFill>
              </a:rPr>
              <a:t>What about Mrs. Lot?  …daughters?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554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Lessons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056" y="838200"/>
            <a:ext cx="8458200" cy="5562600"/>
          </a:xfrm>
        </p:spPr>
        <p:txBody>
          <a:bodyPr/>
          <a:lstStyle/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0C0C0"/>
                </a:solidFill>
              </a:rPr>
              <a:t>1. Deceitfulness of ‘greener grass’ (8).  Gn.13 </a:t>
            </a:r>
          </a:p>
          <a:p>
            <a:pPr marL="341313" indent="-341313" defTabSz="517525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0C0C0"/>
                </a:solidFill>
              </a:rPr>
              <a:t>2. Being a Christian is no insurance against trials in life (9).</a:t>
            </a:r>
          </a:p>
          <a:p>
            <a:pPr marL="341313" indent="-341313" defTabSz="517525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0C0C0"/>
                </a:solidFill>
              </a:rPr>
              <a:t>3. Forgiveness does not erase consequences of sin (9). </a:t>
            </a:r>
          </a:p>
          <a:p>
            <a:pPr marL="341313" indent="-341313" defTabSz="517525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4. </a:t>
            </a:r>
            <a:r>
              <a:rPr lang="en-US" altLang="en-US" dirty="0">
                <a:solidFill>
                  <a:schemeClr val="bg1"/>
                </a:solidFill>
              </a:rPr>
              <a:t>Sinners appear to prosper now, but are under a fearful sentence (9).   2 Pt.2:12</a:t>
            </a:r>
          </a:p>
          <a:p>
            <a:pPr marL="341313" indent="-341313" defTabSz="517525">
              <a:spcBef>
                <a:spcPts val="300"/>
              </a:spcBef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4163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Lessons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056" y="838200"/>
            <a:ext cx="8458200" cy="5562600"/>
          </a:xfrm>
        </p:spPr>
        <p:txBody>
          <a:bodyPr/>
          <a:lstStyle/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0C0C0"/>
                </a:solidFill>
              </a:rPr>
              <a:t>1. Deceitfulness of ‘greener grass’ (8).  Gn.13 </a:t>
            </a:r>
          </a:p>
          <a:p>
            <a:pPr marL="341313" indent="-341313" defTabSz="517525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0C0C0"/>
                </a:solidFill>
              </a:rPr>
              <a:t>2. Being a Christian is no insurance against trials in life (9).</a:t>
            </a:r>
          </a:p>
          <a:p>
            <a:pPr marL="341313" indent="-341313" defTabSz="517525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0C0C0"/>
                </a:solidFill>
              </a:rPr>
              <a:t>3. Forgiveness does not erase consequences of sin (9). </a:t>
            </a:r>
          </a:p>
          <a:p>
            <a:pPr marL="341313" indent="-341313" defTabSz="517525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0C0C0"/>
                </a:solidFill>
              </a:rPr>
              <a:t>4. Sinners appear to prosper now, but are under a fearful sentence (9).</a:t>
            </a:r>
          </a:p>
          <a:p>
            <a:pPr marL="341313" indent="-341313" defTabSz="517525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5. </a:t>
            </a:r>
            <a:r>
              <a:rPr lang="en-US" altLang="en-US" dirty="0">
                <a:solidFill>
                  <a:schemeClr val="bg1"/>
                </a:solidFill>
              </a:rPr>
              <a:t>The unjust are reserved (kept) under punishment (now) awaiting Day of Judgment.   Lk.16  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79504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Lessons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056" y="838200"/>
            <a:ext cx="8458200" cy="5562600"/>
          </a:xfrm>
        </p:spPr>
        <p:txBody>
          <a:bodyPr/>
          <a:lstStyle/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0C0C0"/>
                </a:solidFill>
              </a:rPr>
              <a:t>1. Deceitfulness of ‘greener grass’ (8).  Gn.13 </a:t>
            </a:r>
          </a:p>
          <a:p>
            <a:pPr marL="341313" indent="-341313" defTabSz="517525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0C0C0"/>
                </a:solidFill>
              </a:rPr>
              <a:t>2. Being a Christian is no insurance against trials in life (9).</a:t>
            </a:r>
          </a:p>
          <a:p>
            <a:pPr marL="341313" indent="-341313" defTabSz="517525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0C0C0"/>
                </a:solidFill>
              </a:rPr>
              <a:t>3. Forgiveness does not erase consequences of sin (9). </a:t>
            </a:r>
          </a:p>
          <a:p>
            <a:pPr marL="341313" indent="-341313" defTabSz="517525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0C0C0"/>
                </a:solidFill>
              </a:rPr>
              <a:t>4. Sinners appear to prosper now, but are under a fearful sentence (9).</a:t>
            </a:r>
          </a:p>
          <a:p>
            <a:pPr marL="341313" indent="-341313" defTabSz="517525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0C0C0"/>
                </a:solidFill>
              </a:rPr>
              <a:t>5. The unjust are reserved (kept) under (now) punishment now awaiting Day of Judgment. </a:t>
            </a:r>
          </a:p>
          <a:p>
            <a:pPr marL="341313" indent="-341313" defTabSz="517525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6. </a:t>
            </a:r>
            <a:r>
              <a:rPr lang="en-US" altLang="en-US" dirty="0">
                <a:solidFill>
                  <a:schemeClr val="bg1"/>
                </a:solidFill>
              </a:rPr>
              <a:t>Remember: 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76BFC25B-A5B7-4828-BFC5-0C1ABE5CDA4F}"/>
              </a:ext>
            </a:extLst>
          </p:cNvPr>
          <p:cNvSpPr/>
          <p:nvPr/>
        </p:nvSpPr>
        <p:spPr>
          <a:xfrm>
            <a:off x="3080327" y="4419600"/>
            <a:ext cx="5715000" cy="1524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00"/>
                </a:solidFill>
              </a:rPr>
              <a:t>No matter what others do, I am responsible to God for myself.   No excuse will justify my sins.</a:t>
            </a:r>
          </a:p>
        </p:txBody>
      </p:sp>
    </p:spTree>
    <p:extLst>
      <p:ext uri="{BB962C8B-B14F-4D97-AF65-F5344CB8AC3E}">
        <p14:creationId xmlns:p14="http://schemas.microsoft.com/office/powerpoint/2010/main" xmlns="" val="236600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Lessons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980" y="838200"/>
            <a:ext cx="8458200" cy="5562600"/>
          </a:xfrm>
        </p:spPr>
        <p:txBody>
          <a:bodyPr/>
          <a:lstStyle/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0C0C0"/>
                </a:solidFill>
              </a:rPr>
              <a:t>1. Deceitfulness of ‘greener grass’ (8).  Gn.13 </a:t>
            </a:r>
          </a:p>
          <a:p>
            <a:pPr marL="341313" indent="-341313" defTabSz="517525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0C0C0"/>
                </a:solidFill>
              </a:rPr>
              <a:t>2. Being a Christian is no insurance against trials in life (9).</a:t>
            </a:r>
          </a:p>
          <a:p>
            <a:pPr marL="341313" indent="-341313" defTabSz="517525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0C0C0"/>
                </a:solidFill>
              </a:rPr>
              <a:t>3. Forgiveness does not erase consequences of sin (9).  </a:t>
            </a:r>
          </a:p>
          <a:p>
            <a:pPr marL="341313" indent="-341313" defTabSz="517525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0C0C0"/>
                </a:solidFill>
              </a:rPr>
              <a:t>4. Sinners appear to prosper now, but are under a fearful sentence (9).</a:t>
            </a:r>
          </a:p>
          <a:p>
            <a:pPr marL="341313" indent="-341313" defTabSz="517525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0C0C0"/>
                </a:solidFill>
              </a:rPr>
              <a:t>5. The unjust are reserved (kept) under (now) punishment now awaiting Day of Judgment. </a:t>
            </a:r>
          </a:p>
          <a:p>
            <a:pPr marL="341313" indent="-341313" defTabSz="517525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6. </a:t>
            </a:r>
            <a:r>
              <a:rPr lang="en-US" altLang="en-US" dirty="0">
                <a:solidFill>
                  <a:schemeClr val="bg1"/>
                </a:solidFill>
              </a:rPr>
              <a:t>Remember: 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76BFC25B-A5B7-4828-BFC5-0C1ABE5CDA4F}"/>
              </a:ext>
            </a:extLst>
          </p:cNvPr>
          <p:cNvSpPr/>
          <p:nvPr/>
        </p:nvSpPr>
        <p:spPr>
          <a:xfrm>
            <a:off x="3080327" y="4419600"/>
            <a:ext cx="5715000" cy="1524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00"/>
                </a:solidFill>
              </a:rPr>
              <a:t>Even if I could rightly blame others for my sins, it would not remove me from the ditch.</a:t>
            </a:r>
          </a:p>
        </p:txBody>
      </p:sp>
    </p:spTree>
    <p:extLst>
      <p:ext uri="{BB962C8B-B14F-4D97-AF65-F5344CB8AC3E}">
        <p14:creationId xmlns:p14="http://schemas.microsoft.com/office/powerpoint/2010/main" xmlns="" val="693068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What is a </a:t>
            </a:r>
            <a:r>
              <a:rPr lang="en-US" altLang="en-US" sz="3600" dirty="0">
                <a:solidFill>
                  <a:srgbClr val="FFFFCC"/>
                </a:solidFill>
              </a:rPr>
              <a:t>Generalist</a:t>
            </a:r>
            <a:r>
              <a:rPr lang="en-US" altLang="en-US" sz="36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What is a </a:t>
            </a:r>
            <a:r>
              <a:rPr lang="en-US" altLang="en-US" dirty="0">
                <a:solidFill>
                  <a:srgbClr val="FFFFCC"/>
                </a:solidFill>
              </a:rPr>
              <a:t>specialist</a:t>
            </a:r>
            <a:r>
              <a:rPr lang="en-US" altLang="en-US" dirty="0">
                <a:solidFill>
                  <a:schemeClr val="bg1"/>
                </a:solidFill>
              </a:rPr>
              <a:t>? 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One who devotes himself to a particular branch of study of profession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CC"/>
                </a:solidFill>
              </a:rPr>
              <a:t>Generalist</a:t>
            </a:r>
            <a:r>
              <a:rPr lang="en-US" altLang="en-US" dirty="0">
                <a:solidFill>
                  <a:schemeClr val="bg1"/>
                </a:solidFill>
              </a:rPr>
              <a:t> – may be “Jack-of-all-trades, master of none”  . . . or polymath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God is </a:t>
            </a:r>
            <a:r>
              <a:rPr lang="en-US" altLang="en-US" dirty="0">
                <a:solidFill>
                  <a:srgbClr val="FFFFCC"/>
                </a:solidFill>
              </a:rPr>
              <a:t>Specialist – Generalist 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A2EAD8AF-B78B-4E1C-8AF7-39818EA392E3}"/>
              </a:ext>
            </a:extLst>
          </p:cNvPr>
          <p:cNvSpPr/>
          <p:nvPr/>
        </p:nvSpPr>
        <p:spPr>
          <a:xfrm>
            <a:off x="2276764" y="4953000"/>
            <a:ext cx="4597190" cy="9906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2 Peter 2 illustrates</a:t>
            </a:r>
            <a:br>
              <a:rPr lang="en-US" sz="3200" dirty="0"/>
            </a:br>
            <a:r>
              <a:rPr lang="en-US" sz="3200" dirty="0"/>
              <a:t>God’s “know how”</a:t>
            </a:r>
          </a:p>
        </p:txBody>
      </p:sp>
    </p:spTree>
    <p:extLst>
      <p:ext uri="{BB962C8B-B14F-4D97-AF65-F5344CB8AC3E}">
        <p14:creationId xmlns:p14="http://schemas.microsoft.com/office/powerpoint/2010/main" xmlns="" val="39746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2 Peter 2:1-3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1: </a:t>
            </a:r>
            <a:r>
              <a:rPr lang="en-US" altLang="en-US" dirty="0">
                <a:solidFill>
                  <a:schemeClr val="bg1"/>
                </a:solidFill>
              </a:rPr>
              <a:t>Warning! Warning! </a:t>
            </a:r>
          </a:p>
          <a:p>
            <a:pPr marL="341313" indent="-341313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2: </a:t>
            </a:r>
            <a:r>
              <a:rPr lang="en-US" altLang="en-US" dirty="0">
                <a:solidFill>
                  <a:schemeClr val="bg1"/>
                </a:solidFill>
              </a:rPr>
              <a:t>Many casualties; much error.  We need knowledge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3: </a:t>
            </a:r>
            <a:r>
              <a:rPr lang="en-US" altLang="en-US" dirty="0">
                <a:solidFill>
                  <a:schemeClr val="bg1"/>
                </a:solidFill>
              </a:rPr>
              <a:t>Money motive … delay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A2EAD8AF-B78B-4E1C-8AF7-39818EA392E3}"/>
              </a:ext>
            </a:extLst>
          </p:cNvPr>
          <p:cNvSpPr/>
          <p:nvPr/>
        </p:nvSpPr>
        <p:spPr>
          <a:xfrm>
            <a:off x="1791865" y="3810000"/>
            <a:ext cx="5562600" cy="9906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Not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FF00"/>
                </a:solidFill>
              </a:rPr>
              <a:t>idle:</a:t>
            </a:r>
            <a:r>
              <a:rPr lang="en-US" sz="3200" dirty="0"/>
              <a:t> not sitting idly by </a:t>
            </a:r>
          </a:p>
          <a:p>
            <a:pPr algn="ctr"/>
            <a:r>
              <a:rPr lang="en-US" sz="3200" dirty="0"/>
              <a:t>… no idle threat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A07CC51C-FA32-4670-A504-DC1FCBA8008F}"/>
              </a:ext>
            </a:extLst>
          </p:cNvPr>
          <p:cNvSpPr/>
          <p:nvPr/>
        </p:nvSpPr>
        <p:spPr>
          <a:xfrm>
            <a:off x="1790700" y="4953000"/>
            <a:ext cx="5562600" cy="9906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Not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FF00"/>
                </a:solidFill>
              </a:rPr>
              <a:t>slumber:</a:t>
            </a:r>
            <a:r>
              <a:rPr lang="en-US" sz="3200" dirty="0"/>
              <a:t> nod, </a:t>
            </a:r>
            <a:r>
              <a:rPr lang="en-US" sz="3200" i="1" dirty="0"/>
              <a:t>become drowsy, doze</a:t>
            </a:r>
            <a:r>
              <a:rPr lang="en-US" sz="3200" dirty="0"/>
              <a:t>.  Is.5:27</a:t>
            </a:r>
          </a:p>
        </p:txBody>
      </p:sp>
    </p:spTree>
    <p:extLst>
      <p:ext uri="{BB962C8B-B14F-4D97-AF65-F5344CB8AC3E}">
        <p14:creationId xmlns:p14="http://schemas.microsoft.com/office/powerpoint/2010/main" xmlns="" val="55438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838200"/>
            <a:ext cx="6262884" cy="1295400"/>
          </a:xfrm>
          <a:solidFill>
            <a:schemeClr val="tx1">
              <a:lumMod val="95000"/>
              <a:lumOff val="5000"/>
            </a:schemeClr>
          </a:solidFill>
          <a:ln>
            <a:solidFill>
              <a:srgbClr val="FFC000"/>
            </a:solidFill>
          </a:ln>
          <a:effectLst/>
        </p:spPr>
        <p:txBody>
          <a:bodyPr anchor="ctr" anchorCtr="0"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God Knows How</a:t>
            </a:r>
            <a:b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Judge The Wicked</a:t>
            </a:r>
            <a:endParaRPr lang="en-US" sz="3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4865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4: angels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7150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Heavenly beings?  Earthly messengers?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CC"/>
                </a:solidFill>
              </a:rPr>
              <a:t>“Sinned”: </a:t>
            </a:r>
            <a:r>
              <a:rPr lang="en-US" altLang="en-US" dirty="0">
                <a:solidFill>
                  <a:schemeClr val="bg1"/>
                </a:solidFill>
              </a:rPr>
              <a:t>Jd.6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Argues from greater to lesser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Sinful angels are not saved by . . 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CC"/>
                </a:solidFill>
              </a:rPr>
              <a:t>“Cast them down to hell”: </a:t>
            </a:r>
            <a:r>
              <a:rPr lang="en-US" altLang="en-US" dirty="0">
                <a:solidFill>
                  <a:schemeClr val="bg1"/>
                </a:solidFill>
              </a:rPr>
              <a:t>confine in Tartarus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CC"/>
                </a:solidFill>
              </a:rPr>
              <a:t>“Reserved for judgment”: </a:t>
            </a:r>
            <a:r>
              <a:rPr lang="en-US" altLang="en-US" dirty="0">
                <a:solidFill>
                  <a:schemeClr val="bg1"/>
                </a:solidFill>
              </a:rPr>
              <a:t>keep, hold, preserve.  </a:t>
            </a:r>
            <a:r>
              <a:rPr lang="en-US" altLang="en-US" dirty="0">
                <a:solidFill>
                  <a:srgbClr val="FFFFCC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Jd.6.    Mt.8:29.   1 Pt.1:4.</a:t>
            </a:r>
          </a:p>
          <a:p>
            <a:pPr marL="0" indent="0" algn="ctr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BF3ABC0-E593-4C38-850F-A4FC38754309}"/>
              </a:ext>
            </a:extLst>
          </p:cNvPr>
          <p:cNvSpPr/>
          <p:nvPr/>
        </p:nvSpPr>
        <p:spPr>
          <a:xfrm>
            <a:off x="1200728" y="3447472"/>
            <a:ext cx="2121840" cy="1066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000" dirty="0"/>
              <a:t>Rank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DC91847-5031-4D93-BADA-41995D0166CC}"/>
              </a:ext>
            </a:extLst>
          </p:cNvPr>
          <p:cNvSpPr/>
          <p:nvPr/>
        </p:nvSpPr>
        <p:spPr>
          <a:xfrm>
            <a:off x="3516960" y="3447472"/>
            <a:ext cx="2121840" cy="1066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000" dirty="0"/>
              <a:t>Power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2084AA7-8B14-4073-A574-EE3E06DE41B1}"/>
              </a:ext>
            </a:extLst>
          </p:cNvPr>
          <p:cNvSpPr/>
          <p:nvPr/>
        </p:nvSpPr>
        <p:spPr>
          <a:xfrm>
            <a:off x="5828144" y="3447472"/>
            <a:ext cx="2121840" cy="1066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000" dirty="0"/>
              <a:t>Privilege /</a:t>
            </a:r>
            <a:br>
              <a:rPr lang="en-US" sz="3000" dirty="0"/>
            </a:br>
            <a:r>
              <a:rPr lang="en-US" sz="3000" dirty="0"/>
              <a:t>Dignity</a:t>
            </a:r>
          </a:p>
        </p:txBody>
      </p:sp>
    </p:spTree>
    <p:extLst>
      <p:ext uri="{BB962C8B-B14F-4D97-AF65-F5344CB8AC3E}">
        <p14:creationId xmlns:p14="http://schemas.microsoft.com/office/powerpoint/2010/main" xmlns="" val="75138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5: ancient world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534400" cy="57150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Sinners not protected by great numbers.</a:t>
            </a: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“Surely this many can’t be wrong!”</a:t>
            </a: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“You and your little group…?”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CC"/>
                </a:solidFill>
              </a:rPr>
              <a:t>“Did not spare”: evil generation could not sin with impunity . . . even if almost all die.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rgbClr val="FFFFCC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rgbClr val="FFFFCC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CC"/>
                </a:solidFill>
              </a:rPr>
              <a:t>“Bringing in flood on world of ungodly”:  </a:t>
            </a:r>
            <a:r>
              <a:rPr lang="en-US" altLang="en-US" dirty="0">
                <a:solidFill>
                  <a:schemeClr val="bg1"/>
                </a:solidFill>
              </a:rPr>
              <a:t>irreverent, impious; living without regard for religious belief or practice.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479A8AD-2887-4053-84ED-E151F2873FE7}"/>
              </a:ext>
            </a:extLst>
          </p:cNvPr>
          <p:cNvSpPr/>
          <p:nvPr/>
        </p:nvSpPr>
        <p:spPr>
          <a:xfrm>
            <a:off x="1447800" y="3599872"/>
            <a:ext cx="6248400" cy="1066800"/>
          </a:xfrm>
          <a:prstGeom prst="rect">
            <a:avLst/>
          </a:prstGeom>
          <a:solidFill>
            <a:schemeClr val="tx1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spcBef>
                <a:spcPct val="200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rgbClr val="FFFFFF"/>
                </a:solidFill>
              </a:rPr>
              <a:t>Evil will be punished, even if only one family survives.   Mt.7:13-14.</a:t>
            </a:r>
          </a:p>
        </p:txBody>
      </p:sp>
    </p:spTree>
    <p:extLst>
      <p:ext uri="{BB962C8B-B14F-4D97-AF65-F5344CB8AC3E}">
        <p14:creationId xmlns:p14="http://schemas.microsoft.com/office/powerpoint/2010/main" xmlns="" val="97596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6-9: Sodom and Gomorrah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7150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Gn.13:10-11</a:t>
            </a: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“Abundance of earthly blessings are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dirty="0">
                <a:solidFill>
                  <a:schemeClr val="bg1"/>
                </a:solidFill>
              </a:rPr>
              <a:t>a sign of God’s approval.”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“It’s my body; I can do what I want to do.”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CC"/>
                </a:solidFill>
              </a:rPr>
              <a:t>“Turn to ashes”: </a:t>
            </a:r>
            <a:r>
              <a:rPr lang="en-US" altLang="en-US" dirty="0" err="1">
                <a:solidFill>
                  <a:schemeClr val="bg1"/>
                </a:solidFill>
              </a:rPr>
              <a:t>Dio</a:t>
            </a:r>
            <a:r>
              <a:rPr lang="en-US" altLang="en-US" dirty="0">
                <a:solidFill>
                  <a:schemeClr val="bg1"/>
                </a:solidFill>
              </a:rPr>
              <a:t> Cassius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CC"/>
                </a:solidFill>
              </a:rPr>
              <a:t>“Condemned them to destruction”: </a:t>
            </a:r>
            <a:r>
              <a:rPr lang="en-US" altLang="en-US" dirty="0">
                <a:solidFill>
                  <a:schemeClr val="bg1"/>
                </a:solidFill>
              </a:rPr>
              <a:t>Guilty!  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00"/>
                </a:solidFill>
              </a:rPr>
              <a:t>God condemns what many defend.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CC"/>
                </a:solidFill>
              </a:rPr>
              <a:t>“Making them an example”: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“Let me give you a sample…”  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Jd.7.   Ro.9:29.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440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838200"/>
            <a:ext cx="6262884" cy="457200"/>
          </a:xfr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God Knows How To Judge The Wicked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B83B52D6-FE2A-4E1A-8011-F8C82A90E950}"/>
              </a:ext>
            </a:extLst>
          </p:cNvPr>
          <p:cNvSpPr txBox="1">
            <a:spLocks/>
          </p:cNvSpPr>
          <p:nvPr/>
        </p:nvSpPr>
        <p:spPr bwMode="auto">
          <a:xfrm>
            <a:off x="1133764" y="1447800"/>
            <a:ext cx="6889172" cy="1295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C000"/>
            </a:solidFill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God Knows How To Deliver The Righteous</a:t>
            </a:r>
            <a:endParaRPr lang="en-US" sz="3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1852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5: saved Noah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382000" cy="53340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Through no fault of his own, surrounded by world of heathens; needed God’s deliverance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CCFFFF"/>
                </a:solidFill>
              </a:rPr>
              <a:t>Remained faithful </a:t>
            </a:r>
            <a:r>
              <a:rPr lang="en-US" altLang="en-US" dirty="0">
                <a:solidFill>
                  <a:schemeClr val="bg1"/>
                </a:solidFill>
              </a:rPr>
              <a:t>– </a:t>
            </a:r>
            <a:r>
              <a:rPr lang="en-US" altLang="en-US" u="sng" dirty="0">
                <a:solidFill>
                  <a:schemeClr val="bg1"/>
                </a:solidFill>
              </a:rPr>
              <a:t>surrounded by sinners</a:t>
            </a:r>
            <a:r>
              <a:rPr lang="en-US" altLang="en-US" dirty="0">
                <a:solidFill>
                  <a:schemeClr val="bg1"/>
                </a:solidFill>
              </a:rPr>
              <a:t>. </a:t>
            </a:r>
            <a:r>
              <a:rPr lang="en-US" altLang="en-US" dirty="0">
                <a:solidFill>
                  <a:srgbClr val="CCFFFF"/>
                </a:solidFill>
              </a:rPr>
              <a:t>  </a:t>
            </a:r>
            <a:r>
              <a:rPr lang="en-US" altLang="en-US" dirty="0">
                <a:solidFill>
                  <a:schemeClr val="bg1"/>
                </a:solidFill>
              </a:rPr>
              <a:t>1 Pt.3:20-21 . . . 4:1-4.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CCFFFF"/>
                </a:solidFill>
              </a:rPr>
              <a:t>Preacher of righteousness </a:t>
            </a:r>
            <a:r>
              <a:rPr lang="en-US" altLang="en-US" dirty="0">
                <a:solidFill>
                  <a:schemeClr val="bg1"/>
                </a:solidFill>
              </a:rPr>
              <a:t>– </a:t>
            </a:r>
            <a:r>
              <a:rPr lang="en-US" altLang="en-US" u="sng" dirty="0">
                <a:solidFill>
                  <a:schemeClr val="bg1"/>
                </a:solidFill>
              </a:rPr>
              <a:t>concerned about sinners</a:t>
            </a:r>
            <a:r>
              <a:rPr lang="en-US" altLang="en-US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59846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5223</TotalTime>
  <Words>802</Words>
  <Application>Microsoft Office PowerPoint</Application>
  <PresentationFormat>On-screen Show (4:3)</PresentationFormat>
  <Paragraphs>132</Paragraphs>
  <Slides>18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Slide 1</vt:lpstr>
      <vt:lpstr>What is a Generalist?</vt:lpstr>
      <vt:lpstr>2 Peter 2:1-3</vt:lpstr>
      <vt:lpstr>I. God Knows How To Judge The Wicked</vt:lpstr>
      <vt:lpstr>4: angels</vt:lpstr>
      <vt:lpstr>5: ancient world</vt:lpstr>
      <vt:lpstr>6-9: Sodom and Gomorrah</vt:lpstr>
      <vt:lpstr>I. God Knows How To Judge The Wicked</vt:lpstr>
      <vt:lpstr>5: saved Noah</vt:lpstr>
      <vt:lpstr>6-9: delivered Lot</vt:lpstr>
      <vt:lpstr>6-9: delivered Lot</vt:lpstr>
      <vt:lpstr>Lessons</vt:lpstr>
      <vt:lpstr>Lessons</vt:lpstr>
      <vt:lpstr>Lessons</vt:lpstr>
      <vt:lpstr>Lessons</vt:lpstr>
      <vt:lpstr>Lessons</vt:lpstr>
      <vt:lpstr>Lessons</vt:lpstr>
      <vt:lpstr>Lessons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church of Christ</cp:lastModifiedBy>
  <cp:revision>540</cp:revision>
  <dcterms:created xsi:type="dcterms:W3CDTF">2004-01-08T21:08:14Z</dcterms:created>
  <dcterms:modified xsi:type="dcterms:W3CDTF">2019-01-21T01:55:49Z</dcterms:modified>
</cp:coreProperties>
</file>