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5" r:id="rId2"/>
    <p:sldId id="395" r:id="rId3"/>
    <p:sldId id="366" r:id="rId4"/>
    <p:sldId id="511" r:id="rId5"/>
    <p:sldId id="558" r:id="rId6"/>
    <p:sldId id="559" r:id="rId7"/>
    <p:sldId id="568" r:id="rId8"/>
    <p:sldId id="560" r:id="rId9"/>
    <p:sldId id="561" r:id="rId10"/>
    <p:sldId id="562" r:id="rId11"/>
    <p:sldId id="563" r:id="rId12"/>
    <p:sldId id="564" r:id="rId13"/>
    <p:sldId id="565" r:id="rId14"/>
    <p:sldId id="567" r:id="rId15"/>
    <p:sldId id="51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FFCC00"/>
    <a:srgbClr val="C0C0C0"/>
    <a:srgbClr val="99FF33"/>
    <a:srgbClr val="FF9900"/>
    <a:srgbClr val="FFFF00"/>
    <a:srgbClr val="FF9933"/>
    <a:srgbClr val="FF33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65" d="100"/>
          <a:sy n="65" d="100"/>
        </p:scale>
        <p:origin x="-360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1604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4988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772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14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450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5659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6912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5955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998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5523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573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2077959" y="990600"/>
            <a:ext cx="4999405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2700">
            <a:solidFill>
              <a:srgbClr val="99F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Pentecostalism</a:t>
            </a: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400" dirty="0">
                <a:solidFill>
                  <a:srgbClr val="99FF33"/>
                </a:solidFill>
                <a:latin typeface="+mn-lt"/>
              </a:rPr>
              <a:t>1. 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Holy Spirit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334000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r>
              <a:rPr lang="en-US" dirty="0">
                <a:solidFill>
                  <a:srgbClr val="FFFF00"/>
                </a:solidFill>
              </a:rPr>
              <a:t>Terms</a:t>
            </a:r>
          </a:p>
          <a:p>
            <a:pPr marL="573088" lvl="1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Baptized, Ac.1:5</a:t>
            </a:r>
          </a:p>
          <a:p>
            <a:pPr marL="573088" lvl="1" indent="-287338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Filled, Ac.2:4</a:t>
            </a:r>
          </a:p>
          <a:p>
            <a:pPr marL="973138" lvl="2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Does NOT always refer to H.S. baptism</a:t>
            </a:r>
          </a:p>
          <a:p>
            <a:pPr marL="1311275" lvl="3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Lk.1:15, 41, 67;  Ac.4:31;  Ep.5:18</a:t>
            </a:r>
          </a:p>
          <a:p>
            <a:pPr marL="1311275" lvl="3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Ep.5:18, </a:t>
            </a:r>
            <a:r>
              <a:rPr lang="en-US" sz="3200" dirty="0">
                <a:solidFill>
                  <a:srgbClr val="FFFFCC"/>
                </a:solidFill>
              </a:rPr>
              <a:t>Holy Spirit  </a:t>
            </a:r>
            <a:r>
              <a:rPr lang="en-US" sz="3200" dirty="0">
                <a:solidFill>
                  <a:srgbClr val="CCFFFF"/>
                </a:solidFill>
              </a:rPr>
              <a:t>| 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CC"/>
                </a:solidFill>
              </a:rPr>
              <a:t>Word,</a:t>
            </a:r>
            <a:r>
              <a:rPr lang="en-US" sz="3200" dirty="0">
                <a:solidFill>
                  <a:schemeClr val="bg1"/>
                </a:solidFill>
              </a:rPr>
              <a:t> Col.3:16</a:t>
            </a:r>
          </a:p>
          <a:p>
            <a:pPr marL="973138" lvl="2" indent="-287338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CCFFFF"/>
                </a:solidFill>
              </a:rPr>
              <a:t>Spirit’s law directs our heart / life: filled with Spirit.   </a:t>
            </a:r>
            <a:r>
              <a:rPr lang="en-US" sz="3500" dirty="0">
                <a:solidFill>
                  <a:schemeClr val="bg1"/>
                </a:solidFill>
              </a:rPr>
              <a:t>Col.1:9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51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400" dirty="0">
                <a:solidFill>
                  <a:srgbClr val="99FF33"/>
                </a:solidFill>
                <a:latin typeface="+mn-lt"/>
              </a:rPr>
              <a:t>1. 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Holy Spirit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11724" y="865908"/>
            <a:ext cx="8520552" cy="5534892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r>
              <a:rPr lang="en-US" dirty="0">
                <a:solidFill>
                  <a:srgbClr val="FFFF00"/>
                </a:solidFill>
              </a:rPr>
              <a:t>Administrator: Christ</a:t>
            </a:r>
          </a:p>
          <a:p>
            <a:pPr marL="573088" lvl="1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Mt.3:11 . . . Ac.2:1-4</a:t>
            </a:r>
          </a:p>
          <a:p>
            <a:pPr marL="573088" lvl="1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Jesus fulfilled promise that Father would send Holy Spirit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7F6DF5A-CAB2-4D26-A037-FEF4344C7E20}"/>
              </a:ext>
            </a:extLst>
          </p:cNvPr>
          <p:cNvSpPr/>
          <p:nvPr/>
        </p:nvSpPr>
        <p:spPr>
          <a:xfrm>
            <a:off x="634996" y="3525392"/>
            <a:ext cx="2514600" cy="9143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Holy Spirit baptism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A099F9A-BAB2-402B-A50F-E49D24406523}"/>
              </a:ext>
            </a:extLst>
          </p:cNvPr>
          <p:cNvSpPr/>
          <p:nvPr/>
        </p:nvSpPr>
        <p:spPr>
          <a:xfrm>
            <a:off x="3163456" y="3532908"/>
            <a:ext cx="2819400" cy="914399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Mt.28:19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87E0432-89D7-426F-A7F2-936810F48743}"/>
              </a:ext>
            </a:extLst>
          </p:cNvPr>
          <p:cNvSpPr/>
          <p:nvPr/>
        </p:nvSpPr>
        <p:spPr>
          <a:xfrm>
            <a:off x="6003640" y="3525984"/>
            <a:ext cx="2819400" cy="914399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Water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baptism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E3206CC-E2D8-4528-B071-11A483B9CEB0}"/>
              </a:ext>
            </a:extLst>
          </p:cNvPr>
          <p:cNvSpPr/>
          <p:nvPr/>
        </p:nvSpPr>
        <p:spPr>
          <a:xfrm>
            <a:off x="632684" y="4468092"/>
            <a:ext cx="2514600" cy="9143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Administered by Lord, </a:t>
            </a:r>
            <a:r>
              <a:rPr lang="en-US" sz="2500" dirty="0">
                <a:solidFill>
                  <a:schemeClr val="tx1"/>
                </a:solidFill>
              </a:rPr>
              <a:t>Jn.1:33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FE0F775-4F43-4001-A422-9203B1D99923}"/>
              </a:ext>
            </a:extLst>
          </p:cNvPr>
          <p:cNvSpPr/>
          <p:nvPr/>
        </p:nvSpPr>
        <p:spPr>
          <a:xfrm>
            <a:off x="3170380" y="4479636"/>
            <a:ext cx="2819400" cy="901135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‘baptizing them’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70218ED-6AB9-4F87-9CA1-1D333D10142C}"/>
              </a:ext>
            </a:extLst>
          </p:cNvPr>
          <p:cNvSpPr/>
          <p:nvPr/>
        </p:nvSpPr>
        <p:spPr>
          <a:xfrm>
            <a:off x="6001328" y="4468684"/>
            <a:ext cx="2826324" cy="914399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Administered by man, Mt.28; Ac.8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518C4C9-1DBF-4113-B787-FB08E8618F95}"/>
              </a:ext>
            </a:extLst>
          </p:cNvPr>
          <p:cNvSpPr/>
          <p:nvPr/>
        </p:nvSpPr>
        <p:spPr>
          <a:xfrm>
            <a:off x="632684" y="5410792"/>
            <a:ext cx="2521524" cy="9143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Promise, not command, Ac.1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5B541B0-793C-4E99-807A-2E442C24EE46}"/>
              </a:ext>
            </a:extLst>
          </p:cNvPr>
          <p:cNvSpPr/>
          <p:nvPr/>
        </p:nvSpPr>
        <p:spPr>
          <a:xfrm>
            <a:off x="3168068" y="5409072"/>
            <a:ext cx="2819400" cy="914399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baptizing them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</a:rPr>
              <a:t>observing...com.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62BA919-A422-433E-B140-016286FD476D}"/>
              </a:ext>
            </a:extLst>
          </p:cNvPr>
          <p:cNvSpPr/>
          <p:nvPr/>
        </p:nvSpPr>
        <p:spPr>
          <a:xfrm>
            <a:off x="6008252" y="5411384"/>
            <a:ext cx="2819400" cy="912087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Command, Mt.28; Ac.2:38</a:t>
            </a:r>
          </a:p>
        </p:txBody>
      </p:sp>
    </p:spTree>
    <p:extLst>
      <p:ext uri="{BB962C8B-B14F-4D97-AF65-F5344CB8AC3E}">
        <p14:creationId xmlns:p14="http://schemas.microsoft.com/office/powerpoint/2010/main" xmlns="" val="276390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400" dirty="0">
                <a:solidFill>
                  <a:srgbClr val="99FF33"/>
                </a:solidFill>
                <a:latin typeface="+mn-lt"/>
              </a:rPr>
              <a:t>1. 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Holy Spirit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FFFF00"/>
                </a:solidFill>
              </a:rPr>
              <a:t>Purpose </a:t>
            </a:r>
          </a:p>
          <a:p>
            <a:pPr marL="573088" lvl="1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</a:rPr>
              <a:t>Complete revelation: </a:t>
            </a:r>
            <a:r>
              <a:rPr lang="en-US" sz="3200" dirty="0">
                <a:solidFill>
                  <a:schemeClr val="bg1"/>
                </a:solidFill>
              </a:rPr>
              <a:t>Jn.14:26; 16:13 </a:t>
            </a:r>
          </a:p>
          <a:p>
            <a:pPr marL="973138" lvl="2" indent="-287338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Who today can prophesy?  (Add words to Bible…?)</a:t>
            </a:r>
          </a:p>
          <a:p>
            <a:pPr marL="573088" lvl="1" indent="-2873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</a:rPr>
              <a:t>Proof:</a:t>
            </a:r>
            <a:r>
              <a:rPr lang="en-US" sz="3200" dirty="0">
                <a:solidFill>
                  <a:schemeClr val="bg1"/>
                </a:solidFill>
              </a:rPr>
              <a:t> Hb.2:3-4 </a:t>
            </a:r>
          </a:p>
          <a:p>
            <a:pPr marL="1430338" lvl="3" indent="-2873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  <a:p>
            <a:pPr marL="1430338" lvl="3" indent="-2873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  <a:p>
            <a:pPr marL="1430338" lvl="3" indent="-287338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</a:rPr>
              <a:t>Preach ‘Jesus’: </a:t>
            </a:r>
            <a:r>
              <a:rPr lang="en-US" sz="3200" dirty="0">
                <a:solidFill>
                  <a:schemeClr val="bg1"/>
                </a:solidFill>
              </a:rPr>
              <a:t>can claim anything</a:t>
            </a:r>
          </a:p>
          <a:p>
            <a:pPr marL="1430338" lvl="3" indent="-2873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Apostles leave one church to </a:t>
            </a:r>
            <a:r>
              <a:rPr lang="en-US" sz="3200" dirty="0" err="1">
                <a:solidFill>
                  <a:schemeClr val="bg1"/>
                </a:solidFill>
              </a:rPr>
              <a:t>estab-lish</a:t>
            </a:r>
            <a:r>
              <a:rPr lang="en-US" sz="3200" dirty="0">
                <a:solidFill>
                  <a:schemeClr val="bg1"/>
                </a:solidFill>
              </a:rPr>
              <a:t> another… 1 Co.14:22…26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2641863-A26C-42A2-BD14-38F65035C2F9}"/>
              </a:ext>
            </a:extLst>
          </p:cNvPr>
          <p:cNvSpPr/>
          <p:nvPr/>
        </p:nvSpPr>
        <p:spPr>
          <a:xfrm>
            <a:off x="1219200" y="3779980"/>
            <a:ext cx="6705600" cy="962892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563" lvl="2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</a:rPr>
              <a:t>Supernatural claims demand super-natural evidence.   </a:t>
            </a:r>
            <a:r>
              <a:rPr lang="en-US" sz="3200" dirty="0">
                <a:solidFill>
                  <a:srgbClr val="FFFFFF"/>
                </a:solidFill>
              </a:rPr>
              <a:t>2 Co.12:12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4851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400" dirty="0">
                <a:solidFill>
                  <a:srgbClr val="99FF33"/>
                </a:solidFill>
                <a:latin typeface="+mn-lt"/>
              </a:rPr>
              <a:t>1. 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Holy Spirit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FFFF00"/>
                </a:solidFill>
              </a:rPr>
              <a:t>Recipients of promise</a:t>
            </a:r>
          </a:p>
          <a:p>
            <a:pPr marL="573088" lvl="1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Pronoun links – Ac.1:2-8</a:t>
            </a:r>
          </a:p>
          <a:p>
            <a:pPr marL="173038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173038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173038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173038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173038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173038" indent="-2873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00"/>
                </a:solidFill>
              </a:rPr>
              <a:t>Fulfillment</a:t>
            </a:r>
            <a:r>
              <a:rPr lang="en-US" dirty="0">
                <a:solidFill>
                  <a:schemeClr val="bg1"/>
                </a:solidFill>
              </a:rPr>
              <a:t> – Ac.1:26-2:4… (Jn.14-16)</a:t>
            </a:r>
          </a:p>
          <a:p>
            <a:pPr marL="1430338" lvl="3" indent="-2873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  <a:p>
            <a:pPr marL="1430338" lvl="3" indent="-2873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2641863-A26C-42A2-BD14-38F65035C2F9}"/>
              </a:ext>
            </a:extLst>
          </p:cNvPr>
          <p:cNvSpPr/>
          <p:nvPr/>
        </p:nvSpPr>
        <p:spPr>
          <a:xfrm>
            <a:off x="3200400" y="2126676"/>
            <a:ext cx="2743200" cy="692724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563" lvl="2" algn="ctr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Persons </a:t>
            </a:r>
            <a:r>
              <a:rPr lang="en-US" sz="2400" dirty="0">
                <a:solidFill>
                  <a:schemeClr val="bg1"/>
                </a:solidFill>
              </a:rPr>
              <a:t>(2)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DB55819-4D5C-4F76-9DE2-78DEAF006C15}"/>
              </a:ext>
            </a:extLst>
          </p:cNvPr>
          <p:cNvSpPr/>
          <p:nvPr/>
        </p:nvSpPr>
        <p:spPr>
          <a:xfrm>
            <a:off x="3200400" y="2888676"/>
            <a:ext cx="2743200" cy="692724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563" lvl="2" algn="ctr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Place </a:t>
            </a:r>
            <a:r>
              <a:rPr lang="en-US" sz="2400" dirty="0">
                <a:solidFill>
                  <a:schemeClr val="bg1"/>
                </a:solidFill>
              </a:rPr>
              <a:t>(4)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41E1684-B830-4D9D-AE50-E740EC05749C}"/>
              </a:ext>
            </a:extLst>
          </p:cNvPr>
          <p:cNvSpPr/>
          <p:nvPr/>
        </p:nvSpPr>
        <p:spPr>
          <a:xfrm>
            <a:off x="3200400" y="3650676"/>
            <a:ext cx="2743200" cy="692724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563" lvl="2" algn="ctr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Period </a:t>
            </a:r>
            <a:r>
              <a:rPr lang="en-US" sz="2400" dirty="0">
                <a:solidFill>
                  <a:schemeClr val="bg1"/>
                </a:solidFill>
              </a:rPr>
              <a:t>(5)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C0B7A66-63F7-4816-9875-AD5655161C6C}"/>
              </a:ext>
            </a:extLst>
          </p:cNvPr>
          <p:cNvSpPr/>
          <p:nvPr/>
        </p:nvSpPr>
        <p:spPr>
          <a:xfrm>
            <a:off x="3209636" y="4412676"/>
            <a:ext cx="2743200" cy="692724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563" lvl="2" algn="ctr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Purpose </a:t>
            </a:r>
            <a:r>
              <a:rPr lang="en-US" sz="2400" dirty="0">
                <a:solidFill>
                  <a:schemeClr val="bg1"/>
                </a:solidFill>
              </a:rPr>
              <a:t>(8)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35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400" dirty="0">
                <a:solidFill>
                  <a:srgbClr val="99FF33"/>
                </a:solidFill>
                <a:latin typeface="+mn-lt"/>
              </a:rPr>
              <a:t>1. 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Holy Spirit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FFFF00"/>
                </a:solidFill>
              </a:rPr>
              <a:t>Recipients of promise</a:t>
            </a:r>
          </a:p>
          <a:p>
            <a:pPr marL="573088" lvl="1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What about Cornelius?  </a:t>
            </a:r>
            <a:r>
              <a:rPr lang="en-US" sz="3200" dirty="0">
                <a:solidFill>
                  <a:schemeClr val="bg1"/>
                </a:solidFill>
              </a:rPr>
              <a:t>(Ac.10-11)</a:t>
            </a:r>
          </a:p>
          <a:p>
            <a:pPr marL="973138" lvl="2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</a:rPr>
              <a:t>Proved Gentiles can be saved without becoming Jews </a:t>
            </a:r>
            <a:r>
              <a:rPr lang="en-US" sz="3200" dirty="0">
                <a:solidFill>
                  <a:schemeClr val="bg1"/>
                </a:solidFill>
              </a:rPr>
              <a:t>(11:…18).</a:t>
            </a:r>
          </a:p>
          <a:p>
            <a:pPr marL="973138" lvl="2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</a:rPr>
              <a:t>Exception (Cornelius) proves rule:</a:t>
            </a:r>
          </a:p>
          <a:p>
            <a:pPr marL="1430338" lvl="3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Ac.1-2: apostles (expected)</a:t>
            </a:r>
          </a:p>
          <a:p>
            <a:pPr marL="1430338" lvl="3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Ac.10-11: shock.  (</a:t>
            </a:r>
            <a:r>
              <a:rPr lang="en-US" sz="3200" u="sng" dirty="0">
                <a:solidFill>
                  <a:schemeClr val="bg1"/>
                </a:solidFill>
              </a:rPr>
              <a:t>10:45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1887538" lvl="4" indent="-2873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‘…at the beginning’ </a:t>
            </a:r>
            <a:r>
              <a:rPr lang="en-US" sz="3200" dirty="0">
                <a:solidFill>
                  <a:schemeClr val="bg1"/>
                </a:solidFill>
              </a:rPr>
              <a:t>(Ac.11:15)</a:t>
            </a:r>
          </a:p>
          <a:p>
            <a:pPr marL="685800" lvl="2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34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“But I know what I’ve experienced”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UFO’s: the key is the word ‘unidentified’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Psychics: talk to dead; see ghosts…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Elvis: seen him lately?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Hospital…morphine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Jn.3:1-2, Nicodemus ‘knew…’ – How? 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C7EF434-91C2-4DAD-96C3-D6474AE9E071}"/>
              </a:ext>
            </a:extLst>
          </p:cNvPr>
          <p:cNvSpPr/>
          <p:nvPr/>
        </p:nvSpPr>
        <p:spPr>
          <a:xfrm>
            <a:off x="1629065" y="4267200"/>
            <a:ext cx="5888182" cy="8382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CC00"/>
                </a:solidFill>
              </a:rPr>
              <a:t>Where are these signs today?</a:t>
            </a:r>
          </a:p>
        </p:txBody>
      </p:sp>
    </p:spTree>
    <p:extLst>
      <p:ext uri="{BB962C8B-B14F-4D97-AF65-F5344CB8AC3E}">
        <p14:creationId xmlns:p14="http://schemas.microsoft.com/office/powerpoint/2010/main" xmlns="" val="90743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‘Holiness’ movement began within Methodist Christian Church, mid-1800s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84618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Adopted John Wesley’s call to </a:t>
            </a:r>
            <a:r>
              <a:rPr lang="en-US" altLang="en-US" dirty="0">
                <a:solidFill>
                  <a:srgbClr val="FFFFCC"/>
                </a:solidFill>
              </a:rPr>
              <a:t>‘Christian perfection’: </a:t>
            </a:r>
            <a:r>
              <a:rPr lang="en-US" altLang="en-US" dirty="0">
                <a:solidFill>
                  <a:schemeClr val="bg1"/>
                </a:solidFill>
              </a:rPr>
              <a:t>possibility of living free of voluntary sins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Also called: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Entire sanctification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Baptism with Holy Spirit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Second work of grace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Regeneration that occurs after salvation; allows people to live without sin…</a:t>
            </a:r>
          </a:p>
        </p:txBody>
      </p:sp>
    </p:spTree>
    <p:extLst>
      <p:ext uri="{BB962C8B-B14F-4D97-AF65-F5344CB8AC3E}">
        <p14:creationId xmlns:p14="http://schemas.microsoft.com/office/powerpoint/2010/main" xmlns="" val="3974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78" y="838200"/>
            <a:ext cx="6560095" cy="1295400"/>
          </a:xfrm>
          <a:solidFill>
            <a:schemeClr val="accent5">
              <a:lumMod val="10000"/>
            </a:schemeClr>
          </a:solidFill>
          <a:ln>
            <a:solidFill>
              <a:srgbClr val="FFCC0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Pentecostal Movement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Second work of grace has</a:t>
            </a:r>
            <a:br>
              <a:rPr lang="en-US" sz="3600" dirty="0">
                <a:solidFill>
                  <a:srgbClr val="FFFFCC"/>
                </a:solidFill>
                <a:latin typeface="+mn-lt"/>
              </a:rPr>
            </a:br>
            <a:r>
              <a:rPr lang="en-US" sz="3600" dirty="0">
                <a:solidFill>
                  <a:srgbClr val="FFFFCC"/>
                </a:solidFill>
                <a:latin typeface="+mn-lt"/>
              </a:rPr>
              <a:t>crossed denominational boundaries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1295400"/>
            <a:ext cx="8418944" cy="4830763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Pentecostal Church, Inc. traces beginning to New Year’s Eve, 1899: Topeka, Kansas.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“Hungry-hearted people” called fast of 21 days . . .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Prayed for great outpouring of Holy Spirit.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To their surprise, mighty manifestations were witnessed soon after midnight . . .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Spoke in other languages . . . as Ac.2.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24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Ministers came from every section</a:t>
            </a:r>
            <a:br>
              <a:rPr lang="en-US" sz="3600" dirty="0">
                <a:solidFill>
                  <a:srgbClr val="FFFFCC"/>
                </a:solidFill>
                <a:latin typeface="+mn-lt"/>
              </a:rPr>
            </a:br>
            <a:r>
              <a:rPr lang="en-US" sz="3600" dirty="0">
                <a:solidFill>
                  <a:srgbClr val="FFFFCC"/>
                </a:solidFill>
                <a:latin typeface="+mn-lt"/>
              </a:rPr>
              <a:t>of U.S. to learn more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1295400"/>
            <a:ext cx="8418944" cy="4830763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Many received a like experience.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Then preached: Jesus is same yesterday, today, and forever.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91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1914 Conference, Hot Springs, 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1295400"/>
            <a:ext cx="8418944" cy="4830763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Formed General Council of the Assemblies of God.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Later, because of what many believed to be new revelation of doctrine, divided into 2-3 other smaller groups: Pentecostal Church, Inc., among them.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Thousands were rebaptized into name of Jesus Christ…received H.S. baptism while in the water.</a:t>
            </a:r>
          </a:p>
        </p:txBody>
      </p:sp>
    </p:spTree>
    <p:extLst>
      <p:ext uri="{BB962C8B-B14F-4D97-AF65-F5344CB8AC3E}">
        <p14:creationId xmlns:p14="http://schemas.microsoft.com/office/powerpoint/2010/main" xmlns="" val="296761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1914 Conference, Hot Springs, 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1295400"/>
            <a:ext cx="8418944" cy="4830763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Great numbers were healed of incurable diseases . . . demons were cast out as in days of apostles.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In many cities the report of the Samaritan revival was duplicated (Ac.8:12).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Two major bodies were organized . . . 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1944, formed one body: United </a:t>
            </a:r>
            <a:r>
              <a:rPr lang="en-US" sz="3200" dirty="0" err="1">
                <a:solidFill>
                  <a:schemeClr val="bg1"/>
                </a:solidFill>
              </a:rPr>
              <a:t>Pente</a:t>
            </a:r>
            <a:r>
              <a:rPr lang="en-US" sz="3200" dirty="0">
                <a:solidFill>
                  <a:schemeClr val="bg1"/>
                </a:solidFill>
              </a:rPr>
              <a:t>-costal Church.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89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509" y="838200"/>
            <a:ext cx="4480633" cy="5334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Pentecostal Movement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8708609E-8731-4D1A-B696-B114713F2D50}"/>
              </a:ext>
            </a:extLst>
          </p:cNvPr>
          <p:cNvSpPr txBox="1">
            <a:spLocks/>
          </p:cNvSpPr>
          <p:nvPr/>
        </p:nvSpPr>
        <p:spPr bwMode="auto">
          <a:xfrm>
            <a:off x="1590964" y="1524000"/>
            <a:ext cx="5963723" cy="1295400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FFCC00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Pentecostal Doctrines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53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400" dirty="0">
                <a:solidFill>
                  <a:srgbClr val="99FF33"/>
                </a:solidFill>
                <a:latin typeface="+mn-lt"/>
              </a:rPr>
              <a:t>1. 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Holy Spirit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334000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r>
              <a:rPr lang="en-US" dirty="0">
                <a:solidFill>
                  <a:srgbClr val="FFFF00"/>
                </a:solidFill>
              </a:rPr>
              <a:t>The issue is NOT …</a:t>
            </a:r>
          </a:p>
          <a:p>
            <a:pPr marL="573088" lvl="1" indent="-287338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Question of God’s power</a:t>
            </a:r>
          </a:p>
          <a:p>
            <a:pPr marL="573088" lvl="1" indent="-287338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Was Holy Spirit baptism promised to some</a:t>
            </a:r>
          </a:p>
          <a:p>
            <a:pPr marL="573088" lvl="1" indent="-287338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Did apostles and Cornelius and household receive it</a:t>
            </a:r>
          </a:p>
          <a:p>
            <a:pPr marL="573088" lvl="1" indent="-287338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Do believers today receive Holy Spirit (Lk.11:13)</a:t>
            </a:r>
          </a:p>
          <a:p>
            <a:pPr marL="230188" lvl="1" indent="-230188">
              <a:spcAft>
                <a:spcPts val="600"/>
              </a:spcAft>
              <a:buNone/>
            </a:pPr>
            <a:r>
              <a:rPr lang="en-US" sz="3200" dirty="0">
                <a:solidFill>
                  <a:srgbClr val="FFFF00"/>
                </a:solidFill>
              </a:rPr>
              <a:t>The issue: </a:t>
            </a:r>
            <a:r>
              <a:rPr lang="en-US" sz="3200" dirty="0">
                <a:solidFill>
                  <a:schemeClr val="bg1"/>
                </a:solidFill>
              </a:rPr>
              <a:t>are believers today baptized with Holy Spirit as apostles were on Pentecost?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73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5407</TotalTime>
  <Words>644</Words>
  <Application>Microsoft Office PowerPoint</Application>
  <PresentationFormat>On-screen Show (4:3)</PresentationFormat>
  <Paragraphs>112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‘Holiness’ movement began within Methodist Christian Church, mid-1800s</vt:lpstr>
      <vt:lpstr>I. Pentecostal Movement</vt:lpstr>
      <vt:lpstr>Second work of grace has crossed denominational boundaries</vt:lpstr>
      <vt:lpstr>Ministers came from every section of U.S. to learn more</vt:lpstr>
      <vt:lpstr>1914 Conference, Hot Springs, AR</vt:lpstr>
      <vt:lpstr>1914 Conference, Hot Springs, AR</vt:lpstr>
      <vt:lpstr>I. Pentecostal Movement</vt:lpstr>
      <vt:lpstr>1. Holy Spirit baptism</vt:lpstr>
      <vt:lpstr>1. Holy Spirit baptism</vt:lpstr>
      <vt:lpstr>1. Holy Spirit baptism</vt:lpstr>
      <vt:lpstr>1. Holy Spirit baptism</vt:lpstr>
      <vt:lpstr>1. Holy Spirit baptism</vt:lpstr>
      <vt:lpstr>1. Holy Spirit baptism</vt:lpstr>
      <vt:lpstr>“But I know what I’ve experienced”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564</cp:revision>
  <dcterms:created xsi:type="dcterms:W3CDTF">2004-01-08T21:08:14Z</dcterms:created>
  <dcterms:modified xsi:type="dcterms:W3CDTF">2019-01-21T01:55:30Z</dcterms:modified>
</cp:coreProperties>
</file>