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5" r:id="rId2"/>
    <p:sldId id="573" r:id="rId3"/>
    <p:sldId id="395" r:id="rId4"/>
    <p:sldId id="569" r:id="rId5"/>
    <p:sldId id="580" r:id="rId6"/>
    <p:sldId id="581" r:id="rId7"/>
    <p:sldId id="571" r:id="rId8"/>
    <p:sldId id="572" r:id="rId9"/>
    <p:sldId id="511" r:id="rId10"/>
    <p:sldId id="574" r:id="rId11"/>
    <p:sldId id="575" r:id="rId12"/>
    <p:sldId id="576" r:id="rId13"/>
    <p:sldId id="577" r:id="rId14"/>
    <p:sldId id="5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0C0C0"/>
    <a:srgbClr val="EAEAEA"/>
    <a:srgbClr val="FFFFCC"/>
    <a:srgbClr val="99FF33"/>
    <a:srgbClr val="FFCC00"/>
    <a:srgbClr val="CCFFFF"/>
    <a:srgbClr val="FF9900"/>
    <a:srgbClr val="FFFF0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65" d="100"/>
          <a:sy n="65" d="100"/>
        </p:scale>
        <p:origin x="-37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821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379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859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35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898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442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273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025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147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438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4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Pentecostalism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1 Cor.12:13 – by one Spirit … all baptized … NOT H.S.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1295400"/>
            <a:ext cx="8418944" cy="4830763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sz="3300" dirty="0">
                <a:solidFill>
                  <a:srgbClr val="C0C0C0"/>
                </a:solidFill>
              </a:rPr>
              <a:t>Holy Spirit baptism: no intermediate agent; spoke in tongues (Ac.2; 10).</a:t>
            </a:r>
          </a:p>
          <a:p>
            <a:pPr marL="230188" indent="-230188"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By one Spirit…ALL baptized into one body </a:t>
            </a:r>
            <a:b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(1 Co.1:12… water baptism requires baptizer).</a:t>
            </a:r>
          </a:p>
          <a:p>
            <a:pPr marL="230188" indent="-230188"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Jn.3:5, kingdom – 1 Co.12:13, body (church).</a:t>
            </a:r>
          </a:p>
          <a:p>
            <a:pPr marL="230188" indent="-230188"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IF all Corinthians received H.S. baptism, </a:t>
            </a:r>
            <a:r>
              <a:rPr lang="en-US" sz="3300" dirty="0">
                <a:solidFill>
                  <a:srgbClr val="FFCC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would speak in tongues.  </a:t>
            </a:r>
          </a:p>
          <a:p>
            <a:pPr marL="230188" indent="-230188"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But 1 Co.12:29-30 – </a:t>
            </a:r>
            <a:r>
              <a:rPr lang="en-US" sz="3300" i="1" dirty="0">
                <a:solidFill>
                  <a:srgbClr val="FFCC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NOT ALL </a:t>
            </a:r>
            <a:r>
              <a:rPr lang="en-US" sz="3300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spoke in tongues.</a:t>
            </a:r>
          </a:p>
          <a:p>
            <a:pPr marL="230188" indent="-230188"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42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1 Cor.12:13 – what does</a:t>
            </a:r>
            <a:br>
              <a:rPr lang="en-US" sz="3600" dirty="0">
                <a:solidFill>
                  <a:srgbClr val="FFFFCC"/>
                </a:solidFill>
                <a:latin typeface="+mn-lt"/>
              </a:rPr>
            </a:br>
            <a:r>
              <a:rPr lang="en-US" sz="3600" dirty="0">
                <a:solidFill>
                  <a:srgbClr val="FFFFCC"/>
                </a:solidFill>
                <a:latin typeface="+mn-lt"/>
              </a:rPr>
              <a:t>‘by one Spirit’ mean?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1295400"/>
            <a:ext cx="8418944" cy="48307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300" dirty="0">
                <a:solidFill>
                  <a:srgbClr val="FFFF00"/>
                </a:solidFill>
              </a:rPr>
              <a:t>3: </a:t>
            </a:r>
            <a:r>
              <a:rPr lang="en-US" sz="3300" dirty="0">
                <a:solidFill>
                  <a:schemeClr val="bg1"/>
                </a:solidFill>
              </a:rPr>
              <a:t>by the Spirit … “Lord” by Holy Spirit </a:t>
            </a:r>
          </a:p>
          <a:p>
            <a:pPr marL="630238" lvl="1" indent="-230188">
              <a:spcBef>
                <a:spcPts val="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Jn.20:25…28, before Pentecost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300" dirty="0">
                <a:solidFill>
                  <a:srgbClr val="FFFF00"/>
                </a:solidFill>
              </a:rPr>
              <a:t>8: </a:t>
            </a:r>
            <a:r>
              <a:rPr lang="en-US" altLang="en-US" sz="3300" dirty="0">
                <a:solidFill>
                  <a:schemeClr val="bg1"/>
                </a:solidFill>
              </a:rPr>
              <a:t>through the Spirit … spiritual gifts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altLang="en-US" sz="3300" dirty="0">
                <a:solidFill>
                  <a:srgbClr val="FFFF00"/>
                </a:solidFill>
              </a:rPr>
              <a:t>9: </a:t>
            </a:r>
            <a:r>
              <a:rPr lang="en-US" altLang="en-US" sz="3300" dirty="0">
                <a:solidFill>
                  <a:schemeClr val="bg1"/>
                </a:solidFill>
              </a:rPr>
              <a:t>by same Spirit … faith??   …healing?  (Ac.8, Philip)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889A957B-220C-4AA1-BDE6-E2FFE63B6EC4}"/>
              </a:ext>
            </a:extLst>
          </p:cNvPr>
          <p:cNvSpPr/>
          <p:nvPr/>
        </p:nvSpPr>
        <p:spPr>
          <a:xfrm>
            <a:off x="1570180" y="4419600"/>
            <a:ext cx="6019800" cy="762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1963" lvl="0" indent="-461963" algn="ctr">
              <a:spcBef>
                <a:spcPct val="20000"/>
              </a:spcBef>
              <a:spcAft>
                <a:spcPts val="600"/>
              </a:spcAft>
            </a:pPr>
            <a:r>
              <a:rPr lang="en-US" altLang="en-US" sz="3300">
                <a:solidFill>
                  <a:srgbClr val="FFFF00"/>
                </a:solidFill>
              </a:rPr>
              <a:t>This is not Holy Spirit baptism</a:t>
            </a:r>
            <a:endParaRPr lang="en-US" altLang="en-US" sz="3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33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What does1 Cor.12:13 teach?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762000"/>
            <a:ext cx="8418944" cy="5486400"/>
          </a:xfrm>
        </p:spPr>
        <p:txBody>
          <a:bodyPr/>
          <a:lstStyle/>
          <a:p>
            <a:pPr marL="230188" indent="-230188">
              <a:spcAft>
                <a:spcPts val="18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‘by the instructions of the Holy Spirit’ (through His word) we learn our obligations</a:t>
            </a:r>
          </a:p>
          <a:p>
            <a:pPr marL="230188" indent="-230188"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Paul’s purpose: to emphasize what </a:t>
            </a:r>
            <a:r>
              <a:rPr lang="en-US" altLang="en-US" dirty="0">
                <a:solidFill>
                  <a:srgbClr val="FFFF00"/>
                </a:solidFill>
              </a:rPr>
              <a:t>ALL</a:t>
            </a:r>
            <a:r>
              <a:rPr lang="en-US" altLang="en-US" dirty="0">
                <a:solidFill>
                  <a:schemeClr val="bg1"/>
                </a:solidFill>
              </a:rPr>
              <a:t> have in the body.  </a:t>
            </a:r>
          </a:p>
          <a:p>
            <a:pPr marL="230188" indent="-230188">
              <a:spcBef>
                <a:spcPts val="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Neh.9:30 . . . [20]</a:t>
            </a:r>
          </a:p>
          <a:p>
            <a:pPr marL="230188" indent="-230188"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Jn.16:13;  3:5  (Ac.2; 1 Pt.1:23)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C4806FF-879A-4692-B3A1-4F871973A96E}"/>
              </a:ext>
            </a:extLst>
          </p:cNvPr>
          <p:cNvSpPr/>
          <p:nvPr/>
        </p:nvSpPr>
        <p:spPr>
          <a:xfrm>
            <a:off x="2401456" y="1828800"/>
            <a:ext cx="4343400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FFFF"/>
                </a:solidFill>
              </a:rPr>
              <a:t>How do we know we are</a:t>
            </a:r>
            <a:br>
              <a:rPr lang="en-US" altLang="en-US" sz="3000" dirty="0">
                <a:solidFill>
                  <a:srgbClr val="FFFFFF"/>
                </a:solidFill>
              </a:rPr>
            </a:br>
            <a:r>
              <a:rPr lang="en-US" altLang="en-US" sz="3000" dirty="0">
                <a:solidFill>
                  <a:srgbClr val="FFFFFF"/>
                </a:solidFill>
              </a:rPr>
              <a:t>baptized into one body?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7CA53A-2FD3-4C2C-ADE8-82D7A97470CE}"/>
              </a:ext>
            </a:extLst>
          </p:cNvPr>
          <p:cNvSpPr/>
          <p:nvPr/>
        </p:nvSpPr>
        <p:spPr>
          <a:xfrm>
            <a:off x="1210765" y="3876964"/>
            <a:ext cx="6723271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Bef>
                <a:spcPts val="3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FF"/>
                </a:solidFill>
              </a:rPr>
              <a:t>But Holy Spirit baptism was limited</a:t>
            </a:r>
            <a:br>
              <a:rPr lang="en-US" altLang="en-US" sz="3200" dirty="0">
                <a:solidFill>
                  <a:srgbClr val="FFFFFF"/>
                </a:solidFill>
              </a:rPr>
            </a:br>
            <a:r>
              <a:rPr lang="en-US" altLang="en-US" sz="3200" dirty="0">
                <a:solidFill>
                  <a:srgbClr val="FFFFFF"/>
                </a:solidFill>
              </a:rPr>
              <a:t>to few; would defeat Paul’s purpose.</a:t>
            </a:r>
          </a:p>
        </p:txBody>
      </p:sp>
    </p:spTree>
    <p:extLst>
      <p:ext uri="{BB962C8B-B14F-4D97-AF65-F5344CB8AC3E}">
        <p14:creationId xmlns:p14="http://schemas.microsoft.com/office/powerpoint/2010/main" xmlns="" val="216983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Objection: “If 1 Co.12:13 refers to water baptism, how can it be </a:t>
            </a:r>
            <a:r>
              <a:rPr lang="en-US" sz="3600" u="sng" dirty="0">
                <a:solidFill>
                  <a:srgbClr val="FFFFCC"/>
                </a:solidFill>
                <a:latin typeface="+mn-lt"/>
              </a:rPr>
              <a:t>by</a:t>
            </a:r>
            <a:r>
              <a:rPr lang="en-US" sz="3600" dirty="0">
                <a:solidFill>
                  <a:srgbClr val="FFFFCC"/>
                </a:solidFill>
                <a:latin typeface="+mn-lt"/>
              </a:rPr>
              <a:t> Holy Spirit?”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1447800"/>
            <a:ext cx="8418944" cy="47244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Answer: in same way that . . 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</a:rPr>
              <a:t>Jesus baptized, Jn.3:26; 4:1-2.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C00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Holy Spirit makes elders, Ac.20:28.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C00"/>
                </a:solidFill>
              </a:rPr>
              <a:t> 3. </a:t>
            </a:r>
            <a:r>
              <a:rPr lang="en-US" altLang="en-US" sz="3200" dirty="0">
                <a:solidFill>
                  <a:schemeClr val="bg1"/>
                </a:solidFill>
              </a:rPr>
              <a:t>Jesus preached to Gentiles, Ep.2:17.</a:t>
            </a:r>
          </a:p>
        </p:txBody>
      </p:sp>
    </p:spTree>
    <p:extLst>
      <p:ext uri="{BB962C8B-B14F-4D97-AF65-F5344CB8AC3E}">
        <p14:creationId xmlns:p14="http://schemas.microsoft.com/office/powerpoint/2010/main" xmlns="" val="100228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How were spiritual gifts received?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838200"/>
            <a:ext cx="8418944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NOT merely by prayer </a:t>
            </a:r>
            <a:r>
              <a:rPr lang="en-US" altLang="en-US" dirty="0">
                <a:solidFill>
                  <a:schemeClr val="bg1"/>
                </a:solidFill>
              </a:rPr>
              <a:t>(Ac.8:14-18)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NOT automatically after baptism </a:t>
            </a:r>
            <a:r>
              <a:rPr lang="en-US" altLang="en-US" dirty="0">
                <a:solidFill>
                  <a:schemeClr val="bg1"/>
                </a:solidFill>
              </a:rPr>
              <a:t>(Ac.8)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If so, all could have them.  Not all did.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1 Co.12:10; 12:28. 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</a:rPr>
              <a:t>Ro.12:6, some in Rome had gifts.</a:t>
            </a:r>
          </a:p>
          <a:p>
            <a:pPr marL="0" indent="0" defTabSz="685800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CC00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Ac.19:6, Paul could confer miraculous 	gifts (cf. 8:14-18).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C00"/>
                </a:solidFill>
              </a:rPr>
              <a:t> 3. </a:t>
            </a:r>
            <a:r>
              <a:rPr lang="en-US" altLang="en-US" sz="3200" dirty="0">
                <a:solidFill>
                  <a:schemeClr val="bg1"/>
                </a:solidFill>
              </a:rPr>
              <a:t>Ro.1:11, why not tell them to pray for it?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BEE31F-F282-4114-A073-6EADA273E250}"/>
              </a:ext>
            </a:extLst>
          </p:cNvPr>
          <p:cNvSpPr/>
          <p:nvPr/>
        </p:nvSpPr>
        <p:spPr>
          <a:xfrm>
            <a:off x="1410856" y="5486400"/>
            <a:ext cx="63246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Who today has seen an apostle??</a:t>
            </a:r>
          </a:p>
        </p:txBody>
      </p:sp>
    </p:spTree>
    <p:extLst>
      <p:ext uri="{BB962C8B-B14F-4D97-AF65-F5344CB8AC3E}">
        <p14:creationId xmlns:p14="http://schemas.microsoft.com/office/powerpoint/2010/main" xmlns="" val="197856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509" y="838200"/>
            <a:ext cx="4480633" cy="5334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Pentecostal Movement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8708609E-8731-4D1A-B696-B114713F2D50}"/>
              </a:ext>
            </a:extLst>
          </p:cNvPr>
          <p:cNvSpPr txBox="1">
            <a:spLocks/>
          </p:cNvSpPr>
          <p:nvPr/>
        </p:nvSpPr>
        <p:spPr bwMode="auto">
          <a:xfrm>
            <a:off x="1590964" y="1524000"/>
            <a:ext cx="5963723" cy="1295400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FFCC00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Pentecostal Doctrines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6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Holy Spirit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8461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Issue: do believers today receive it?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</a:rPr>
              <a:t>Terms: baptized; filled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Administrator: Christ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200" dirty="0">
                <a:solidFill>
                  <a:schemeClr val="bg1"/>
                </a:solidFill>
              </a:rPr>
              <a:t>Purpose: </a:t>
            </a:r>
          </a:p>
          <a:p>
            <a:pPr marL="0" indent="0" defTabSz="396875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chemeClr val="bg1"/>
                </a:solidFill>
              </a:rPr>
              <a:t>a. </a:t>
            </a:r>
            <a:r>
              <a:rPr lang="en-US" altLang="en-US" dirty="0">
                <a:solidFill>
                  <a:schemeClr val="bg1"/>
                </a:solidFill>
              </a:rPr>
              <a:t>A</a:t>
            </a:r>
            <a:r>
              <a:rPr lang="en-US" altLang="en-US" sz="3200" dirty="0">
                <a:solidFill>
                  <a:schemeClr val="bg1"/>
                </a:solidFill>
              </a:rPr>
              <a:t>postles, Ac.1-2</a:t>
            </a:r>
          </a:p>
          <a:p>
            <a:pPr marL="0" indent="0" defTabSz="396875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chemeClr val="bg1"/>
                </a:solidFill>
              </a:rPr>
              <a:t>b. </a:t>
            </a:r>
            <a:r>
              <a:rPr lang="en-US" altLang="en-US" dirty="0">
                <a:solidFill>
                  <a:schemeClr val="bg1"/>
                </a:solidFill>
              </a:rPr>
              <a:t>Cornelius, Ac.10-11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5. </a:t>
            </a:r>
            <a:r>
              <a:rPr lang="en-US" altLang="en-US" dirty="0">
                <a:solidFill>
                  <a:schemeClr val="bg1"/>
                </a:solidFill>
              </a:rPr>
              <a:t>Recipients of promise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What Holy Spirit baptism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recipients could do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39982"/>
            <a:ext cx="8534400" cy="508461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Speak language never studied, Ac.2:4-8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</a:rPr>
              <a:t>Heal (no faith; never walked), Ac.3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‘Strike’ dead, Ac.5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200" dirty="0">
                <a:solidFill>
                  <a:schemeClr val="bg1"/>
                </a:solidFill>
              </a:rPr>
              <a:t>Impart miraculous gifts, Ac.8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5. </a:t>
            </a:r>
            <a:r>
              <a:rPr lang="en-US" altLang="en-US" dirty="0">
                <a:solidFill>
                  <a:schemeClr val="bg1"/>
                </a:solidFill>
              </a:rPr>
              <a:t>Raise dead, Ac.9; 20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6. </a:t>
            </a:r>
            <a:r>
              <a:rPr lang="en-US" altLang="en-US" sz="3200" dirty="0">
                <a:solidFill>
                  <a:schemeClr val="bg1"/>
                </a:solidFill>
              </a:rPr>
              <a:t>‘Strike’ blind, Ac.13:11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7. </a:t>
            </a:r>
            <a:r>
              <a:rPr lang="en-US" altLang="en-US" dirty="0">
                <a:solidFill>
                  <a:schemeClr val="bg1"/>
                </a:solidFill>
              </a:rPr>
              <a:t>Cast out demons, Ac.19:12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8. </a:t>
            </a:r>
            <a:r>
              <a:rPr lang="en-US" altLang="en-US" sz="3200" dirty="0">
                <a:solidFill>
                  <a:schemeClr val="bg1"/>
                </a:solidFill>
              </a:rPr>
              <a:t>Receive poisonous bite w/o harm, Ac.28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9. </a:t>
            </a:r>
            <a:r>
              <a:rPr lang="en-US" altLang="en-US" dirty="0">
                <a:solidFill>
                  <a:schemeClr val="bg1"/>
                </a:solidFill>
              </a:rPr>
              <a:t>Speak w/o taking thought, Mt.10:19; 1 Co.14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19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What Holy Spirit baptism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recipients could do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183" y="1239982"/>
            <a:ext cx="8448261" cy="546561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1. </a:t>
            </a:r>
            <a:r>
              <a:rPr lang="en-US" altLang="en-US" sz="2400" dirty="0">
                <a:solidFill>
                  <a:schemeClr val="bg1"/>
                </a:solidFill>
              </a:rPr>
              <a:t>Speak language never studies, Ac.2:4-8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2. </a:t>
            </a:r>
            <a:r>
              <a:rPr lang="en-US" altLang="en-US" sz="2400" dirty="0">
                <a:solidFill>
                  <a:schemeClr val="bg1"/>
                </a:solidFill>
              </a:rPr>
              <a:t>Heal, Ac.3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3. </a:t>
            </a:r>
            <a:r>
              <a:rPr lang="en-US" altLang="en-US" sz="2400" dirty="0">
                <a:solidFill>
                  <a:schemeClr val="bg1"/>
                </a:solidFill>
              </a:rPr>
              <a:t>‘Strike’ dead, Ac.5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4. </a:t>
            </a:r>
            <a:r>
              <a:rPr lang="en-US" altLang="en-US" sz="2400" dirty="0">
                <a:solidFill>
                  <a:schemeClr val="bg1"/>
                </a:solidFill>
              </a:rPr>
              <a:t>Impart miraculous gifts, Ac.8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5. </a:t>
            </a:r>
            <a:r>
              <a:rPr lang="en-US" altLang="en-US" sz="2400" dirty="0">
                <a:solidFill>
                  <a:schemeClr val="bg1"/>
                </a:solidFill>
              </a:rPr>
              <a:t>Raise dead, Ac.9; 20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6. </a:t>
            </a:r>
            <a:r>
              <a:rPr lang="en-US" altLang="en-US" sz="2400" dirty="0">
                <a:solidFill>
                  <a:schemeClr val="bg1"/>
                </a:solidFill>
              </a:rPr>
              <a:t>‘Strike’ blind, Ac.13:11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7. </a:t>
            </a:r>
            <a:r>
              <a:rPr lang="en-US" altLang="en-US" sz="2400" dirty="0">
                <a:solidFill>
                  <a:schemeClr val="bg1"/>
                </a:solidFill>
              </a:rPr>
              <a:t>Cast out demons, Ac.19:12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8. </a:t>
            </a:r>
            <a:r>
              <a:rPr lang="en-US" altLang="en-US" sz="2400" dirty="0">
                <a:solidFill>
                  <a:schemeClr val="bg1"/>
                </a:solidFill>
              </a:rPr>
              <a:t>Receive poisonous bite w/o harm, Ac.28</a:t>
            </a:r>
          </a:p>
          <a:p>
            <a:pPr marL="0" indent="0" defTabSz="3968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9. </a:t>
            </a:r>
            <a:r>
              <a:rPr lang="en-US" altLang="en-US" sz="2400" dirty="0">
                <a:solidFill>
                  <a:schemeClr val="bg1"/>
                </a:solidFill>
              </a:rPr>
              <a:t>Speak w/o taking thought, Mt.10:19; 1 Co.14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635A1F5D-079B-40E9-ACBB-0BFCD764FA75}"/>
              </a:ext>
            </a:extLst>
          </p:cNvPr>
          <p:cNvSpPr/>
          <p:nvPr/>
        </p:nvSpPr>
        <p:spPr>
          <a:xfrm>
            <a:off x="5885372" y="675861"/>
            <a:ext cx="685801" cy="533400"/>
          </a:xfrm>
          <a:prstGeom prst="ellipse">
            <a:avLst/>
          </a:prstGeom>
          <a:solidFill>
            <a:srgbClr val="FFCC00">
              <a:alpha val="31000"/>
            </a:srgbClr>
          </a:solidFill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B20410F-FC10-44D3-83CC-9D4120697BFB}"/>
              </a:ext>
            </a:extLst>
          </p:cNvPr>
          <p:cNvSpPr/>
          <p:nvPr/>
        </p:nvSpPr>
        <p:spPr>
          <a:xfrm>
            <a:off x="4572000" y="1676400"/>
            <a:ext cx="4227444" cy="1447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Those who have what apostles had will DO what they did.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EEAE2D0-4828-49C4-A202-454B26595941}"/>
              </a:ext>
            </a:extLst>
          </p:cNvPr>
          <p:cNvSpPr/>
          <p:nvPr/>
        </p:nvSpPr>
        <p:spPr>
          <a:xfrm>
            <a:off x="4572000" y="3200400"/>
            <a:ext cx="4227444" cy="1447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Paul came later than other apostles:</a:t>
            </a:r>
          </a:p>
          <a:p>
            <a:pPr algn="ctr"/>
            <a:r>
              <a:rPr lang="en-US" sz="3000" dirty="0"/>
              <a:t>1. 2. 4. 5. 6-9.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1CA668A-4562-4774-8671-ECF1252DCE41}"/>
              </a:ext>
            </a:extLst>
          </p:cNvPr>
          <p:cNvSpPr/>
          <p:nvPr/>
        </p:nvSpPr>
        <p:spPr>
          <a:xfrm>
            <a:off x="1487239" y="5315528"/>
            <a:ext cx="6189401" cy="10852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Not matter for discussion,</a:t>
            </a:r>
            <a:br>
              <a:rPr lang="en-US" sz="3000" dirty="0">
                <a:solidFill>
                  <a:srgbClr val="FFFF00"/>
                </a:solidFill>
              </a:rPr>
            </a:br>
            <a:r>
              <a:rPr lang="en-US" sz="3000" dirty="0">
                <a:solidFill>
                  <a:srgbClr val="FFFF00"/>
                </a:solidFill>
              </a:rPr>
              <a:t>but demonstration.  </a:t>
            </a:r>
            <a:r>
              <a:rPr lang="en-US" sz="3000" dirty="0"/>
              <a:t>2 Co.12:12</a:t>
            </a:r>
          </a:p>
        </p:txBody>
      </p:sp>
    </p:spTree>
    <p:extLst>
      <p:ext uri="{BB962C8B-B14F-4D97-AF65-F5344CB8AC3E}">
        <p14:creationId xmlns:p14="http://schemas.microsoft.com/office/powerpoint/2010/main" xmlns="" val="34916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Does God confirm false doctrines?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762000"/>
            <a:ext cx="8458200" cy="5715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What may we look for in claims / evidence of one Pentecostal group that differs from claims / evidence of other groups?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E.g.: Moslems … Mormons … Catholics … Church of God </a:t>
            </a:r>
            <a:r>
              <a:rPr lang="en-US" altLang="en-US" sz="2800" dirty="0">
                <a:solidFill>
                  <a:schemeClr val="bg1"/>
                </a:solidFill>
              </a:rPr>
              <a:t>[Cleveland; Anderson]</a:t>
            </a:r>
            <a:r>
              <a:rPr lang="en-US" altLang="en-US" sz="3100" dirty="0">
                <a:solidFill>
                  <a:schemeClr val="bg1"/>
                </a:solidFill>
              </a:rPr>
              <a:t> … Nazarene … United Pentecostal …  </a:t>
            </a:r>
            <a:r>
              <a:rPr lang="en-US" altLang="en-US" sz="2800" dirty="0">
                <a:solidFill>
                  <a:schemeClr val="bg1"/>
                </a:solidFill>
              </a:rPr>
              <a:t>~ </a:t>
            </a:r>
            <a:r>
              <a:rPr lang="en-US" altLang="en-US" sz="3100" dirty="0">
                <a:solidFill>
                  <a:schemeClr val="bg1"/>
                </a:solidFill>
              </a:rPr>
              <a:t>twenty-seve</a:t>
            </a:r>
            <a:r>
              <a:rPr lang="en-US" altLang="en-US" sz="3200" dirty="0">
                <a:solidFill>
                  <a:schemeClr val="bg1"/>
                </a:solidFill>
              </a:rPr>
              <a:t>n other groups of ‘Holiness’ Churches?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All claim to speak by power of God / miracles.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But doctrines of each contradicts others.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Is God confirming a doctrine through one group and denying in through others?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A4A0C431-B150-4480-AAFD-ED4D5628CA4E}"/>
              </a:ext>
            </a:extLst>
          </p:cNvPr>
          <p:cNvSpPr/>
          <p:nvPr/>
        </p:nvSpPr>
        <p:spPr>
          <a:xfrm>
            <a:off x="1588652" y="762000"/>
            <a:ext cx="5973620" cy="2133600"/>
          </a:xfrm>
          <a:prstGeom prst="wedgeRectCallout">
            <a:avLst>
              <a:gd name="adj1" fmla="val -50607"/>
              <a:gd name="adj2" fmla="val 122673"/>
            </a:avLst>
          </a:prstGeom>
          <a:solidFill>
            <a:schemeClr val="accent6">
              <a:lumMod val="50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6213">
              <a:spcAft>
                <a:spcPts val="600"/>
              </a:spcAft>
            </a:pPr>
            <a:r>
              <a:rPr lang="en-US" sz="3200" b="1" baseline="30000" dirty="0">
                <a:solidFill>
                  <a:srgbClr val="FFFF00"/>
                </a:solidFill>
              </a:rPr>
              <a:t>1</a:t>
            </a:r>
            <a:r>
              <a:rPr lang="en-US" sz="3200" dirty="0">
                <a:solidFill>
                  <a:srgbClr val="FFC000"/>
                </a:solidFill>
              </a:rPr>
              <a:t>How can we know which group</a:t>
            </a:r>
            <a:br>
              <a:rPr lang="en-US" sz="3200" dirty="0">
                <a:solidFill>
                  <a:srgbClr val="FFC000"/>
                </a:solidFill>
              </a:rPr>
            </a:br>
            <a:r>
              <a:rPr lang="en-US" sz="3200" dirty="0">
                <a:solidFill>
                  <a:srgbClr val="FFC000"/>
                </a:solidFill>
              </a:rPr>
              <a:t>really has Holy Spirit baptism?</a:t>
            </a:r>
          </a:p>
          <a:p>
            <a:pPr defTabSz="176213"/>
            <a:r>
              <a:rPr lang="en-US" sz="3200" b="1" baseline="30000" dirty="0">
                <a:solidFill>
                  <a:srgbClr val="FFFF00"/>
                </a:solidFill>
              </a:rPr>
              <a:t>2</a:t>
            </a:r>
            <a:r>
              <a:rPr lang="en-US" sz="3200" dirty="0">
                <a:solidFill>
                  <a:srgbClr val="FFC000"/>
                </a:solidFill>
              </a:rPr>
              <a:t>What signs can one group perform that others cannot?</a:t>
            </a:r>
          </a:p>
        </p:txBody>
      </p:sp>
    </p:spTree>
    <p:extLst>
      <p:ext uri="{BB962C8B-B14F-4D97-AF65-F5344CB8AC3E}">
        <p14:creationId xmlns:p14="http://schemas.microsoft.com/office/powerpoint/2010/main" xmlns="" val="27071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There is </a:t>
            </a:r>
            <a:r>
              <a:rPr lang="en-US" altLang="en-US" sz="3600" u="sng" dirty="0">
                <a:solidFill>
                  <a:srgbClr val="FFFFCC"/>
                </a:solidFill>
              </a:rPr>
              <a:t>one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u="sng" dirty="0">
                <a:solidFill>
                  <a:srgbClr val="FFFFCC"/>
                </a:solidFill>
              </a:rPr>
              <a:t>baptism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– Ep.4:5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762000"/>
            <a:ext cx="84582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Between Acts 10 and Ephesians, one baptism had been discontinued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Question: which baptism continued when Paul wrote Ephesians?   </a:t>
            </a:r>
            <a:r>
              <a:rPr lang="en-US" altLang="en-US" u="sng" dirty="0">
                <a:solidFill>
                  <a:schemeClr val="bg1"/>
                </a:solidFill>
              </a:rPr>
              <a:t>Ep.5:26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A175B24-CE92-42DC-8794-4022870EEFE2}"/>
              </a:ext>
            </a:extLst>
          </p:cNvPr>
          <p:cNvSpPr/>
          <p:nvPr/>
        </p:nvSpPr>
        <p:spPr>
          <a:xfrm>
            <a:off x="381000" y="838200"/>
            <a:ext cx="27432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Acts 2:</a:t>
            </a:r>
          </a:p>
          <a:p>
            <a:pPr algn="ctr"/>
            <a:r>
              <a:rPr lang="en-US" sz="3200" dirty="0"/>
              <a:t>Two baptisms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3660BE8-2040-4405-9F86-A4CDBC04E730}"/>
              </a:ext>
            </a:extLst>
          </p:cNvPr>
          <p:cNvSpPr/>
          <p:nvPr/>
        </p:nvSpPr>
        <p:spPr>
          <a:xfrm>
            <a:off x="6019800" y="838200"/>
            <a:ext cx="27432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Ephesians: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One baptism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91A526-6B22-40B0-BFB1-5DCB8CCF6582}"/>
              </a:ext>
            </a:extLst>
          </p:cNvPr>
          <p:cNvSpPr/>
          <p:nvPr/>
        </p:nvSpPr>
        <p:spPr>
          <a:xfrm>
            <a:off x="3201184" y="838200"/>
            <a:ext cx="27432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Acts 10: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Two baptisms</a:t>
            </a:r>
          </a:p>
        </p:txBody>
      </p:sp>
    </p:spTree>
    <p:extLst>
      <p:ext uri="{BB962C8B-B14F-4D97-AF65-F5344CB8AC3E}">
        <p14:creationId xmlns:p14="http://schemas.microsoft.com/office/powerpoint/2010/main" xmlns="" val="333478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There is </a:t>
            </a:r>
            <a:r>
              <a:rPr lang="en-US" altLang="en-US" sz="3600" u="sng" dirty="0">
                <a:solidFill>
                  <a:srgbClr val="FFFFCC"/>
                </a:solidFill>
              </a:rPr>
              <a:t>one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u="sng" dirty="0">
                <a:solidFill>
                  <a:srgbClr val="FFFFCC"/>
                </a:solidFill>
              </a:rPr>
              <a:t>baptism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– Ep.4:5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762000"/>
            <a:ext cx="84582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</a:rPr>
              <a:t>One baptism had been discontinued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</a:rPr>
              <a:t>Question: which baptism continued when Paul wrote Ephesians?   </a:t>
            </a:r>
            <a:r>
              <a:rPr lang="en-US" altLang="en-US" u="sng" dirty="0">
                <a:solidFill>
                  <a:srgbClr val="C0C0C0"/>
                </a:solidFill>
              </a:rPr>
              <a:t>Ep.5:26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A175B24-CE92-42DC-8794-4022870EEFE2}"/>
              </a:ext>
            </a:extLst>
          </p:cNvPr>
          <p:cNvSpPr/>
          <p:nvPr/>
        </p:nvSpPr>
        <p:spPr>
          <a:xfrm>
            <a:off x="381000" y="838200"/>
            <a:ext cx="27432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Acts 2:</a:t>
            </a:r>
          </a:p>
          <a:p>
            <a:pPr algn="ctr"/>
            <a:r>
              <a:rPr lang="en-US" sz="3200" dirty="0"/>
              <a:t>Two baptisms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3660BE8-2040-4405-9F86-A4CDBC04E730}"/>
              </a:ext>
            </a:extLst>
          </p:cNvPr>
          <p:cNvSpPr/>
          <p:nvPr/>
        </p:nvSpPr>
        <p:spPr>
          <a:xfrm>
            <a:off x="6019800" y="838200"/>
            <a:ext cx="27432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Ephesians: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One baptism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91A526-6B22-40B0-BFB1-5DCB8CCF6582}"/>
              </a:ext>
            </a:extLst>
          </p:cNvPr>
          <p:cNvSpPr/>
          <p:nvPr/>
        </p:nvSpPr>
        <p:spPr>
          <a:xfrm>
            <a:off x="3201184" y="838200"/>
            <a:ext cx="27432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Acts 10: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Two baptisms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C4EB4F2-EA82-4381-8020-E0B367B68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9884922"/>
              </p:ext>
            </p:extLst>
          </p:nvPr>
        </p:nvGraphicFramePr>
        <p:xfrm>
          <a:off x="381000" y="3581400"/>
          <a:ext cx="8382000" cy="312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xmlns="" val="3600544708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xmlns="" val="1449579035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xmlns="" val="2530590008"/>
                    </a:ext>
                  </a:extLst>
                </a:gridCol>
              </a:tblGrid>
              <a:tr h="6756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99FF33"/>
                          </a:solidFill>
                        </a:rPr>
                        <a:t>H.S. baptism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Mt.28:19,</a:t>
                      </a:r>
                      <a:br>
                        <a:rPr lang="en-US" sz="2800" dirty="0">
                          <a:solidFill>
                            <a:srgbClr val="FFFF00"/>
                          </a:solidFill>
                        </a:rPr>
                      </a:b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age lasting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CFFFF"/>
                          </a:solidFill>
                        </a:rPr>
                        <a:t>Water baptism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189489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Administered</a:t>
                      </a:r>
                      <a:br>
                        <a:rPr lang="en-US" sz="2700" dirty="0"/>
                      </a:br>
                      <a:r>
                        <a:rPr lang="en-US" sz="2700" dirty="0"/>
                        <a:t>by Lord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‘baptizing them’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Administered</a:t>
                      </a:r>
                      <a:br>
                        <a:rPr lang="en-US" sz="2700" dirty="0"/>
                      </a:br>
                      <a:r>
                        <a:rPr lang="en-US" sz="2700" dirty="0"/>
                        <a:t>by 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950249"/>
                  </a:ext>
                </a:extLst>
              </a:tr>
              <a:tr h="132080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Promise,</a:t>
                      </a:r>
                      <a:br>
                        <a:rPr lang="en-US" sz="2700" dirty="0"/>
                      </a:br>
                      <a:r>
                        <a:rPr lang="en-US" sz="2700" dirty="0"/>
                        <a:t>not command, Ac.1:2-5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Baptizing them</a:t>
                      </a:r>
                    </a:p>
                    <a:p>
                      <a:pPr algn="ctr"/>
                      <a:r>
                        <a:rPr lang="en-US" sz="2700" dirty="0"/>
                        <a:t>Observing all things com.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Command, Mt.28; Ac.2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6945751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44E574F5-2399-4BD1-8D25-063260CC4556}"/>
              </a:ext>
            </a:extLst>
          </p:cNvPr>
          <p:cNvCxnSpPr>
            <a:cxnSpLocks/>
          </p:cNvCxnSpPr>
          <p:nvPr/>
        </p:nvCxnSpPr>
        <p:spPr>
          <a:xfrm flipV="1">
            <a:off x="4800600" y="3962400"/>
            <a:ext cx="1371600" cy="914400"/>
          </a:xfrm>
          <a:prstGeom prst="straightConnector1">
            <a:avLst/>
          </a:prstGeom>
          <a:ln w="762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1F81A5F0-50C5-4AC1-BE3B-8BA8DCA0BC40}"/>
              </a:ext>
            </a:extLst>
          </p:cNvPr>
          <p:cNvCxnSpPr>
            <a:cxnSpLocks/>
          </p:cNvCxnSpPr>
          <p:nvPr/>
        </p:nvCxnSpPr>
        <p:spPr>
          <a:xfrm flipV="1">
            <a:off x="4800600" y="4038600"/>
            <a:ext cx="2209800" cy="1524000"/>
          </a:xfrm>
          <a:prstGeom prst="straightConnector1">
            <a:avLst/>
          </a:prstGeom>
          <a:ln w="762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426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1 Cor.12:13 – not Holy Spirit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1295400"/>
            <a:ext cx="8418944" cy="4830763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Two obvious examples of Holy Spirit baptism in NT: Ac.2 / 10</a:t>
            </a:r>
          </a:p>
          <a:p>
            <a:pPr marL="230188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In BOTH . . . 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No intermediate agent to lay on hands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Tongues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24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5761</TotalTime>
  <Words>728</Words>
  <Application>Microsoft Office PowerPoint</Application>
  <PresentationFormat>On-screen Show (4:3)</PresentationFormat>
  <Paragraphs>137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I. Pentecostal Movement</vt:lpstr>
      <vt:lpstr>Holy Spirit baptism</vt:lpstr>
      <vt:lpstr>What Holy Spirit baptism recipients could do</vt:lpstr>
      <vt:lpstr>What Holy Spirit baptism recipients could do</vt:lpstr>
      <vt:lpstr>Does God confirm false doctrines?</vt:lpstr>
      <vt:lpstr>There is one baptism – Ep.4:5</vt:lpstr>
      <vt:lpstr>There is one baptism – Ep.4:5</vt:lpstr>
      <vt:lpstr>1 Cor.12:13 – not Holy Spirit baptism</vt:lpstr>
      <vt:lpstr>1 Cor.12:13 – by one Spirit … all baptized … NOT H.S. baptism</vt:lpstr>
      <vt:lpstr>1 Cor.12:13 – what does ‘by one Spirit’ mean?</vt:lpstr>
      <vt:lpstr>What does1 Cor.12:13 teach?</vt:lpstr>
      <vt:lpstr>Objection: “If 1 Co.12:13 refers to water baptism, how can it be by Holy Spirit?”</vt:lpstr>
      <vt:lpstr>How were spiritual gifts received?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567</cp:revision>
  <dcterms:created xsi:type="dcterms:W3CDTF">2004-01-08T21:08:14Z</dcterms:created>
  <dcterms:modified xsi:type="dcterms:W3CDTF">2019-01-28T01:45:52Z</dcterms:modified>
</cp:coreProperties>
</file>