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3"/>
  </p:notesMasterIdLst>
  <p:sldIdLst>
    <p:sldId id="389" r:id="rId2"/>
    <p:sldId id="419" r:id="rId3"/>
    <p:sldId id="420" r:id="rId4"/>
    <p:sldId id="425" r:id="rId5"/>
    <p:sldId id="426" r:id="rId6"/>
    <p:sldId id="427" r:id="rId7"/>
    <p:sldId id="428" r:id="rId8"/>
    <p:sldId id="439" r:id="rId9"/>
    <p:sldId id="440" r:id="rId10"/>
    <p:sldId id="430" r:id="rId11"/>
    <p:sldId id="457" r:id="rId12"/>
    <p:sldId id="429" r:id="rId13"/>
    <p:sldId id="432" r:id="rId14"/>
    <p:sldId id="433" r:id="rId15"/>
    <p:sldId id="434" r:id="rId16"/>
    <p:sldId id="435" r:id="rId17"/>
    <p:sldId id="438" r:id="rId18"/>
    <p:sldId id="437" r:id="rId19"/>
    <p:sldId id="441" r:id="rId20"/>
    <p:sldId id="442" r:id="rId21"/>
    <p:sldId id="444" r:id="rId22"/>
    <p:sldId id="454" r:id="rId23"/>
    <p:sldId id="446" r:id="rId24"/>
    <p:sldId id="447" r:id="rId25"/>
    <p:sldId id="448" r:id="rId26"/>
    <p:sldId id="449" r:id="rId27"/>
    <p:sldId id="450" r:id="rId28"/>
    <p:sldId id="451" r:id="rId29"/>
    <p:sldId id="452" r:id="rId30"/>
    <p:sldId id="453" r:id="rId31"/>
    <p:sldId id="455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FFFF99"/>
    <a:srgbClr val="66FF33"/>
    <a:srgbClr val="C0C0C0"/>
    <a:srgbClr val="990000"/>
    <a:srgbClr val="CC3300"/>
    <a:srgbClr val="DDDDDD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86347" autoAdjust="0"/>
  </p:normalViewPr>
  <p:slideViewPr>
    <p:cSldViewPr showGuides="1">
      <p:cViewPr varScale="1">
        <p:scale>
          <a:sx n="112" d="100"/>
          <a:sy n="112" d="100"/>
        </p:scale>
        <p:origin x="154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577C5-8197-4C11-BDF0-FF94BC2EBE20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EC2C0-101D-44FE-9306-F951BFC92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0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693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314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27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113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490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222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787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484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464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421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17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9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ref.ly/logosres/nkjv?ref=BibleNKJV.Mt18.12&amp;off=38&amp;ctx=t+Sheep%0aLuke+15:4%E2%80%937%0a~%EF%BB%BF12%C2%A0m%E2%80%9CWhat+do+you+th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67818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414E388-82AE-430B-B476-A47C7132B2E3}"/>
              </a:ext>
            </a:extLst>
          </p:cNvPr>
          <p:cNvSpPr/>
          <p:nvPr/>
        </p:nvSpPr>
        <p:spPr>
          <a:xfrm>
            <a:off x="1719945" y="1371600"/>
            <a:ext cx="5715000" cy="12192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Paradise Gained</a:t>
            </a:r>
          </a:p>
          <a:p>
            <a:pPr algn="ctr"/>
            <a:r>
              <a:rPr lang="en-US" dirty="0"/>
              <a:t>(Genesis 2:4-25)</a:t>
            </a:r>
          </a:p>
        </p:txBody>
      </p:sp>
    </p:spTree>
    <p:extLst>
      <p:ext uri="{BB962C8B-B14F-4D97-AF65-F5344CB8AC3E}">
        <p14:creationId xmlns:p14="http://schemas.microsoft.com/office/powerpoint/2010/main" val="397838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1282491" y="0"/>
            <a:ext cx="6592443" cy="750024"/>
          </a:xfrm>
          <a:prstGeom prst="rect">
            <a:avLst/>
          </a:prstGeom>
          <a:solidFill>
            <a:schemeClr val="tx1"/>
          </a:solidFill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Genesis 2:18-20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42D883B-5252-431E-82D8-134A9EF793B1}"/>
              </a:ext>
            </a:extLst>
          </p:cNvPr>
          <p:cNvSpPr/>
          <p:nvPr/>
        </p:nvSpPr>
        <p:spPr>
          <a:xfrm>
            <a:off x="422364" y="762000"/>
            <a:ext cx="8305800" cy="5638800"/>
          </a:xfrm>
          <a:prstGeom prst="rect">
            <a:avLst/>
          </a:prstGeom>
          <a:solidFill>
            <a:schemeClr val="accent1">
              <a:alpha val="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457200" lvl="0" indent="-457200"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200" i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is not good </a:t>
            </a: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a first!  </a:t>
            </a:r>
          </a:p>
          <a:p>
            <a:pPr marL="457200" lvl="0" indent="-457200"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Alone – incomplete</a:t>
            </a:r>
          </a:p>
          <a:p>
            <a:pPr marL="457200" lvl="0" indent="-457200"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Make . . . helper </a:t>
            </a:r>
            <a:r>
              <a:rPr lang="en-US" sz="32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comparable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204D92-53BA-464E-BD49-056B475C3647}"/>
              </a:ext>
            </a:extLst>
          </p:cNvPr>
          <p:cNvSpPr/>
          <p:nvPr/>
        </p:nvSpPr>
        <p:spPr>
          <a:xfrm>
            <a:off x="2538546" y="2590800"/>
            <a:ext cx="4073436" cy="1432563"/>
          </a:xfrm>
          <a:prstGeom prst="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spcBef>
                <a:spcPts val="0"/>
              </a:spcBef>
              <a:spcAft>
                <a:spcPts val="0"/>
              </a:spcAft>
            </a:pPr>
            <a:r>
              <a:rPr lang="en-US" sz="31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Matching.  Counterpart.  Corresponds to him.   Complements him.  </a:t>
            </a:r>
          </a:p>
        </p:txBody>
      </p:sp>
    </p:spTree>
    <p:extLst>
      <p:ext uri="{BB962C8B-B14F-4D97-AF65-F5344CB8AC3E}">
        <p14:creationId xmlns:p14="http://schemas.microsoft.com/office/powerpoint/2010/main" val="3911418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1282491" y="0"/>
            <a:ext cx="6592443" cy="750024"/>
          </a:xfrm>
          <a:prstGeom prst="rect">
            <a:avLst/>
          </a:prstGeom>
          <a:solidFill>
            <a:schemeClr val="tx1"/>
          </a:solidFill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Genesis 2:18-20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42D883B-5252-431E-82D8-134A9EF793B1}"/>
              </a:ext>
            </a:extLst>
          </p:cNvPr>
          <p:cNvSpPr/>
          <p:nvPr/>
        </p:nvSpPr>
        <p:spPr>
          <a:xfrm>
            <a:off x="422364" y="762000"/>
            <a:ext cx="8305800" cy="5638800"/>
          </a:xfrm>
          <a:prstGeom prst="rect">
            <a:avLst/>
          </a:prstGeom>
          <a:solidFill>
            <a:schemeClr val="accent1">
              <a:alpha val="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is not good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a first!  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Alone – incomplete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Make . . . helper comparable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Formed every beast… – flashback.  </a:t>
            </a:r>
          </a:p>
          <a:p>
            <a:pPr marL="914400" marR="0" lvl="1" indent="-4572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Logical, not chronological.</a:t>
            </a:r>
          </a:p>
          <a:p>
            <a:pPr marL="914400" marR="0" lvl="1" indent="-4572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Typical in history narratives.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Adam … call them. 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helper comparable to him.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Brought them to Adam… 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Did not find…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6AE688B-1EB9-4455-8EC5-6119F94909D3}"/>
              </a:ext>
            </a:extLst>
          </p:cNvPr>
          <p:cNvSpPr/>
          <p:nvPr/>
        </p:nvSpPr>
        <p:spPr>
          <a:xfrm>
            <a:off x="6858000" y="750024"/>
            <a:ext cx="1828800" cy="5574576"/>
          </a:xfrm>
          <a:prstGeom prst="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Ug?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English: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Bug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Dug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Hug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Jug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Lug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Mug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Pug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Rug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Tug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9C827444-C553-4A4C-BA2D-9D68CB7A4F4D}"/>
              </a:ext>
            </a:extLst>
          </p:cNvPr>
          <p:cNvSpPr/>
          <p:nvPr/>
        </p:nvSpPr>
        <p:spPr>
          <a:xfrm>
            <a:off x="1143000" y="836022"/>
            <a:ext cx="5562600" cy="2203269"/>
          </a:xfrm>
          <a:prstGeom prst="wedgeRoundRectCallout">
            <a:avLst>
              <a:gd name="adj1" fmla="val -50421"/>
              <a:gd name="adj2" fmla="val 149354"/>
              <a:gd name="adj3" fmla="val 16667"/>
            </a:avLst>
          </a:prstGeom>
          <a:solidFill>
            <a:schemeClr val="accent6">
              <a:lumMod val="50000"/>
            </a:schemeClr>
          </a:solidFill>
          <a:ln w="3175"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Every beast of the field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(not earth)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Every bird of the air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(not fish)</a:t>
            </a:r>
          </a:p>
        </p:txBody>
      </p:sp>
    </p:spTree>
    <p:extLst>
      <p:ext uri="{BB962C8B-B14F-4D97-AF65-F5344CB8AC3E}">
        <p14:creationId xmlns:p14="http://schemas.microsoft.com/office/powerpoint/2010/main" val="3348430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1282491" y="0"/>
            <a:ext cx="6592443" cy="750024"/>
          </a:xfrm>
          <a:prstGeom prst="rect">
            <a:avLst/>
          </a:prstGeom>
          <a:solidFill>
            <a:schemeClr val="tx1"/>
          </a:solidFill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Genesis 2:21-22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42D883B-5252-431E-82D8-134A9EF793B1}"/>
              </a:ext>
            </a:extLst>
          </p:cNvPr>
          <p:cNvSpPr/>
          <p:nvPr/>
        </p:nvSpPr>
        <p:spPr>
          <a:xfrm>
            <a:off x="419100" y="741315"/>
            <a:ext cx="8305800" cy="5638800"/>
          </a:xfrm>
          <a:prstGeom prst="rect">
            <a:avLst/>
          </a:prstGeom>
          <a:solidFill>
            <a:schemeClr val="accent1">
              <a:alpha val="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457200" lvl="0" indent="-4572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Deep sleep.   </a:t>
            </a:r>
            <a:r>
              <a:rPr lang="en-US" sz="3200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Anesthesia</a:t>
            </a:r>
          </a:p>
          <a:p>
            <a:pPr marL="457200" lvl="0" indent="-4572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Took rib.    </a:t>
            </a:r>
            <a:r>
              <a:rPr lang="en-US" sz="3200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Surgery … Transplant … Closed</a:t>
            </a:r>
          </a:p>
          <a:p>
            <a:pPr marL="457200" lvl="0" indent="-4572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Taken from man.   </a:t>
            </a:r>
            <a:r>
              <a:rPr lang="en-US" sz="3200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Kinship</a:t>
            </a:r>
          </a:p>
          <a:p>
            <a:pPr marL="457200" lvl="0" indent="-4572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Made (built).  Ro.5:18</a:t>
            </a:r>
          </a:p>
          <a:p>
            <a:pPr marL="457200" lvl="0" indent="-4572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Woman – last creature named in ch.2.</a:t>
            </a:r>
          </a:p>
          <a:p>
            <a:pPr marL="457200" lvl="0" indent="-4572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</a:t>
            </a:r>
          </a:p>
          <a:p>
            <a:pPr marL="457200" lvl="0" indent="-4572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Brought  to man.   </a:t>
            </a:r>
            <a:r>
              <a:rPr lang="en-US" sz="3200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Marriage.</a:t>
            </a: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Adam met his...</a:t>
            </a:r>
          </a:p>
          <a:p>
            <a:pPr marL="457200" lvl="0" indent="-457200"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endParaRPr lang="en-US" sz="3200" dirty="0">
              <a:solidFill>
                <a:srgbClr val="FFFFFF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2182961-8290-4593-BC36-3C7DC3DAE9B3}"/>
              </a:ext>
            </a:extLst>
          </p:cNvPr>
          <p:cNvSpPr/>
          <p:nvPr/>
        </p:nvSpPr>
        <p:spPr>
          <a:xfrm>
            <a:off x="2295994" y="4724400"/>
            <a:ext cx="4559368" cy="457200"/>
          </a:xfrm>
          <a:prstGeom prst="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superior in the Creator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D17BA2-B9A7-4400-BB09-424C58AC409D}"/>
              </a:ext>
            </a:extLst>
          </p:cNvPr>
          <p:cNvSpPr/>
          <p:nvPr/>
        </p:nvSpPr>
        <p:spPr>
          <a:xfrm>
            <a:off x="2295994" y="5283927"/>
            <a:ext cx="4559368" cy="457200"/>
          </a:xfrm>
          <a:prstGeom prst="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inferiors in the animals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60494B5-5082-4436-8179-3126483C47EA}"/>
              </a:ext>
            </a:extLst>
          </p:cNvPr>
          <p:cNvSpPr/>
          <p:nvPr/>
        </p:nvSpPr>
        <p:spPr>
          <a:xfrm>
            <a:off x="2295994" y="5843454"/>
            <a:ext cx="4559368" cy="457200"/>
          </a:xfrm>
          <a:prstGeom prst="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equal in the woman</a:t>
            </a:r>
          </a:p>
        </p:txBody>
      </p:sp>
    </p:spTree>
    <p:extLst>
      <p:ext uri="{BB962C8B-B14F-4D97-AF65-F5344CB8AC3E}">
        <p14:creationId xmlns:p14="http://schemas.microsoft.com/office/powerpoint/2010/main" val="151363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1282491" y="0"/>
            <a:ext cx="6592443" cy="750024"/>
          </a:xfrm>
          <a:prstGeom prst="rect">
            <a:avLst/>
          </a:prstGeom>
          <a:solidFill>
            <a:schemeClr val="tx1"/>
          </a:solidFill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Genesis 2:23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42D883B-5252-431E-82D8-134A9EF793B1}"/>
              </a:ext>
            </a:extLst>
          </p:cNvPr>
          <p:cNvSpPr/>
          <p:nvPr/>
        </p:nvSpPr>
        <p:spPr>
          <a:xfrm>
            <a:off x="419100" y="741315"/>
            <a:ext cx="8305800" cy="5638800"/>
          </a:xfrm>
          <a:prstGeom prst="rect">
            <a:avLst/>
          </a:prstGeom>
          <a:solidFill>
            <a:schemeClr val="accent1">
              <a:alpha val="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457200" lvl="0" indent="-4572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 … at last   </a:t>
            </a:r>
          </a:p>
          <a:p>
            <a:pPr marL="457200" lvl="0" indent="-4572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Flesh of my flesh.  29:14</a:t>
            </a:r>
          </a:p>
          <a:p>
            <a:pPr marL="457200" lvl="0" indent="-457200"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endParaRPr lang="en-US" sz="3200" dirty="0">
              <a:solidFill>
                <a:srgbClr val="FFFFFF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247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1282491" y="0"/>
            <a:ext cx="6592443" cy="750024"/>
          </a:xfrm>
          <a:prstGeom prst="rect">
            <a:avLst/>
          </a:prstGeom>
          <a:solidFill>
            <a:schemeClr val="tx1"/>
          </a:solidFill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Genesis 2:24-25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42D883B-5252-431E-82D8-134A9EF793B1}"/>
              </a:ext>
            </a:extLst>
          </p:cNvPr>
          <p:cNvSpPr/>
          <p:nvPr/>
        </p:nvSpPr>
        <p:spPr>
          <a:xfrm>
            <a:off x="419100" y="741315"/>
            <a:ext cx="8305800" cy="5638800"/>
          </a:xfrm>
          <a:prstGeom prst="rect">
            <a:avLst/>
          </a:prstGeom>
          <a:solidFill>
            <a:schemeClr val="accent1">
              <a:alpha val="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457200" lvl="0" indent="-4572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Therefore</a:t>
            </a: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precedent </a:t>
            </a:r>
          </a:p>
          <a:p>
            <a:pPr marL="457200" lvl="0" indent="-4572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Leave</a:t>
            </a: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for </a:t>
            </a:r>
            <a:r>
              <a:rPr lang="en-US" sz="3200" i="1" u="sng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benefit </a:t>
            </a:r>
          </a:p>
          <a:p>
            <a:pPr marL="457200" lvl="0" indent="-4572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Joined</a:t>
            </a: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cling to, stick to, join fast, cleave, stay close</a:t>
            </a:r>
          </a:p>
          <a:p>
            <a:pPr marL="457200" lvl="0" indent="-4572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Wife</a:t>
            </a: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(sg.; female); ct. 4:19</a:t>
            </a:r>
          </a:p>
          <a:p>
            <a:pPr marL="457200" lvl="0" indent="-4572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One flesh</a:t>
            </a: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two can be one; more than two cannot</a:t>
            </a:r>
          </a:p>
          <a:p>
            <a:pPr marL="457200" lvl="0" indent="-4572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 ashamed</a:t>
            </a: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only time it is so.  Ct. 3:7</a:t>
            </a:r>
          </a:p>
          <a:p>
            <a:pPr marL="457200" lvl="0" indent="-457200"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endParaRPr lang="en-US" sz="3200" dirty="0">
              <a:solidFill>
                <a:srgbClr val="FFFFFF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80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DB13AA9-E63E-4307-AB89-76B7A4BB132C}"/>
              </a:ext>
            </a:extLst>
          </p:cNvPr>
          <p:cNvSpPr/>
          <p:nvPr/>
        </p:nvSpPr>
        <p:spPr>
          <a:xfrm>
            <a:off x="1719945" y="1371600"/>
            <a:ext cx="5715000" cy="12192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</a:t>
            </a:r>
            <a:r>
              <a:rPr lang="en-US" sz="3600" dirty="0"/>
              <a:t>  Does Chapter 2 Contradict Chapter 1?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7309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D03333A-0A71-4D53-B835-EB7A0114D6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450851"/>
              </p:ext>
            </p:extLst>
          </p:nvPr>
        </p:nvGraphicFramePr>
        <p:xfrm>
          <a:off x="381000" y="152400"/>
          <a:ext cx="8382000" cy="6553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91000">
                  <a:extLst>
                    <a:ext uri="{9D8B030D-6E8A-4147-A177-3AD203B41FA5}">
                      <a16:colId xmlns:a16="http://schemas.microsoft.com/office/drawing/2014/main" val="2228622310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4287546522"/>
                    </a:ext>
                  </a:extLst>
                </a:gridCol>
              </a:tblGrid>
              <a:tr h="68262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Genesis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Genesis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6593261"/>
                  </a:ext>
                </a:extLst>
              </a:tr>
              <a:tr h="1535905">
                <a:tc>
                  <a:txBody>
                    <a:bodyPr/>
                    <a:lstStyle/>
                    <a:p>
                      <a:pPr algn="ctr"/>
                      <a:r>
                        <a:rPr lang="en-US" sz="2800" b="1" u="sng" dirty="0"/>
                        <a:t>Chronological history</a:t>
                      </a:r>
                      <a:r>
                        <a:rPr lang="en-US" sz="2800" b="0" u="sng" dirty="0"/>
                        <a:t>:</a:t>
                      </a:r>
                      <a:r>
                        <a:rPr lang="en-US" sz="2800" dirty="0"/>
                        <a:t> </a:t>
                      </a:r>
                      <a:br>
                        <a:rPr lang="en-US" sz="2800" dirty="0"/>
                      </a:br>
                      <a:r>
                        <a:rPr lang="en-US" sz="2800" dirty="0"/>
                        <a:t>1</a:t>
                      </a:r>
                      <a:r>
                        <a:rPr lang="en-US" sz="2800" baseline="30000" dirty="0"/>
                        <a:t>st</a:t>
                      </a:r>
                      <a:r>
                        <a:rPr lang="en-US" sz="2800" dirty="0"/>
                        <a:t> day  . . . 6</a:t>
                      </a:r>
                      <a:r>
                        <a:rPr lang="en-US" sz="2800" baseline="30000" dirty="0"/>
                        <a:t>th</a:t>
                      </a:r>
                      <a:r>
                        <a:rPr lang="en-US" sz="2800" dirty="0"/>
                        <a:t> 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u="sng" dirty="0"/>
                        <a:t>Topical history</a:t>
                      </a:r>
                      <a:r>
                        <a:rPr lang="en-US" sz="2800" dirty="0"/>
                        <a:t>: 2:4</a:t>
                      </a:r>
                    </a:p>
                    <a:p>
                      <a:pPr algn="ctr"/>
                      <a:r>
                        <a:rPr lang="en-US" sz="2800" dirty="0"/>
                        <a:t>  -2:7, man; 19, animals</a:t>
                      </a:r>
                    </a:p>
                    <a:p>
                      <a:pPr algn="ctr"/>
                      <a:r>
                        <a:rPr lang="en-US" sz="2800" dirty="0"/>
                        <a:t>  -2:8, 15, two gardens?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7601017"/>
                  </a:ext>
                </a:extLst>
              </a:tr>
              <a:tr h="139938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‘Man’ 1:27: generic</a:t>
                      </a:r>
                      <a:br>
                        <a:rPr lang="en-US" sz="2800" dirty="0"/>
                      </a:br>
                      <a:r>
                        <a:rPr lang="en-US" sz="2800" dirty="0"/>
                        <a:t>(M-F); ‘them’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Details, 2:21-25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9055908"/>
                  </a:ext>
                </a:extLst>
              </a:tr>
              <a:tr h="139938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Marriage –</a:t>
                      </a:r>
                      <a:br>
                        <a:rPr lang="en-US" sz="2800" dirty="0"/>
                      </a:br>
                      <a:r>
                        <a:rPr lang="en-US" sz="2800" dirty="0"/>
                        <a:t>multiply, 1:28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Details, 2:21-25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089148"/>
                  </a:ext>
                </a:extLst>
              </a:tr>
              <a:tr h="15359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1:31 – 6</a:t>
                      </a:r>
                      <a:r>
                        <a:rPr lang="en-US" sz="2800" baseline="30000" dirty="0"/>
                        <a:t>th</a:t>
                      </a:r>
                      <a:r>
                        <a:rPr lang="en-US" sz="2800" dirty="0"/>
                        <a:t> day</a:t>
                      </a:r>
                    </a:p>
                    <a:p>
                      <a:pPr algn="ctr"/>
                      <a:r>
                        <a:rPr lang="en-US" sz="2800" dirty="0"/>
                        <a:t>5:1-2 – day when</a:t>
                      </a:r>
                    </a:p>
                    <a:p>
                      <a:pPr algn="ctr"/>
                      <a:r>
                        <a:rPr lang="en-US" sz="2800" dirty="0"/>
                        <a:t> ‘they’ were created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No reference to day.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8522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2894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768528" y="-1"/>
            <a:ext cx="7619999" cy="1143000"/>
          </a:xfrm>
          <a:prstGeom prst="rect">
            <a:avLst/>
          </a:prstGeom>
          <a:solidFill>
            <a:schemeClr val="tx1"/>
          </a:solidFill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Genesis 2 illustrates</a:t>
            </a:r>
            <a:br>
              <a:rPr lang="en-US" sz="3600" dirty="0">
                <a:solidFill>
                  <a:srgbClr val="FFFF00"/>
                </a:solidFill>
              </a:rPr>
            </a:br>
            <a:r>
              <a:rPr lang="en-US" sz="3600" dirty="0">
                <a:solidFill>
                  <a:srgbClr val="FFFF00"/>
                </a:solidFill>
              </a:rPr>
              <a:t>God’s goodness to man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42D883B-5252-431E-82D8-134A9EF793B1}"/>
              </a:ext>
            </a:extLst>
          </p:cNvPr>
          <p:cNvSpPr/>
          <p:nvPr/>
        </p:nvSpPr>
        <p:spPr>
          <a:xfrm>
            <a:off x="419100" y="1239885"/>
            <a:ext cx="8305800" cy="5237115"/>
          </a:xfrm>
          <a:prstGeom prst="rect">
            <a:avLst/>
          </a:prstGeom>
          <a:solidFill>
            <a:schemeClr val="accent1">
              <a:alpha val="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>
              <a:spcBef>
                <a:spcPts val="0"/>
              </a:spcBef>
              <a:spcAft>
                <a:spcPts val="600"/>
              </a:spcAft>
              <a:buSzPts val="1500"/>
              <a:buFont typeface="Times New Roman" panose="02020603050405020304" pitchFamily="18" charset="0"/>
              <a:buAutoNum type="alphaUcPeriod"/>
              <a:tabLst>
                <a:tab pos="457200" algn="l"/>
              </a:tabLs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Created in divine image.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SzPts val="1500"/>
              <a:buFont typeface="Times New Roman" panose="02020603050405020304" pitchFamily="18" charset="0"/>
              <a:buAutoNum type="alphaUcPeriod"/>
              <a:tabLst>
                <a:tab pos="457200" algn="l"/>
              </a:tabLs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Blessed with perfect physical body, sound mind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SzPts val="1500"/>
              <a:buFont typeface="Times New Roman" panose="02020603050405020304" pitchFamily="18" charset="0"/>
              <a:buAutoNum type="alphaUcPeriod"/>
              <a:tabLst>
                <a:tab pos="457200" algn="l"/>
              </a:tabLs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Placed in beautiful environment.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SzPts val="1500"/>
              <a:buFont typeface="Times New Roman" panose="02020603050405020304" pitchFamily="18" charset="0"/>
              <a:buAutoNum type="alphaUcPeriod"/>
              <a:tabLst>
                <a:tab pos="457200" algn="l"/>
              </a:tabLs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Furnished every physical necessity / luxury.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SzPts val="1500"/>
              <a:buFont typeface="Times New Roman" panose="02020603050405020304" pitchFamily="18" charset="0"/>
              <a:buAutoNum type="alphaUcPeriod"/>
              <a:tabLst>
                <a:tab pos="457200" algn="l"/>
              </a:tabLs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Meaningful, satisfying work to do.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SzPts val="1500"/>
              <a:buFont typeface="Times New Roman" panose="02020603050405020304" pitchFamily="18" charset="0"/>
              <a:buAutoNum type="alphaUcPeriod"/>
              <a:tabLst>
                <a:tab pos="457200" algn="l"/>
              </a:tabLs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Warned of danger to avoid.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SzPts val="1500"/>
              <a:buFont typeface="Times New Roman" panose="02020603050405020304" pitchFamily="18" charset="0"/>
              <a:buAutoNum type="alphaUcPeriod"/>
              <a:tabLst>
                <a:tab pos="457200" algn="l"/>
              </a:tabLs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Fellowship and lovingkindness … easy to obey.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lvl="0" indent="-4572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3200" dirty="0">
              <a:solidFill>
                <a:srgbClr val="FFFFFF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endParaRPr lang="en-US" sz="3200" dirty="0">
              <a:solidFill>
                <a:srgbClr val="FFFFFF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31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DB13AA9-E63E-4307-AB89-76B7A4BB132C}"/>
              </a:ext>
            </a:extLst>
          </p:cNvPr>
          <p:cNvSpPr/>
          <p:nvPr/>
        </p:nvSpPr>
        <p:spPr>
          <a:xfrm>
            <a:off x="1719945" y="1371600"/>
            <a:ext cx="5715000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</a:t>
            </a:r>
            <a:r>
              <a:rPr lang="en-US" sz="2200" dirty="0"/>
              <a:t>  Does Chapter 2 Contradict Chapter 1?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1BD5C35-6AEE-4E69-9502-72BF3D614535}"/>
              </a:ext>
            </a:extLst>
          </p:cNvPr>
          <p:cNvSpPr/>
          <p:nvPr/>
        </p:nvSpPr>
        <p:spPr>
          <a:xfrm>
            <a:off x="1717764" y="1981200"/>
            <a:ext cx="5715000" cy="12192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</a:t>
            </a:r>
            <a:r>
              <a:rPr lang="en-US" sz="3600" dirty="0"/>
              <a:t>  Do Other Passages Confirm Genesis Account?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013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67818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414E388-82AE-430B-B476-A47C7132B2E3}"/>
              </a:ext>
            </a:extLst>
          </p:cNvPr>
          <p:cNvSpPr/>
          <p:nvPr/>
        </p:nvSpPr>
        <p:spPr>
          <a:xfrm>
            <a:off x="1719945" y="1371600"/>
            <a:ext cx="5715000" cy="12192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sz="3600" dirty="0"/>
              <a:t>Paradise Lost</a:t>
            </a:r>
          </a:p>
          <a:p>
            <a:pPr algn="ctr"/>
            <a:r>
              <a:rPr lang="en-US" dirty="0"/>
              <a:t>(Genesis 3:4-25)</a:t>
            </a:r>
          </a:p>
        </p:txBody>
      </p:sp>
    </p:spTree>
    <p:extLst>
      <p:ext uri="{BB962C8B-B14F-4D97-AF65-F5344CB8AC3E}">
        <p14:creationId xmlns:p14="http://schemas.microsoft.com/office/powerpoint/2010/main" val="3264591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1282491" y="0"/>
            <a:ext cx="6592443" cy="1143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Evolutionary views did not originate with Darwin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42D883B-5252-431E-82D8-134A9EF793B1}"/>
              </a:ext>
            </a:extLst>
          </p:cNvPr>
          <p:cNvSpPr/>
          <p:nvPr/>
        </p:nvSpPr>
        <p:spPr>
          <a:xfrm>
            <a:off x="422364" y="1143000"/>
            <a:ext cx="8305800" cy="4987834"/>
          </a:xfrm>
          <a:prstGeom prst="rect">
            <a:avLst/>
          </a:prstGeom>
          <a:solidFill>
            <a:schemeClr val="accent1">
              <a:alpha val="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Aft>
                <a:spcPts val="600"/>
              </a:spcAft>
            </a:pPr>
            <a:r>
              <a:rPr lang="en-US" sz="3200" dirty="0"/>
              <a:t>Greeks: 6</a:t>
            </a:r>
            <a:r>
              <a:rPr lang="en-US" sz="3200" baseline="30000" dirty="0"/>
              <a:t>th</a:t>
            </a:r>
            <a:r>
              <a:rPr lang="en-US" sz="3200" dirty="0"/>
              <a:t> Century B.C.</a:t>
            </a:r>
          </a:p>
          <a:p>
            <a:pPr defTabSz="227013">
              <a:spcAft>
                <a:spcPts val="600"/>
              </a:spcAft>
              <a:tabLst>
                <a:tab pos="339725" algn="l"/>
              </a:tabLst>
            </a:pPr>
            <a:r>
              <a:rPr lang="en-US" dirty="0">
                <a:solidFill>
                  <a:srgbClr val="FFFF99"/>
                </a:solidFill>
              </a:rPr>
              <a:t>a. </a:t>
            </a:r>
            <a:r>
              <a:rPr lang="en-US" sz="3200" dirty="0">
                <a:solidFill>
                  <a:srgbClr val="CCFFFF"/>
                </a:solidFill>
              </a:rPr>
              <a:t>Their ‘science’: sun traveled East to West 	because of wind.</a:t>
            </a:r>
            <a:endParaRPr lang="en-US" sz="3200" dirty="0"/>
          </a:p>
          <a:p>
            <a:pPr defTabSz="133350">
              <a:spcAft>
                <a:spcPts val="600"/>
              </a:spcAft>
            </a:pPr>
            <a:r>
              <a:rPr lang="en-US" dirty="0">
                <a:solidFill>
                  <a:srgbClr val="FFFF99"/>
                </a:solidFill>
              </a:rPr>
              <a:t>b. </a:t>
            </a:r>
            <a:r>
              <a:rPr lang="en-US" sz="3200" dirty="0">
                <a:solidFill>
                  <a:srgbClr val="CCFFFF"/>
                </a:solidFill>
              </a:rPr>
              <a:t>Big bang hypothesis rejects biblical 				  				 			 account of creation.</a:t>
            </a:r>
          </a:p>
          <a:p>
            <a:pPr defTabSz="574675">
              <a:spcAft>
                <a:spcPts val="600"/>
              </a:spcAft>
              <a:tabLst>
                <a:tab pos="227013" algn="l"/>
              </a:tabLst>
            </a:pPr>
            <a:endParaRPr lang="en-US" sz="3200" dirty="0"/>
          </a:p>
          <a:p>
            <a:pPr defTabSz="627063">
              <a:spcAft>
                <a:spcPts val="600"/>
              </a:spcAft>
            </a:pPr>
            <a:r>
              <a:rPr lang="en-US" sz="3200" dirty="0"/>
              <a:t>	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A1B7C3E-EBA1-4909-B1FC-B5EACC65A128}"/>
              </a:ext>
            </a:extLst>
          </p:cNvPr>
          <p:cNvSpPr/>
          <p:nvPr/>
        </p:nvSpPr>
        <p:spPr>
          <a:xfrm>
            <a:off x="422364" y="3962400"/>
            <a:ext cx="8299272" cy="609600"/>
          </a:xfrm>
          <a:prstGeom prst="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Genesis accounts for First Cause: eternal God.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D7BA46-76B7-4B38-AEE2-36CCE4BB9AA9}"/>
              </a:ext>
            </a:extLst>
          </p:cNvPr>
          <p:cNvSpPr/>
          <p:nvPr/>
        </p:nvSpPr>
        <p:spPr>
          <a:xfrm>
            <a:off x="422364" y="4724400"/>
            <a:ext cx="8299272" cy="609600"/>
          </a:xfrm>
          <a:prstGeom prst="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What is first cause for big bang?</a:t>
            </a:r>
          </a:p>
        </p:txBody>
      </p:sp>
    </p:spTree>
    <p:extLst>
      <p:ext uri="{BB962C8B-B14F-4D97-AF65-F5344CB8AC3E}">
        <p14:creationId xmlns:p14="http://schemas.microsoft.com/office/powerpoint/2010/main" val="412048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9D6BA-2422-4463-A935-5404BB4B4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The serpent’s strike, 3:1-5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D8706-6FB2-4FE6-99B2-66EFE3931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CCFFFF"/>
                </a:solidFill>
              </a:rPr>
              <a:t>Serpent</a:t>
            </a:r>
            <a:r>
              <a:rPr lang="en-US" dirty="0">
                <a:solidFill>
                  <a:schemeClr val="bg1"/>
                </a:solidFill>
              </a:rPr>
              <a:t>: did not work through duress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CCFFFF"/>
                </a:solidFill>
              </a:rPr>
              <a:t>Cunning</a:t>
            </a:r>
            <a:r>
              <a:rPr lang="en-US" dirty="0">
                <a:solidFill>
                  <a:schemeClr val="bg1"/>
                </a:solidFill>
              </a:rPr>
              <a:t> (shrewd): blames God in Eden!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CCFFFF"/>
                </a:solidFill>
              </a:rPr>
              <a:t>Woman</a:t>
            </a:r>
            <a:r>
              <a:rPr lang="en-US" dirty="0">
                <a:solidFill>
                  <a:schemeClr val="bg1"/>
                </a:solidFill>
              </a:rPr>
              <a:t>: caught Eve by herself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CCFFFF"/>
                </a:solidFill>
              </a:rPr>
              <a:t>Has God said</a:t>
            </a:r>
            <a:r>
              <a:rPr lang="en-US" dirty="0">
                <a:solidFill>
                  <a:schemeClr val="bg1"/>
                </a:solidFill>
              </a:rPr>
              <a:t>…  (leading question)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CCFFFF"/>
                </a:solidFill>
              </a:rPr>
              <a:t>You shall not eat of every tree </a:t>
            </a:r>
            <a:r>
              <a:rPr lang="en-US" dirty="0">
                <a:solidFill>
                  <a:schemeClr val="bg1"/>
                </a:solidFill>
              </a:rPr>
              <a:t>of the garden? – exaggeration; cast doubt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CCFFFF"/>
                </a:solidFill>
              </a:rPr>
              <a:t>You will not surely die</a:t>
            </a:r>
            <a:r>
              <a:rPr lang="en-US" dirty="0">
                <a:solidFill>
                  <a:schemeClr val="bg1"/>
                </a:solidFill>
              </a:rPr>
              <a:t>: contradiction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CCFFFF"/>
                </a:solidFill>
              </a:rPr>
              <a:t>God knows</a:t>
            </a:r>
            <a:r>
              <a:rPr lang="en-US" dirty="0">
                <a:solidFill>
                  <a:schemeClr val="bg1"/>
                </a:solidFill>
              </a:rPr>
              <a:t>… attacks God’s goodness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4213E5D-8E9A-4FF8-80F3-75536EC3D12A}"/>
              </a:ext>
            </a:extLst>
          </p:cNvPr>
          <p:cNvSpPr/>
          <p:nvPr/>
        </p:nvSpPr>
        <p:spPr>
          <a:xfrm>
            <a:off x="896982" y="5673636"/>
            <a:ext cx="7350036" cy="609600"/>
          </a:xfrm>
          <a:prstGeom prst="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indent="-457200" algn="ctr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800" u="sng" kern="0" dirty="0">
                <a:solidFill>
                  <a:srgbClr val="FFFFFF"/>
                </a:solidFill>
              </a:rPr>
              <a:t>Doubt</a:t>
            </a:r>
            <a:r>
              <a:rPr lang="en-US" sz="2800" kern="0" dirty="0">
                <a:solidFill>
                  <a:srgbClr val="FFFFFF"/>
                </a:solidFill>
              </a:rPr>
              <a:t> God’s goodness . . . wickedness of sin</a:t>
            </a:r>
          </a:p>
        </p:txBody>
      </p:sp>
    </p:spTree>
    <p:extLst>
      <p:ext uri="{BB962C8B-B14F-4D97-AF65-F5344CB8AC3E}">
        <p14:creationId xmlns:p14="http://schemas.microsoft.com/office/powerpoint/2010/main" val="425439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9D6BA-2422-4463-A935-5404BB4B4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The fall, 3:6-10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D8706-6FB2-4FE6-99B2-66EFE3931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r>
              <a:rPr lang="en-US" dirty="0">
                <a:solidFill>
                  <a:srgbClr val="CCFFFF"/>
                </a:solidFill>
              </a:rPr>
              <a:t>Woman saw </a:t>
            </a:r>
            <a:r>
              <a:rPr lang="en-US" dirty="0">
                <a:solidFill>
                  <a:schemeClr val="bg1"/>
                </a:solidFill>
              </a:rPr>
              <a:t>. . .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FFFFCC"/>
                </a:solidFill>
              </a:rPr>
              <a:t>1. </a:t>
            </a:r>
            <a:r>
              <a:rPr lang="en-US" sz="3200" dirty="0">
                <a:solidFill>
                  <a:srgbClr val="FFFF00"/>
                </a:solidFill>
              </a:rPr>
              <a:t>Good food</a:t>
            </a:r>
            <a:r>
              <a:rPr lang="en-US" sz="3200" dirty="0">
                <a:solidFill>
                  <a:schemeClr val="bg1"/>
                </a:solidFill>
              </a:rPr>
              <a:t>:  lust of flesh</a:t>
            </a: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2000" dirty="0">
                <a:solidFill>
                  <a:srgbClr val="FFFFCC"/>
                </a:solidFill>
              </a:rPr>
              <a:t>2. </a:t>
            </a:r>
            <a:r>
              <a:rPr lang="en-US" sz="3200" dirty="0">
                <a:solidFill>
                  <a:srgbClr val="FFFF00"/>
                </a:solidFill>
              </a:rPr>
              <a:t>Pleasant to eyes</a:t>
            </a:r>
            <a:r>
              <a:rPr lang="en-US" sz="3200" dirty="0">
                <a:solidFill>
                  <a:schemeClr val="bg1"/>
                </a:solidFill>
              </a:rPr>
              <a:t>:  lust of eyes</a:t>
            </a: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2000" dirty="0">
                <a:solidFill>
                  <a:srgbClr val="FFFFCC"/>
                </a:solidFill>
              </a:rPr>
              <a:t>3. </a:t>
            </a:r>
            <a:r>
              <a:rPr lang="en-US" sz="3200" dirty="0">
                <a:solidFill>
                  <a:srgbClr val="FFFF00"/>
                </a:solidFill>
              </a:rPr>
              <a:t>Make wise</a:t>
            </a:r>
            <a:r>
              <a:rPr lang="en-US" sz="3200" dirty="0">
                <a:solidFill>
                  <a:schemeClr val="bg1"/>
                </a:solidFill>
              </a:rPr>
              <a:t>:  pride in possessions</a:t>
            </a:r>
            <a:endParaRPr lang="en-US" dirty="0">
              <a:solidFill>
                <a:schemeClr val="bg1"/>
              </a:solidFill>
            </a:endParaRPr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</a:rPr>
              <a:t>Eyes opened </a:t>
            </a:r>
            <a:r>
              <a:rPr lang="en-US" dirty="0">
                <a:solidFill>
                  <a:schemeClr val="bg1"/>
                </a:solidFill>
              </a:rPr>
              <a:t>(v.5) . . . 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</a:rPr>
              <a:t>Gave to husband…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4E6468-D3B5-4CAA-BD4B-92FBB1BF0569}"/>
              </a:ext>
            </a:extLst>
          </p:cNvPr>
          <p:cNvSpPr/>
          <p:nvPr/>
        </p:nvSpPr>
        <p:spPr>
          <a:xfrm>
            <a:off x="5141495" y="3487782"/>
            <a:ext cx="2935705" cy="347200"/>
          </a:xfrm>
          <a:prstGeom prst="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Shame, fear, broken fellowship, death (7-8)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557019-0A5C-4C5D-8DC5-F3B4F87CC29D}"/>
              </a:ext>
            </a:extLst>
          </p:cNvPr>
          <p:cNvSpPr/>
          <p:nvPr/>
        </p:nvSpPr>
        <p:spPr>
          <a:xfrm>
            <a:off x="1948545" y="4572000"/>
            <a:ext cx="1600200" cy="609600"/>
          </a:xfrm>
          <a:prstGeom prst="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knew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323D54-8B5D-4DEE-9C97-28841643041B}"/>
              </a:ext>
            </a:extLst>
          </p:cNvPr>
          <p:cNvSpPr/>
          <p:nvPr/>
        </p:nvSpPr>
        <p:spPr>
          <a:xfrm>
            <a:off x="3777345" y="4572000"/>
            <a:ext cx="1600200" cy="609600"/>
          </a:xfrm>
          <a:prstGeom prst="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sewed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092925-A666-4897-847C-E79E3A1D154A}"/>
              </a:ext>
            </a:extLst>
          </p:cNvPr>
          <p:cNvSpPr/>
          <p:nvPr/>
        </p:nvSpPr>
        <p:spPr>
          <a:xfrm>
            <a:off x="5606145" y="4572000"/>
            <a:ext cx="1600200" cy="609600"/>
          </a:xfrm>
          <a:prstGeom prst="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made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4A57A10-397C-4A3D-807E-11AF136CE3CB}"/>
              </a:ext>
            </a:extLst>
          </p:cNvPr>
          <p:cNvSpPr/>
          <p:nvPr/>
        </p:nvSpPr>
        <p:spPr>
          <a:xfrm>
            <a:off x="1946364" y="5410200"/>
            <a:ext cx="1600200" cy="609600"/>
          </a:xfrm>
          <a:prstGeom prst="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heard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20D0E8-F923-4EF1-A048-412A28EC8CC0}"/>
              </a:ext>
            </a:extLst>
          </p:cNvPr>
          <p:cNvSpPr/>
          <p:nvPr/>
        </p:nvSpPr>
        <p:spPr>
          <a:xfrm>
            <a:off x="3775164" y="5410200"/>
            <a:ext cx="1600200" cy="609600"/>
          </a:xfrm>
          <a:prstGeom prst="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hid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D07FE45-D827-49A4-BB6F-80D54498DE77}"/>
              </a:ext>
            </a:extLst>
          </p:cNvPr>
          <p:cNvSpPr/>
          <p:nvPr/>
        </p:nvSpPr>
        <p:spPr>
          <a:xfrm>
            <a:off x="5603964" y="5410200"/>
            <a:ext cx="1600200" cy="609600"/>
          </a:xfrm>
          <a:prstGeom prst="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afraid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73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9D6BA-2422-4463-A935-5404BB4B4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The domino effect, 3:11-13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D8706-6FB2-4FE6-99B2-66EFE3931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dirty="0">
                <a:solidFill>
                  <a:srgbClr val="FFC000"/>
                </a:solidFill>
              </a:rPr>
              <a:t>A</a:t>
            </a:r>
            <a:r>
              <a:rPr lang="en-US" dirty="0">
                <a:solidFill>
                  <a:schemeClr val="bg1"/>
                </a:solidFill>
              </a:rPr>
              <a:t>  Man blames woman.   Ct. 2:23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dirty="0">
                <a:solidFill>
                  <a:srgbClr val="FFC000"/>
                </a:solidFill>
              </a:rPr>
              <a:t>B</a:t>
            </a:r>
            <a:r>
              <a:rPr lang="en-US" sz="3200" dirty="0">
                <a:solidFill>
                  <a:schemeClr val="bg1"/>
                </a:solidFill>
              </a:rPr>
              <a:t>  Woman blames snake.</a:t>
            </a:r>
          </a:p>
          <a:p>
            <a:pPr marL="914400" lvl="2" indent="0">
              <a:spcAft>
                <a:spcPts val="600"/>
              </a:spcAft>
              <a:buNone/>
            </a:pPr>
            <a:r>
              <a:rPr lang="en-US" sz="2800" dirty="0">
                <a:solidFill>
                  <a:srgbClr val="FFC000"/>
                </a:solidFill>
              </a:rPr>
              <a:t>X</a:t>
            </a:r>
            <a:r>
              <a:rPr lang="en-US" sz="3200" dirty="0">
                <a:solidFill>
                  <a:schemeClr val="bg1"/>
                </a:solidFill>
              </a:rPr>
              <a:t>  Snake is judged first (14-15)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dirty="0">
                <a:solidFill>
                  <a:srgbClr val="FFC000"/>
                </a:solidFill>
              </a:rPr>
              <a:t>B</a:t>
            </a:r>
            <a:r>
              <a:rPr lang="en-US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 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Woman is judged, 16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C000"/>
                </a:solidFill>
              </a:rPr>
              <a:t>A</a:t>
            </a:r>
            <a:r>
              <a:rPr lang="en-US" sz="28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800" dirty="0">
                <a:solidFill>
                  <a:srgbClr val="FFC000"/>
                </a:solidFill>
              </a:rPr>
              <a:t>  </a:t>
            </a:r>
            <a:r>
              <a:rPr lang="en-US" dirty="0">
                <a:solidFill>
                  <a:schemeClr val="bg1"/>
                </a:solidFill>
              </a:rPr>
              <a:t>Man is judged, 17-19</a:t>
            </a:r>
          </a:p>
        </p:txBody>
      </p:sp>
    </p:spTree>
    <p:extLst>
      <p:ext uri="{BB962C8B-B14F-4D97-AF65-F5344CB8AC3E}">
        <p14:creationId xmlns:p14="http://schemas.microsoft.com/office/powerpoint/2010/main" val="186880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67818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414E388-82AE-430B-B476-A47C7132B2E3}"/>
              </a:ext>
            </a:extLst>
          </p:cNvPr>
          <p:cNvSpPr/>
          <p:nvPr/>
        </p:nvSpPr>
        <p:spPr>
          <a:xfrm>
            <a:off x="1719945" y="1371600"/>
            <a:ext cx="5715000" cy="12192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IV. </a:t>
            </a:r>
            <a:r>
              <a:rPr lang="en-US" sz="3600" dirty="0"/>
              <a:t>Lessons</a:t>
            </a:r>
          </a:p>
        </p:txBody>
      </p:sp>
    </p:spTree>
    <p:extLst>
      <p:ext uri="{BB962C8B-B14F-4D97-AF65-F5344CB8AC3E}">
        <p14:creationId xmlns:p14="http://schemas.microsoft.com/office/powerpoint/2010/main" val="18189931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9D6BA-2422-4463-A935-5404BB4B4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</a:rPr>
              <a:t>Eve’s wrong view of God let her into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D8706-6FB2-4FE6-99B2-66EFE3931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364" y="1066800"/>
            <a:ext cx="8305800" cy="5181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If God is cruel, unjust, indifferent, unloving, He is not good and disobedience comes easy</a:t>
            </a:r>
          </a:p>
          <a:p>
            <a:r>
              <a:rPr lang="en-US" dirty="0">
                <a:solidFill>
                  <a:schemeClr val="bg1"/>
                </a:solidFill>
              </a:rPr>
              <a:t>Satan’s first attack is against God’s word</a:t>
            </a:r>
          </a:p>
        </p:txBody>
      </p:sp>
    </p:spTree>
    <p:extLst>
      <p:ext uri="{BB962C8B-B14F-4D97-AF65-F5344CB8AC3E}">
        <p14:creationId xmlns:p14="http://schemas.microsoft.com/office/powerpoint/2010/main" val="304224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9D6BA-2422-4463-A935-5404BB4B4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</a:rPr>
              <a:t>All that we can know of God’s will </a:t>
            </a:r>
            <a:br>
              <a:rPr lang="en-US" sz="3600" dirty="0">
                <a:solidFill>
                  <a:srgbClr val="FFFFCC"/>
                </a:solidFill>
              </a:rPr>
            </a:br>
            <a:r>
              <a:rPr lang="en-US" sz="3600" dirty="0">
                <a:solidFill>
                  <a:srgbClr val="FFFFCC"/>
                </a:solidFill>
              </a:rPr>
              <a:t>comes through His word, </a:t>
            </a:r>
            <a:r>
              <a:rPr lang="en-US" sz="3600" dirty="0">
                <a:solidFill>
                  <a:schemeClr val="bg1"/>
                </a:solidFill>
              </a:rPr>
              <a:t>7, 17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D8706-6FB2-4FE6-99B2-66EFE3931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334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CCFFFF"/>
                </a:solidFill>
              </a:rPr>
              <a:t>Command to avoid eating of tree implies…</a:t>
            </a:r>
          </a:p>
          <a:p>
            <a:r>
              <a:rPr lang="en-US" dirty="0">
                <a:solidFill>
                  <a:schemeClr val="bg1"/>
                </a:solidFill>
              </a:rPr>
              <a:t>Man’s ability to understand what God says</a:t>
            </a:r>
          </a:p>
          <a:p>
            <a:r>
              <a:rPr lang="en-US" dirty="0">
                <a:solidFill>
                  <a:schemeClr val="bg1"/>
                </a:solidFill>
              </a:rPr>
              <a:t>God’s right to command</a:t>
            </a:r>
          </a:p>
          <a:p>
            <a:r>
              <a:rPr lang="en-US" dirty="0">
                <a:solidFill>
                  <a:schemeClr val="bg1"/>
                </a:solidFill>
              </a:rPr>
              <a:t>Capacity of man to distinguish right / wrong</a:t>
            </a:r>
          </a:p>
          <a:p>
            <a:r>
              <a:rPr lang="en-US" dirty="0">
                <a:solidFill>
                  <a:schemeClr val="bg1"/>
                </a:solidFill>
              </a:rPr>
              <a:t>Punishment follows disobedience to God</a:t>
            </a:r>
          </a:p>
          <a:p>
            <a:r>
              <a:rPr lang="en-US" dirty="0">
                <a:solidFill>
                  <a:schemeClr val="bg1"/>
                </a:solidFill>
              </a:rPr>
              <a:t>God’s warnings are great blessings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Not left alone to discover consequences of sin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Only two choices: personal desire or God’s law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Reject Creation…: why believe rest of Genesis?</a:t>
            </a:r>
          </a:p>
        </p:txBody>
      </p:sp>
    </p:spTree>
    <p:extLst>
      <p:ext uri="{BB962C8B-B14F-4D97-AF65-F5344CB8AC3E}">
        <p14:creationId xmlns:p14="http://schemas.microsoft.com/office/powerpoint/2010/main" val="218814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9D6BA-2422-4463-A935-5404BB4B4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</a:rPr>
              <a:t>God speaks clearly in His word.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D8706-6FB2-4FE6-99B2-66EFE3931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364" y="1295400"/>
            <a:ext cx="8305800" cy="5181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Eve’s problem was not a difficulty in understanding what God had spoken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122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9D6BA-2422-4463-A935-5404BB4B4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</a:rPr>
              <a:t>We, not God, are to blame</a:t>
            </a:r>
            <a:br>
              <a:rPr lang="en-US" sz="3600" dirty="0">
                <a:solidFill>
                  <a:srgbClr val="FFFFCC"/>
                </a:solidFill>
              </a:rPr>
            </a:br>
            <a:r>
              <a:rPr lang="en-US" sz="3600" dirty="0">
                <a:solidFill>
                  <a:srgbClr val="FFFFCC"/>
                </a:solidFill>
              </a:rPr>
              <a:t>for the mess we’re in, </a:t>
            </a:r>
            <a:r>
              <a:rPr lang="en-US" sz="3600" dirty="0">
                <a:solidFill>
                  <a:schemeClr val="bg1"/>
                </a:solidFill>
              </a:rPr>
              <a:t>17-19, 22-23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D8706-6FB2-4FE6-99B2-66EFE3931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364" y="1295400"/>
            <a:ext cx="8305800" cy="5181600"/>
          </a:xfrm>
        </p:spPr>
        <p:txBody>
          <a:bodyPr/>
          <a:lstStyle/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7733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9D6BA-2422-4463-A935-5404BB4B4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</a:rPr>
              <a:t>God, not man, deserves credit for</a:t>
            </a:r>
            <a:br>
              <a:rPr lang="en-US" sz="3600" dirty="0">
                <a:solidFill>
                  <a:srgbClr val="FFFFCC"/>
                </a:solidFill>
              </a:rPr>
            </a:br>
            <a:r>
              <a:rPr lang="en-US" sz="3600" dirty="0">
                <a:solidFill>
                  <a:srgbClr val="FFFFCC"/>
                </a:solidFill>
              </a:rPr>
              <a:t>way out of world’s madness, </a:t>
            </a:r>
            <a:r>
              <a:rPr lang="en-US" sz="3600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D8706-6FB2-4FE6-99B2-66EFE3931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364" y="1295400"/>
            <a:ext cx="8305800" cy="5181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FF"/>
                </a:solidFill>
              </a:rPr>
              <a:t>Even in judgment, God remembers mercy.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</a:rPr>
              <a:t>He could have destroyed them on the spot.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0F7CF9-02AA-47CB-8858-A6006F057CA2}"/>
              </a:ext>
            </a:extLst>
          </p:cNvPr>
          <p:cNvSpPr/>
          <p:nvPr/>
        </p:nvSpPr>
        <p:spPr>
          <a:xfrm>
            <a:off x="542109" y="2667000"/>
            <a:ext cx="8059782" cy="3276600"/>
          </a:xfrm>
          <a:prstGeom prst="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aseline="30000" dirty="0">
                <a:solidFill>
                  <a:srgbClr val="66FF33"/>
                </a:solidFill>
              </a:rPr>
              <a:t>12</a:t>
            </a:r>
            <a:r>
              <a:rPr lang="en-US" sz="3000" dirty="0"/>
              <a:t> “What do you think? If a man has a hundred sheep, and one of them goes astray, does he not leave the ninety-nine and go to the </a:t>
            </a:r>
            <a:r>
              <a:rPr lang="en-US" sz="3000" dirty="0" err="1"/>
              <a:t>moun-tains</a:t>
            </a:r>
            <a:r>
              <a:rPr lang="en-US" sz="3000" dirty="0"/>
              <a:t> to seek the one that is straying?  </a:t>
            </a:r>
            <a:r>
              <a:rPr lang="en-US" sz="3000" baseline="30000" dirty="0">
                <a:solidFill>
                  <a:srgbClr val="66FF33"/>
                </a:solidFill>
              </a:rPr>
              <a:t>13</a:t>
            </a:r>
            <a:r>
              <a:rPr lang="en-US" sz="3000" dirty="0"/>
              <a:t> And</a:t>
            </a:r>
            <a:br>
              <a:rPr lang="en-US" sz="3000" dirty="0"/>
            </a:br>
            <a:r>
              <a:rPr lang="en-US" sz="3000" dirty="0"/>
              <a:t>if he should find it, assuredly, I say to you, he rejoices more over that sheep than over the ninety-nine that did not go astray… </a:t>
            </a:r>
            <a:r>
              <a:rPr lang="en-US" dirty="0"/>
              <a:t>– Mt.8 </a:t>
            </a:r>
            <a:endParaRPr lang="en-US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4044398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67818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414E388-82AE-430B-B476-A47C7132B2E3}"/>
              </a:ext>
            </a:extLst>
          </p:cNvPr>
          <p:cNvSpPr/>
          <p:nvPr/>
        </p:nvSpPr>
        <p:spPr>
          <a:xfrm>
            <a:off x="1719945" y="1371600"/>
            <a:ext cx="5715000" cy="12192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IV.  </a:t>
            </a:r>
            <a:r>
              <a:rPr lang="en-US" sz="3600" dirty="0"/>
              <a:t>But What About</a:t>
            </a:r>
            <a:br>
              <a:rPr lang="en-US" sz="3600" dirty="0"/>
            </a:br>
            <a:r>
              <a:rPr lang="en-US" sz="3600" dirty="0"/>
              <a:t>The Talking Snake?</a:t>
            </a:r>
          </a:p>
        </p:txBody>
      </p:sp>
    </p:spTree>
    <p:extLst>
      <p:ext uri="{BB962C8B-B14F-4D97-AF65-F5344CB8AC3E}">
        <p14:creationId xmlns:p14="http://schemas.microsoft.com/office/powerpoint/2010/main" val="3097630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1282491" y="0"/>
            <a:ext cx="6592443" cy="750024"/>
          </a:xfrm>
          <a:prstGeom prst="rect">
            <a:avLst/>
          </a:prstGeom>
          <a:solidFill>
            <a:schemeClr val="tx1"/>
          </a:solidFill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Genesis 2:4-6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42D883B-5252-431E-82D8-134A9EF793B1}"/>
              </a:ext>
            </a:extLst>
          </p:cNvPr>
          <p:cNvSpPr/>
          <p:nvPr/>
        </p:nvSpPr>
        <p:spPr>
          <a:xfrm>
            <a:off x="422364" y="762000"/>
            <a:ext cx="8305800" cy="5368834"/>
          </a:xfrm>
          <a:prstGeom prst="rect">
            <a:avLst/>
          </a:prstGeom>
          <a:solidFill>
            <a:schemeClr val="accent1">
              <a:alpha val="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theme of ch.2 –</a:t>
            </a:r>
          </a:p>
          <a:p>
            <a:pPr marL="854075" lvl="1" indent="-396875" algn="just">
              <a:spcBef>
                <a:spcPts val="0"/>
              </a:spcBef>
              <a:spcAft>
                <a:spcPts val="300"/>
              </a:spcAft>
            </a:pPr>
            <a:r>
              <a:rPr lang="en-US" dirty="0">
                <a:solidFill>
                  <a:srgbClr val="FFFF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Does not describe how people / things came into being, but what happened after they appeared.</a:t>
            </a:r>
          </a:p>
          <a:p>
            <a:pPr lvl="1" algn="just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FFFF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Jacob, Gn.37:2, history…</a:t>
            </a:r>
          </a:p>
          <a:p>
            <a:pPr lvl="0" algn="just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Created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made (synonyms).</a:t>
            </a:r>
            <a:endParaRPr lang="en-US" dirty="0">
              <a:solidFill>
                <a:srgbClr val="FFFFFF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day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details, ch.1. </a:t>
            </a:r>
            <a:endParaRPr lang="en-US" dirty="0">
              <a:solidFill>
                <a:srgbClr val="FFFFFF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2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plant / herb (3:18).</a:t>
            </a:r>
            <a:endParaRPr lang="en-US" dirty="0">
              <a:solidFill>
                <a:srgbClr val="FFFFFF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32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explanatory; no rain, but mist</a:t>
            </a:r>
          </a:p>
        </p:txBody>
      </p:sp>
    </p:spTree>
    <p:extLst>
      <p:ext uri="{BB962C8B-B14F-4D97-AF65-F5344CB8AC3E}">
        <p14:creationId xmlns:p14="http://schemas.microsoft.com/office/powerpoint/2010/main" val="383327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9D6BA-2422-4463-A935-5404BB4B4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</a:rPr>
              <a:t>Think about it . . 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D8706-6FB2-4FE6-99B2-66EFE3931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791200"/>
          </a:xfrm>
        </p:spPr>
        <p:txBody>
          <a:bodyPr/>
          <a:lstStyle/>
          <a:p>
            <a:pPr marL="0" lvl="1" indent="0">
              <a:spcBef>
                <a:spcPts val="0"/>
              </a:spcBef>
              <a:spcAft>
                <a:spcPts val="900"/>
              </a:spcAft>
              <a:buSzPts val="1400"/>
              <a:buNone/>
            </a:pPr>
            <a:r>
              <a:rPr lang="en-US" sz="2400" dirty="0">
                <a:solidFill>
                  <a:srgbClr val="66FF33"/>
                </a:solidFill>
                <a:ea typeface="Times New Roman" panose="02020603050405020304" pitchFamily="18" charset="0"/>
              </a:rPr>
              <a:t>1. 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Is Gn.3 stranger than spontaneous genera.?</a:t>
            </a:r>
          </a:p>
          <a:p>
            <a:pPr marL="0" lvl="1" indent="0">
              <a:spcBef>
                <a:spcPts val="0"/>
              </a:spcBef>
              <a:spcAft>
                <a:spcPts val="900"/>
              </a:spcAft>
              <a:buSzPts val="1400"/>
              <a:buNone/>
            </a:pPr>
            <a:r>
              <a:rPr lang="en-US" sz="2400" dirty="0">
                <a:solidFill>
                  <a:srgbClr val="66FF33"/>
                </a:solidFill>
                <a:ea typeface="Times New Roman" panose="02020603050405020304" pitchFamily="18" charset="0"/>
              </a:rPr>
              <a:t>2. 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Should we reject Numbers because of 22:28? </a:t>
            </a:r>
          </a:p>
          <a:p>
            <a:pPr marL="0" lvl="1" indent="0">
              <a:spcBef>
                <a:spcPts val="0"/>
              </a:spcBef>
              <a:spcAft>
                <a:spcPts val="900"/>
              </a:spcAft>
              <a:buSzPts val="1400"/>
              <a:buNone/>
            </a:pPr>
            <a:r>
              <a:rPr lang="en-US" sz="2400" dirty="0">
                <a:solidFill>
                  <a:srgbClr val="66FF33"/>
                </a:solidFill>
                <a:ea typeface="Times New Roman" panose="02020603050405020304" pitchFamily="18" charset="0"/>
              </a:rPr>
              <a:t>3. 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What </a:t>
            </a:r>
            <a:r>
              <a:rPr lang="en-US" sz="3100" dirty="0" err="1">
                <a:solidFill>
                  <a:schemeClr val="bg1"/>
                </a:solidFill>
                <a:ea typeface="Times New Roman" panose="02020603050405020304" pitchFamily="18" charset="0"/>
              </a:rPr>
              <a:t>satan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 can do?  Lk.4:4-8</a:t>
            </a:r>
          </a:p>
          <a:p>
            <a:pPr marL="339725" lvl="1" indent="-339725">
              <a:spcBef>
                <a:spcPts val="0"/>
              </a:spcBef>
              <a:spcAft>
                <a:spcPts val="900"/>
              </a:spcAft>
              <a:buSzPts val="1400"/>
              <a:buNone/>
            </a:pPr>
            <a:r>
              <a:rPr lang="en-US" sz="2400" dirty="0">
                <a:solidFill>
                  <a:srgbClr val="66FF33"/>
                </a:solidFill>
                <a:ea typeface="Times New Roman" panose="02020603050405020304" pitchFamily="18" charset="0"/>
              </a:rPr>
              <a:t>4. 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Satan can work through people, Lk.8; Ac.5.</a:t>
            </a:r>
          </a:p>
          <a:p>
            <a:pPr marL="0" lvl="1" indent="0">
              <a:spcBef>
                <a:spcPts val="0"/>
              </a:spcBef>
              <a:spcAft>
                <a:spcPts val="900"/>
              </a:spcAft>
              <a:buSzPts val="1400"/>
              <a:buNone/>
            </a:pPr>
            <a:r>
              <a:rPr lang="en-US" sz="2400" dirty="0">
                <a:solidFill>
                  <a:srgbClr val="66FF33"/>
                </a:solidFill>
                <a:ea typeface="Times New Roman" panose="02020603050405020304" pitchFamily="18" charset="0"/>
              </a:rPr>
              <a:t>5. 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Reject Jesus too?   Jn.8:44.</a:t>
            </a:r>
            <a:endParaRPr lang="en-US" sz="3100" dirty="0">
              <a:solidFill>
                <a:srgbClr val="66FF33"/>
              </a:solidFill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spcAft>
                <a:spcPts val="900"/>
              </a:spcAft>
              <a:buSzPts val="1400"/>
              <a:buNone/>
            </a:pPr>
            <a:r>
              <a:rPr lang="en-US" sz="2400" dirty="0">
                <a:solidFill>
                  <a:srgbClr val="66FF33"/>
                </a:solidFill>
                <a:ea typeface="Times New Roman" panose="02020603050405020304" pitchFamily="18" charset="0"/>
              </a:rPr>
              <a:t>6. 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Ro.16:20, direct allusion to Gn.3:15.  </a:t>
            </a:r>
          </a:p>
          <a:p>
            <a:pPr marL="0" lvl="1" indent="0">
              <a:spcBef>
                <a:spcPts val="0"/>
              </a:spcBef>
              <a:spcAft>
                <a:spcPts val="900"/>
              </a:spcAft>
              <a:buSzPts val="1400"/>
              <a:buNone/>
            </a:pPr>
            <a:r>
              <a:rPr lang="en-US" sz="2400" dirty="0">
                <a:solidFill>
                  <a:srgbClr val="66FF33"/>
                </a:solidFill>
                <a:ea typeface="Times New Roman" panose="02020603050405020304" pitchFamily="18" charset="0"/>
              </a:rPr>
              <a:t>7.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2 Co.11:3 – direct link to Gn.3, serpent... </a:t>
            </a:r>
          </a:p>
          <a:p>
            <a:pPr marL="0" lvl="1" indent="0">
              <a:spcBef>
                <a:spcPts val="0"/>
              </a:spcBef>
              <a:spcAft>
                <a:spcPts val="900"/>
              </a:spcAft>
              <a:buSzPts val="1400"/>
              <a:buNone/>
            </a:pPr>
            <a:r>
              <a:rPr lang="en-US" sz="2400" dirty="0">
                <a:solidFill>
                  <a:srgbClr val="66FF33"/>
                </a:solidFill>
                <a:ea typeface="Times New Roman" panose="02020603050405020304" pitchFamily="18" charset="0"/>
              </a:rPr>
              <a:t>8.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1 Tim.2:13-14 endorses Gn.3; applies it.</a:t>
            </a:r>
          </a:p>
          <a:p>
            <a:pPr marL="339725" lvl="1" indent="-339725">
              <a:spcBef>
                <a:spcPts val="0"/>
              </a:spcBef>
              <a:spcAft>
                <a:spcPts val="200"/>
              </a:spcAft>
              <a:buSzPts val="1400"/>
              <a:buNone/>
            </a:pPr>
            <a:r>
              <a:rPr lang="en-US" sz="2400" dirty="0">
                <a:solidFill>
                  <a:srgbClr val="66FF33"/>
                </a:solidFill>
                <a:ea typeface="Times New Roman" panose="02020603050405020304" pitchFamily="18" charset="0"/>
              </a:rPr>
              <a:t>9. 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Rv.12:3, 9, symbolism places </a:t>
            </a:r>
            <a:r>
              <a:rPr lang="en-US" sz="3100" dirty="0" err="1">
                <a:solidFill>
                  <a:schemeClr val="bg1"/>
                </a:solidFill>
                <a:ea typeface="Times New Roman" panose="02020603050405020304" pitchFamily="18" charset="0"/>
              </a:rPr>
              <a:t>satan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 in Gn.3</a:t>
            </a:r>
          </a:p>
        </p:txBody>
      </p:sp>
    </p:spTree>
    <p:extLst>
      <p:ext uri="{BB962C8B-B14F-4D97-AF65-F5344CB8AC3E}">
        <p14:creationId xmlns:p14="http://schemas.microsoft.com/office/powerpoint/2010/main" val="371367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9D6BA-2422-4463-A935-5404BB4B4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</a:rPr>
              <a:t>Consistency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D8706-6FB2-4FE6-99B2-66EFE3931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909" y="838200"/>
            <a:ext cx="8220891" cy="5791200"/>
          </a:xfrm>
        </p:spPr>
        <p:txBody>
          <a:bodyPr/>
          <a:lstStyle/>
          <a:p>
            <a:pPr marL="0" lvl="1" indent="0">
              <a:spcBef>
                <a:spcPts val="0"/>
              </a:spcBef>
              <a:spcAft>
                <a:spcPts val="900"/>
              </a:spcAft>
              <a:buSzPts val="1400"/>
              <a:buNone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Cannot consistently reject Genesis 3 because of a talking snake and then accept the rest of the Bible.</a:t>
            </a:r>
          </a:p>
          <a:p>
            <a:pPr marL="0" lvl="1" indent="0">
              <a:spcBef>
                <a:spcPts val="0"/>
              </a:spcBef>
              <a:spcAft>
                <a:spcPts val="900"/>
              </a:spcAft>
              <a:buSzPts val="1400"/>
              <a:buNone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It all stands or falls together.  </a:t>
            </a:r>
          </a:p>
          <a:p>
            <a:pPr marL="0" lvl="1" indent="0">
              <a:spcBef>
                <a:spcPts val="0"/>
              </a:spcBef>
              <a:spcAft>
                <a:spcPts val="900"/>
              </a:spcAft>
              <a:buSzPts val="1400"/>
              <a:buNone/>
            </a:pPr>
            <a:endParaRPr lang="en-US" sz="31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38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1282491" y="0"/>
            <a:ext cx="6592443" cy="750024"/>
          </a:xfrm>
          <a:prstGeom prst="rect">
            <a:avLst/>
          </a:prstGeom>
          <a:solidFill>
            <a:schemeClr val="tx1"/>
          </a:solidFill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Genesis 2:7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42D883B-5252-431E-82D8-134A9EF793B1}"/>
              </a:ext>
            </a:extLst>
          </p:cNvPr>
          <p:cNvSpPr/>
          <p:nvPr/>
        </p:nvSpPr>
        <p:spPr>
          <a:xfrm>
            <a:off x="422364" y="762000"/>
            <a:ext cx="8305800" cy="5638800"/>
          </a:xfrm>
          <a:prstGeom prst="rect">
            <a:avLst/>
          </a:prstGeom>
          <a:solidFill>
            <a:schemeClr val="accent1">
              <a:alpha val="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39725" lvl="0" indent="-339725"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 … ground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word play.    (3:19)</a:t>
            </a:r>
          </a:p>
          <a:p>
            <a:pPr marL="339725" lvl="0" indent="-339725"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Day six </a:t>
            </a: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(1:24-31): God formed man; origin of human life.</a:t>
            </a:r>
          </a:p>
          <a:p>
            <a:pPr marL="339725" lvl="0" indent="-339725"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Formed</a:t>
            </a: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of potter, Jer.18; ironsmith, Is.44:12; eye, Ps.94:9</a:t>
            </a:r>
          </a:p>
          <a:p>
            <a:pPr marL="339725" lvl="0" indent="-339725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Dust</a:t>
            </a: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339725" lvl="0" indent="-339725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3200" dirty="0">
              <a:solidFill>
                <a:srgbClr val="FFFFFF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9725" lvl="0" indent="-339725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3200" dirty="0">
              <a:solidFill>
                <a:srgbClr val="FFFFFF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9725" lvl="0" indent="-339725" algn="jus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 breathed</a:t>
            </a: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dignity</a:t>
            </a:r>
          </a:p>
          <a:p>
            <a:pPr marL="339725" lvl="0" indent="-339725" algn="jus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Living being</a:t>
            </a: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1 Co.15:45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9EBB16E-BB79-4C48-962E-8F5712C08CE3}"/>
              </a:ext>
            </a:extLst>
          </p:cNvPr>
          <p:cNvSpPr/>
          <p:nvPr/>
        </p:nvSpPr>
        <p:spPr>
          <a:xfrm>
            <a:off x="2133600" y="3418110"/>
            <a:ext cx="6324600" cy="1432563"/>
          </a:xfrm>
          <a:prstGeom prst="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7013" lvl="1" indent="-227013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Restrains pride, </a:t>
            </a:r>
            <a:r>
              <a:rPr lang="en-US" sz="31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18:27.</a:t>
            </a:r>
          </a:p>
          <a:p>
            <a:pPr marL="227013" lvl="1" indent="-227013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Reminds of physical mortality, </a:t>
            </a:r>
            <a:r>
              <a:rPr lang="en-US" sz="31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Ec.12.</a:t>
            </a:r>
          </a:p>
          <a:p>
            <a:pPr marL="227013" lvl="1" indent="-227013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Realizes dignity, </a:t>
            </a:r>
            <a:r>
              <a:rPr lang="en-US" sz="31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Ps.100:3.</a:t>
            </a:r>
          </a:p>
        </p:txBody>
      </p:sp>
    </p:spTree>
    <p:extLst>
      <p:ext uri="{BB962C8B-B14F-4D97-AF65-F5344CB8AC3E}">
        <p14:creationId xmlns:p14="http://schemas.microsoft.com/office/powerpoint/2010/main" val="196515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1282491" y="0"/>
            <a:ext cx="6592443" cy="750024"/>
          </a:xfrm>
          <a:prstGeom prst="rect">
            <a:avLst/>
          </a:prstGeom>
          <a:solidFill>
            <a:schemeClr val="tx1"/>
          </a:solidFill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Genesis 2:8-9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42D883B-5252-431E-82D8-134A9EF793B1}"/>
              </a:ext>
            </a:extLst>
          </p:cNvPr>
          <p:cNvSpPr/>
          <p:nvPr/>
        </p:nvSpPr>
        <p:spPr>
          <a:xfrm>
            <a:off x="422364" y="762000"/>
            <a:ext cx="8305800" cy="5638800"/>
          </a:xfrm>
          <a:prstGeom prst="rect">
            <a:avLst/>
          </a:prstGeom>
          <a:solidFill>
            <a:schemeClr val="accent1">
              <a:alpha val="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457200" lvl="0" indent="-4572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Garden</a:t>
            </a: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cultivated place of domestic plants and produce trees.  Enclosure.   </a:t>
            </a:r>
          </a:p>
          <a:p>
            <a:pPr marL="457200" lvl="0" indent="-457200" algn="just"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Every tree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b="1" baseline="30000" dirty="0" err="1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</a:t>
            </a:r>
            <a:r>
              <a:rPr lang="en-US" sz="32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pleasant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to sight;  </a:t>
            </a:r>
            <a:r>
              <a:rPr lang="en-US" sz="3200" b="1" baseline="30000" dirty="0" err="1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</a:t>
            </a:r>
            <a:r>
              <a:rPr lang="en-US" sz="32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good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for food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457200" lvl="0" indent="-457200" algn="just"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Tree of life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…3:22.   </a:t>
            </a:r>
          </a:p>
          <a:p>
            <a:pPr marL="457200" lvl="0" indent="-457200" algn="just">
              <a:spcBef>
                <a:spcPts val="3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Tree of knowledge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 good and evil.    (3:3)</a:t>
            </a:r>
          </a:p>
          <a:p>
            <a:pPr marL="339725" lvl="0" indent="-339725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3200" dirty="0">
              <a:solidFill>
                <a:srgbClr val="FFFFFF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22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1282491" y="0"/>
            <a:ext cx="6592443" cy="750024"/>
          </a:xfrm>
          <a:prstGeom prst="rect">
            <a:avLst/>
          </a:prstGeom>
          <a:solidFill>
            <a:schemeClr val="tx1"/>
          </a:solidFill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Genesis 2:10-14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42D883B-5252-431E-82D8-134A9EF793B1}"/>
              </a:ext>
            </a:extLst>
          </p:cNvPr>
          <p:cNvSpPr/>
          <p:nvPr/>
        </p:nvSpPr>
        <p:spPr>
          <a:xfrm>
            <a:off x="422364" y="762000"/>
            <a:ext cx="8305800" cy="5638800"/>
          </a:xfrm>
          <a:prstGeom prst="rect">
            <a:avLst/>
          </a:prstGeom>
          <a:solidFill>
            <a:schemeClr val="accent1">
              <a:alpha val="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457200" lvl="0" indent="-4572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River waters the garden.</a:t>
            </a:r>
          </a:p>
          <a:p>
            <a:pPr marL="457200" lvl="0" indent="-457200"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Places describe pre-flood geography.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39725" lvl="0" indent="-339725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3200" dirty="0">
              <a:solidFill>
                <a:srgbClr val="FFFFFF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27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1282491" y="0"/>
            <a:ext cx="6592443" cy="750024"/>
          </a:xfrm>
          <a:prstGeom prst="rect">
            <a:avLst/>
          </a:prstGeom>
          <a:solidFill>
            <a:schemeClr val="tx1"/>
          </a:solidFill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Genesis 2:15-17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42D883B-5252-431E-82D8-134A9EF793B1}"/>
              </a:ext>
            </a:extLst>
          </p:cNvPr>
          <p:cNvSpPr/>
          <p:nvPr/>
        </p:nvSpPr>
        <p:spPr>
          <a:xfrm>
            <a:off x="422364" y="762000"/>
            <a:ext cx="8305800" cy="5638800"/>
          </a:xfrm>
          <a:prstGeom prst="rect">
            <a:avLst/>
          </a:prstGeom>
          <a:solidFill>
            <a:schemeClr val="accent1">
              <a:alpha val="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39725" lvl="0" indent="-339725"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God…man…put him… (8) …tend…keep. </a:t>
            </a:r>
          </a:p>
          <a:p>
            <a:pPr marL="739775" lvl="1" indent="-282575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paradise – work to do.    (Before Fall)</a:t>
            </a:r>
          </a:p>
          <a:p>
            <a:pPr marL="739775" lvl="1" indent="-282575" algn="just">
              <a:spcBef>
                <a:spcPts val="0"/>
              </a:spcBef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Work: </a:t>
            </a:r>
            <a:r>
              <a:rPr lang="en-US" sz="3200" b="1" baseline="30000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beneficial; </a:t>
            </a:r>
            <a:r>
              <a:rPr lang="en-US" sz="3200" b="1" baseline="30000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helpful; </a:t>
            </a:r>
            <a:r>
              <a:rPr lang="en-US" sz="3200" b="1" baseline="30000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rewarding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39725" lvl="0" indent="-339725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would Adam know gardening?</a:t>
            </a:r>
          </a:p>
        </p:txBody>
      </p:sp>
    </p:spTree>
    <p:extLst>
      <p:ext uri="{BB962C8B-B14F-4D97-AF65-F5344CB8AC3E}">
        <p14:creationId xmlns:p14="http://schemas.microsoft.com/office/powerpoint/2010/main" val="423321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1282491" y="0"/>
            <a:ext cx="6592443" cy="750024"/>
          </a:xfrm>
          <a:prstGeom prst="rect">
            <a:avLst/>
          </a:prstGeom>
          <a:solidFill>
            <a:schemeClr val="tx1"/>
          </a:solidFill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Genesis 2:15-17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42D883B-5252-431E-82D8-134A9EF793B1}"/>
              </a:ext>
            </a:extLst>
          </p:cNvPr>
          <p:cNvSpPr/>
          <p:nvPr/>
        </p:nvSpPr>
        <p:spPr>
          <a:xfrm>
            <a:off x="422364" y="762000"/>
            <a:ext cx="8305800" cy="5638800"/>
          </a:xfrm>
          <a:prstGeom prst="rect">
            <a:avLst/>
          </a:prstGeom>
          <a:solidFill>
            <a:schemeClr val="accent1">
              <a:alpha val="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0" algn="ctr">
              <a:spcBef>
                <a:spcPts val="0"/>
              </a:spcBef>
              <a:spcAft>
                <a:spcPts val="400"/>
              </a:spcAft>
            </a:pP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God’s first command implies . . 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FF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Adam understands what God tells him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FF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 </a:t>
            </a: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Adam understands prohibition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FF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 </a:t>
            </a: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Right of God to command His creatures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FF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 </a:t>
            </a: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Adam has capacity to distinguish good and evil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FF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 </a:t>
            </a: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Punishment must follow disobedience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FF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 </a:t>
            </a: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Goodness of God warned him in advance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FF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 </a:t>
            </a: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Adam knows what eating is / what to eat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FF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Adam understands death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FF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Free will  </a:t>
            </a:r>
          </a:p>
        </p:txBody>
      </p:sp>
    </p:spTree>
    <p:extLst>
      <p:ext uri="{BB962C8B-B14F-4D97-AF65-F5344CB8AC3E}">
        <p14:creationId xmlns:p14="http://schemas.microsoft.com/office/powerpoint/2010/main" val="383192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1282491" y="0"/>
            <a:ext cx="6592443" cy="750024"/>
          </a:xfrm>
          <a:prstGeom prst="rect">
            <a:avLst/>
          </a:prstGeom>
          <a:solidFill>
            <a:schemeClr val="tx1"/>
          </a:solidFill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Genesis 2:15-17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42D883B-5252-431E-82D8-134A9EF793B1}"/>
              </a:ext>
            </a:extLst>
          </p:cNvPr>
          <p:cNvSpPr/>
          <p:nvPr/>
        </p:nvSpPr>
        <p:spPr>
          <a:xfrm>
            <a:off x="422364" y="762000"/>
            <a:ext cx="8305800" cy="5808618"/>
          </a:xfrm>
          <a:prstGeom prst="rect">
            <a:avLst/>
          </a:prstGeom>
          <a:solidFill>
            <a:schemeClr val="accent1">
              <a:alpha val="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39725" lvl="0" indent="-339725" algn="just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C0C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God…man…put him… (8)…tend…keep. </a:t>
            </a:r>
          </a:p>
          <a:p>
            <a:pPr marL="739775" lvl="1" indent="-282575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C0C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paradise – work.    Before Fall…</a:t>
            </a:r>
          </a:p>
          <a:p>
            <a:pPr marL="739775" lvl="1" indent="-282575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C0C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Work: </a:t>
            </a:r>
            <a:r>
              <a:rPr lang="en-US" sz="3000" b="1" baseline="30000" dirty="0">
                <a:solidFill>
                  <a:srgbClr val="C0C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000" dirty="0">
                <a:solidFill>
                  <a:srgbClr val="C0C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beneficial; </a:t>
            </a:r>
            <a:r>
              <a:rPr lang="en-US" sz="3000" b="1" baseline="30000" dirty="0">
                <a:solidFill>
                  <a:srgbClr val="C0C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000" dirty="0">
                <a:solidFill>
                  <a:srgbClr val="C0C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helpful; </a:t>
            </a:r>
            <a:r>
              <a:rPr lang="en-US" sz="3000" b="1" baseline="30000" dirty="0">
                <a:solidFill>
                  <a:srgbClr val="C0C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000" dirty="0">
                <a:solidFill>
                  <a:srgbClr val="C0C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rewarding</a:t>
            </a:r>
            <a:endParaRPr lang="en-US" sz="3000" dirty="0">
              <a:solidFill>
                <a:srgbClr val="C0C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39725" lvl="0" indent="-339725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C0C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would Adam know gardening?</a:t>
            </a:r>
          </a:p>
          <a:p>
            <a:pPr marL="339725" lvl="0" indent="-339725" algn="just"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Tree of knowledge – free will . . .</a:t>
            </a:r>
          </a:p>
          <a:p>
            <a:pPr marL="796925" lvl="1" indent="-339725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 does not place tree out of their reach</a:t>
            </a:r>
          </a:p>
          <a:p>
            <a:pPr marL="796925" lvl="1" indent="-339725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out of reach: cannot disobey; no choice</a:t>
            </a:r>
          </a:p>
          <a:p>
            <a:pPr marL="796925" lvl="1" indent="-339725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3200" dirty="0">
              <a:solidFill>
                <a:srgbClr val="FFFFFF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rgbClr val="FFFFFF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7EEC5C1-CE7A-4748-8BF6-B54C22B41C68}"/>
              </a:ext>
            </a:extLst>
          </p:cNvPr>
          <p:cNvSpPr/>
          <p:nvPr/>
        </p:nvSpPr>
        <p:spPr>
          <a:xfrm>
            <a:off x="961209" y="4419600"/>
            <a:ext cx="7227027" cy="1963782"/>
          </a:xfrm>
          <a:prstGeom prst="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“And the L</a:t>
            </a:r>
            <a:r>
              <a:rPr 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ORD 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commanded us to observe</a:t>
            </a:r>
            <a:b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all these statutes, to fear the L</a:t>
            </a:r>
            <a:r>
              <a:rPr 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ORD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 our God, for our good always, that He might preserve us alive, as it is this day”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– Dt.6:24</a:t>
            </a:r>
          </a:p>
        </p:txBody>
      </p:sp>
    </p:spTree>
    <p:extLst>
      <p:ext uri="{BB962C8B-B14F-4D97-AF65-F5344CB8AC3E}">
        <p14:creationId xmlns:p14="http://schemas.microsoft.com/office/powerpoint/2010/main" val="263513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2578</TotalTime>
  <Words>1330</Words>
  <Application>Microsoft Office PowerPoint</Application>
  <PresentationFormat>On-screen Show (4:3)</PresentationFormat>
  <Paragraphs>204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Times</vt:lpstr>
      <vt:lpstr>Times New Roman</vt:lpstr>
      <vt:lpstr>Wingdings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serpent’s strike, 3:1-5</vt:lpstr>
      <vt:lpstr>The fall, 3:6-10</vt:lpstr>
      <vt:lpstr>The domino effect, 3:11-13</vt:lpstr>
      <vt:lpstr>PowerPoint Presentation</vt:lpstr>
      <vt:lpstr>Eve’s wrong view of God let her into sin</vt:lpstr>
      <vt:lpstr>All that we can know of God’s will  comes through His word, 7, 17</vt:lpstr>
      <vt:lpstr>God speaks clearly in His word.</vt:lpstr>
      <vt:lpstr>We, not God, are to blame for the mess we’re in, 17-19, 22-23</vt:lpstr>
      <vt:lpstr>God, not man, deserves credit for way out of world’s madness, 15</vt:lpstr>
      <vt:lpstr>PowerPoint Presentation</vt:lpstr>
      <vt:lpstr>Think about it . . .</vt:lpstr>
      <vt:lpstr>Consistency</vt:lpstr>
    </vt:vector>
  </TitlesOfParts>
  <Company>閘]狴逄掘뿿��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Ty Johnson</cp:lastModifiedBy>
  <cp:revision>235</cp:revision>
  <dcterms:created xsi:type="dcterms:W3CDTF">2007-07-13T04:29:51Z</dcterms:created>
  <dcterms:modified xsi:type="dcterms:W3CDTF">2019-02-11T04:22:29Z</dcterms:modified>
</cp:coreProperties>
</file>