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4"/>
  </p:notesMasterIdLst>
  <p:sldIdLst>
    <p:sldId id="368" r:id="rId3"/>
    <p:sldId id="370" r:id="rId4"/>
    <p:sldId id="369" r:id="rId5"/>
    <p:sldId id="388" r:id="rId6"/>
    <p:sldId id="389" r:id="rId7"/>
    <p:sldId id="371" r:id="rId8"/>
    <p:sldId id="390" r:id="rId9"/>
    <p:sldId id="391" r:id="rId10"/>
    <p:sldId id="392" r:id="rId11"/>
    <p:sldId id="384" r:id="rId12"/>
    <p:sldId id="404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FF9900"/>
    <a:srgbClr val="C0C0C0"/>
    <a:srgbClr val="000066"/>
    <a:srgbClr val="663300"/>
    <a:srgbClr val="FFCC00"/>
    <a:srgbClr val="0066FF"/>
    <a:srgbClr val="CCFF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348-F764-4027-93E5-50EDA6BF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02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B88-9178-4F37-819D-9A00BC7E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69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2199-33B0-4495-A86D-C884FE228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071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C72D-86C2-4051-B16B-D138B0069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55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97A1-742C-4E57-8AF3-736A8F437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66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F45D-6DFA-4FD1-9245-CF0B143DE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437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3F87-4736-461E-8519-1FE2C4DE6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532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7B4E-6D93-4083-A7F5-B7B3E5A20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9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4125-0CA2-4809-AFBB-C79CA0EB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334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252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901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6435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377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688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276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473B-6E2B-44B0-9AE8-A5ED2C8ED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523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FC3-3C7C-4180-BF6F-8517666D0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30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428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Col3.23&amp;off=0&amp;ctx=heart,+fearing+God.+~23%C2%A0p%EF%BB%BFAnd+whatever+y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Col3.23&amp;off=0&amp;ctx=heart,+fearing+God.+~23%C2%A0p%EF%BB%BFAnd+whatever+y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Col3.23&amp;off=0&amp;ctx=heart,+fearing+God.+~23%C2%A0p%EF%BB%BFAnd+whatever+y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2Co12.14&amp;off=20&amp;ctx=Love+for+the+Church%0a~14%C2%A0t%EF%BB%BFNow+for+the+th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t10.41&amp;off=0&amp;ctx=es+Him+who+sent+Me.+~41%C2%A0b%EF%BB%BFHe+who+receiv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10341" y="1066800"/>
            <a:ext cx="5525154" cy="1600200"/>
          </a:xfrm>
          <a:solidFill>
            <a:srgbClr val="000066"/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Gambling:</a:t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Don’t Bet On It</a:t>
            </a:r>
          </a:p>
        </p:txBody>
      </p:sp>
    </p:spTree>
    <p:extLst>
      <p:ext uri="{BB962C8B-B14F-4D97-AF65-F5344CB8AC3E}">
        <p14:creationId xmlns:p14="http://schemas.microsoft.com/office/powerpoint/2010/main" xmlns="" val="415723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against God’s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God authorizes gain by . . 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Honest work, Gn.2; Ep.4:28.  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Exchange time / labor for money.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7A7AC4-B0B4-4F5D-9199-C43275CAEEB1}"/>
              </a:ext>
            </a:extLst>
          </p:cNvPr>
          <p:cNvSpPr/>
          <p:nvPr/>
        </p:nvSpPr>
        <p:spPr>
          <a:xfrm>
            <a:off x="725056" y="3200400"/>
            <a:ext cx="7696200" cy="2362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whatever you do, do it heartily, as to the Lord and not to men,  </a:t>
            </a:r>
            <a:r>
              <a:rPr lang="en-US" sz="32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knowing that from the Lord you will receive the reward of the inheritance; for you serve the Lord Christ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Colossians 3.</a:t>
            </a:r>
            <a:r>
              <a:rPr lang="en-US" dirty="0"/>
              <a:t> </a:t>
            </a:r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2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against God’s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God authorizes gain by . . 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Honest work, Gn.2; Ep.4:28.  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Exchange time / labor for money.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7A7AC4-B0B4-4F5D-9199-C43275CAEEB1}"/>
              </a:ext>
            </a:extLst>
          </p:cNvPr>
          <p:cNvSpPr/>
          <p:nvPr/>
        </p:nvSpPr>
        <p:spPr>
          <a:xfrm>
            <a:off x="399060" y="3124200"/>
            <a:ext cx="8354704" cy="3276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 yourselves know how you ought to follow us, for we were not disorderly among you … </a:t>
            </a:r>
            <a:r>
              <a:rPr lang="en-US" sz="30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even when we were with you, we commanded you this: If anyone will not work, neither shall he eat. … </a:t>
            </a:r>
            <a:r>
              <a:rPr lang="en-US" sz="30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Now those who are such we command and exhort through our Lord Jesus Christ that they work in quietness and eat their own bread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 Thessalonians 3.</a:t>
            </a:r>
            <a:r>
              <a:rPr lang="en-US" dirty="0"/>
              <a:t> </a:t>
            </a:r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against God’s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God authorizes gain by . . 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Honest work, Gn.2; Ep.4:28. 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Bartering.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F3805CE-E951-4B8A-BBE4-84ADA5457032}"/>
              </a:ext>
            </a:extLst>
          </p:cNvPr>
          <p:cNvSpPr/>
          <p:nvPr/>
        </p:nvSpPr>
        <p:spPr>
          <a:xfrm>
            <a:off x="812804" y="3048000"/>
            <a:ext cx="7523016" cy="1905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you ought to have deposited my money with the bankers, and at my coming I would have received back my own with interest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Matthew 25:27.      [2 K.4]</a:t>
            </a:r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5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against God’s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God authorizes gain by . . 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Honest work, Gn.2; Ep.4:28. 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Bartering, Mt.25:27.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Benevolence, Lk.10 (Ep.4:28). </a:t>
            </a:r>
          </a:p>
        </p:txBody>
      </p:sp>
    </p:spTree>
    <p:extLst>
      <p:ext uri="{BB962C8B-B14F-4D97-AF65-F5344CB8AC3E}">
        <p14:creationId xmlns:p14="http://schemas.microsoft.com/office/powerpoint/2010/main" xmlns="" val="7068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against God’s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God authorizes gain by . . 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Honest work, Gn.2; Ep.4:28. 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Bartering, Mt.25:27.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Benevolence, Lk.10 (Ep.4:28).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Inheritance.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AC84701-DD95-4797-A1A0-FC35FDE85E0C}"/>
              </a:ext>
            </a:extLst>
          </p:cNvPr>
          <p:cNvSpPr/>
          <p:nvPr/>
        </p:nvSpPr>
        <p:spPr>
          <a:xfrm>
            <a:off x="655780" y="4038600"/>
            <a:ext cx="7848600" cy="2362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>
                <a:solidFill>
                  <a:srgbClr val="FFFF00"/>
                </a:solidFill>
              </a:rPr>
              <a:t>14</a:t>
            </a:r>
            <a:r>
              <a:rPr lang="en-US" sz="3000" dirty="0"/>
              <a:t> Now for the third time I am ready to come to you.  And I will not be burdensome to you; for I do not seek yours, but you.   For the children ought not to lay up for the parents,</a:t>
            </a:r>
            <a:br>
              <a:rPr lang="en-US" sz="3000" dirty="0"/>
            </a:br>
            <a:r>
              <a:rPr lang="en-US" sz="3000" dirty="0"/>
              <a:t>but the parents for the children </a:t>
            </a:r>
            <a:r>
              <a:rPr lang="en-US" sz="2000" dirty="0"/>
              <a:t>– 2 Cor.12. </a:t>
            </a:r>
            <a:endParaRPr lang="en-US" sz="2000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81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against God’s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God authorizes gain by . . 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Honest work, Gn.2; Ep.4:28. 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Bartering, Mt.25:27.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Benevolence, Lk.10 (Ep.4:28).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2600" dirty="0">
                <a:solidFill>
                  <a:srgbClr val="C0C0C0"/>
                </a:solidFill>
              </a:rPr>
              <a:t>Inheritance, 2 Co.12:14. </a:t>
            </a:r>
          </a:p>
          <a:p>
            <a:pPr marL="914400" lvl="1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Gambling??   Exploits others; special stealing.   Ex.20:15.</a:t>
            </a:r>
          </a:p>
        </p:txBody>
      </p:sp>
    </p:spTree>
    <p:extLst>
      <p:ext uri="{BB962C8B-B14F-4D97-AF65-F5344CB8AC3E}">
        <p14:creationId xmlns:p14="http://schemas.microsoft.com/office/powerpoint/2010/main" xmlns="" val="291041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covetousness,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Ex.20:17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68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Forbids desire to take what belongs to another ... a sin of the heart</a:t>
            </a:r>
          </a:p>
          <a:p>
            <a:pPr marL="631825" lvl="1" indent="-231775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Lust, desire</a:t>
            </a:r>
          </a:p>
          <a:p>
            <a:pPr marL="631825" lvl="1" indent="-231775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LXX: greedy desire for more.</a:t>
            </a:r>
          </a:p>
          <a:p>
            <a:pPr marL="631825" lvl="1" indent="-231775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Ac.20:33 . . . Ep.5:3-5</a:t>
            </a:r>
          </a:p>
          <a:p>
            <a:pPr marL="631825" lvl="1" indent="-231775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1 Tim.6:10, synonym of covetousness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E759C28-7492-492C-AE61-626069BF00FF}"/>
              </a:ext>
            </a:extLst>
          </p:cNvPr>
          <p:cNvSpPr/>
          <p:nvPr/>
        </p:nvSpPr>
        <p:spPr>
          <a:xfrm>
            <a:off x="1417780" y="4934528"/>
            <a:ext cx="63246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1" indent="-400050">
              <a:spcBef>
                <a:spcPct val="2000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FF"/>
                </a:solidFill>
              </a:rPr>
              <a:t>Alcoholic can avoid temptations…</a:t>
            </a:r>
          </a:p>
          <a:p>
            <a:pPr marL="0" lvl="1">
              <a:spcBef>
                <a:spcPct val="2000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FF"/>
                </a:solidFill>
              </a:rPr>
              <a:t>Each check tempts covetous man</a:t>
            </a:r>
          </a:p>
        </p:txBody>
      </p:sp>
    </p:spTree>
    <p:extLst>
      <p:ext uri="{BB962C8B-B14F-4D97-AF65-F5344CB8AC3E}">
        <p14:creationId xmlns:p14="http://schemas.microsoft.com/office/powerpoint/2010/main" xmlns="" val="25171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Golden rule,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Mt.7:12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In gambling, many must lose for few to win – exploits others for profit.</a:t>
            </a:r>
          </a:p>
          <a:p>
            <a:pPr marL="231775" indent="-231775"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Could gamblers survive by practicing the ‘golden rule’?  </a:t>
            </a:r>
          </a:p>
        </p:txBody>
      </p:sp>
    </p:spTree>
    <p:extLst>
      <p:ext uri="{BB962C8B-B14F-4D97-AF65-F5344CB8AC3E}">
        <p14:creationId xmlns:p14="http://schemas.microsoft.com/office/powerpoint/2010/main" xmlns="" val="5091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Produces evil fruits,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Mt.7:20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410200"/>
          </a:xfrm>
        </p:spPr>
        <p:txBody>
          <a:bodyPr/>
          <a:lstStyle/>
          <a:p>
            <a:pPr marL="231775" indent="-231775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Addiction</a:t>
            </a:r>
          </a:p>
          <a:p>
            <a:pPr marL="231775" indent="-231775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Criminals </a:t>
            </a:r>
          </a:p>
          <a:p>
            <a:pPr marL="231775" indent="-231775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Devastated families</a:t>
            </a:r>
          </a:p>
          <a:p>
            <a:pPr marL="231775" indent="-231775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Suicides</a:t>
            </a:r>
          </a:p>
          <a:p>
            <a:pPr marL="231775" indent="-231775"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One in five homeless people: gambling contributed to their poverty . . . yet many continue…</a:t>
            </a:r>
          </a:p>
        </p:txBody>
      </p:sp>
    </p:spTree>
    <p:extLst>
      <p:ext uri="{BB962C8B-B14F-4D97-AF65-F5344CB8AC3E}">
        <p14:creationId xmlns:p14="http://schemas.microsoft.com/office/powerpoint/2010/main" xmlns="" val="36587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Smell test,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Ec.10:1 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[Gal.5:19-21…]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68" y="990600"/>
            <a:ext cx="8305800" cy="5410200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Help or hinder my influence?  Mt.5:16.  </a:t>
            </a:r>
            <a:r>
              <a:rPr lang="en-US" smtClean="0">
                <a:solidFill>
                  <a:schemeClr val="bg1"/>
                </a:solidFill>
              </a:rPr>
              <a:t>Jn.19:23-27.  </a:t>
            </a:r>
            <a:endParaRPr lang="en-US" dirty="0">
              <a:solidFill>
                <a:schemeClr val="bg1"/>
              </a:solidFill>
            </a:endParaRP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Tug soul toward earth or heaven?  Mt.6:19-21;  19.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3. </a:t>
            </a:r>
            <a:r>
              <a:rPr lang="en-US" dirty="0">
                <a:solidFill>
                  <a:schemeClr val="bg1"/>
                </a:solidFill>
              </a:rPr>
              <a:t>Make me better steward or worse?  Mt.6:33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4. </a:t>
            </a:r>
            <a:r>
              <a:rPr lang="en-US" dirty="0">
                <a:solidFill>
                  <a:schemeClr val="bg1"/>
                </a:solidFill>
              </a:rPr>
              <a:t>Stain reputation of Lord and His people?  Ro.2:24…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5. </a:t>
            </a:r>
            <a:r>
              <a:rPr lang="en-US" dirty="0">
                <a:solidFill>
                  <a:schemeClr val="bg1"/>
                </a:solidFill>
              </a:rPr>
              <a:t>Can I know I will not become addicted?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 Co.6:12.  Ec.5:10</a:t>
            </a:r>
          </a:p>
        </p:txBody>
      </p:sp>
    </p:spTree>
    <p:extLst>
      <p:ext uri="{BB962C8B-B14F-4D97-AF65-F5344CB8AC3E}">
        <p14:creationId xmlns:p14="http://schemas.microsoft.com/office/powerpoint/2010/main" xmlns="" val="32984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Clever skits; catchy jingles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Billboard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2200"/>
              </a:spcBef>
            </a:pPr>
            <a:r>
              <a:rPr lang="en-US" sz="3400" dirty="0">
                <a:solidFill>
                  <a:schemeClr val="bg1"/>
                </a:solidFill>
              </a:rPr>
              <a:t>News</a:t>
            </a:r>
          </a:p>
          <a:p>
            <a:pPr marL="0" indent="0">
              <a:spcBef>
                <a:spcPts val="2400"/>
              </a:spcBef>
              <a:buNone/>
            </a:pPr>
            <a:endParaRPr lang="en-US" sz="3400" dirty="0">
              <a:solidFill>
                <a:schemeClr val="bg1"/>
              </a:solidFill>
            </a:endParaRPr>
          </a:p>
          <a:p>
            <a:pPr>
              <a:spcBef>
                <a:spcPts val="4200"/>
              </a:spcBef>
            </a:pPr>
            <a:r>
              <a:rPr lang="en-US" sz="3400" dirty="0">
                <a:solidFill>
                  <a:schemeClr val="bg1"/>
                </a:solidFill>
              </a:rPr>
              <a:t>America has changed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CF2080BE-C877-4F9C-BD5C-2EFF79D7B9E0}"/>
              </a:ext>
            </a:extLst>
          </p:cNvPr>
          <p:cNvSpPr/>
          <p:nvPr/>
        </p:nvSpPr>
        <p:spPr>
          <a:xfrm>
            <a:off x="1538748" y="1752600"/>
            <a:ext cx="609600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 small wager can make a big difference in your quality of life.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976841E1-8D4B-49C7-844B-C02ACE2AB7A5}"/>
              </a:ext>
            </a:extLst>
          </p:cNvPr>
          <p:cNvSpPr/>
          <p:nvPr/>
        </p:nvSpPr>
        <p:spPr>
          <a:xfrm>
            <a:off x="2052992" y="3657600"/>
            <a:ext cx="5038016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Winners everywhere!!! </a:t>
            </a:r>
          </a:p>
        </p:txBody>
      </p:sp>
    </p:spTree>
    <p:extLst>
      <p:ext uri="{BB962C8B-B14F-4D97-AF65-F5344CB8AC3E}">
        <p14:creationId xmlns:p14="http://schemas.microsoft.com/office/powerpoint/2010/main" xmlns="" val="36815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Smell test,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Ec.10:1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68" y="1143000"/>
            <a:ext cx="8305800" cy="5410200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6. </a:t>
            </a:r>
            <a:r>
              <a:rPr lang="en-US" dirty="0">
                <a:solidFill>
                  <a:schemeClr val="bg1"/>
                </a:solidFill>
              </a:rPr>
              <a:t>Would I want church to know?  1 Co.10:23-31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7. </a:t>
            </a:r>
            <a:r>
              <a:rPr lang="en-US" dirty="0">
                <a:solidFill>
                  <a:schemeClr val="bg1"/>
                </a:solidFill>
              </a:rPr>
              <a:t>If everyone did it, would society be better or worse?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8. </a:t>
            </a:r>
            <a:r>
              <a:rPr lang="en-US" dirty="0">
                <a:solidFill>
                  <a:schemeClr val="bg1"/>
                </a:solidFill>
              </a:rPr>
              <a:t>Would I want others to win my posses-</a:t>
            </a:r>
            <a:r>
              <a:rPr lang="en-US" dirty="0" err="1">
                <a:solidFill>
                  <a:schemeClr val="bg1"/>
                </a:solidFill>
              </a:rPr>
              <a:t>sions</a:t>
            </a:r>
            <a:r>
              <a:rPr lang="en-US" dirty="0">
                <a:solidFill>
                  <a:schemeClr val="bg1"/>
                </a:solidFill>
              </a:rPr>
              <a:t>?   Gal.5:14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9. </a:t>
            </a:r>
            <a:r>
              <a:rPr lang="en-US" dirty="0">
                <a:solidFill>
                  <a:schemeClr val="bg1"/>
                </a:solidFill>
              </a:rPr>
              <a:t>Would I ask Jesus to participate with me?  1 Pt.2:21</a:t>
            </a:r>
          </a:p>
        </p:txBody>
      </p:sp>
    </p:spTree>
    <p:extLst>
      <p:ext uri="{BB962C8B-B14F-4D97-AF65-F5344CB8AC3E}">
        <p14:creationId xmlns:p14="http://schemas.microsoft.com/office/powerpoint/2010/main" xmlns="" val="250501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 not gamble with your . . .</a:t>
            </a:r>
            <a:endParaRPr lang="en-US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68" y="990600"/>
            <a:ext cx="83058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9900"/>
                </a:solidFill>
              </a:rPr>
              <a:t>1. </a:t>
            </a:r>
            <a:r>
              <a:rPr lang="en-US" dirty="0">
                <a:solidFill>
                  <a:srgbClr val="FFFFCC"/>
                </a:solidFill>
              </a:rPr>
              <a:t>Revenue</a:t>
            </a:r>
            <a:r>
              <a:rPr lang="en-US" dirty="0">
                <a:solidFill>
                  <a:schemeClr val="bg1"/>
                </a:solidFill>
              </a:rPr>
              <a:t>.   Mt.25; Lk.16.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9900"/>
                </a:solidFill>
              </a:rPr>
              <a:t>2. </a:t>
            </a:r>
            <a:r>
              <a:rPr lang="en-US" dirty="0">
                <a:solidFill>
                  <a:srgbClr val="FFFFCC"/>
                </a:solidFill>
              </a:rPr>
              <a:t>Relationships</a:t>
            </a:r>
            <a:r>
              <a:rPr lang="en-US" dirty="0">
                <a:solidFill>
                  <a:schemeClr val="bg1"/>
                </a:solidFill>
              </a:rPr>
              <a:t>.   Family; children; church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9900"/>
                </a:solidFill>
              </a:rPr>
              <a:t>3. </a:t>
            </a:r>
            <a:r>
              <a:rPr lang="en-US" dirty="0">
                <a:solidFill>
                  <a:srgbClr val="FFFFCC"/>
                </a:solidFill>
              </a:rPr>
              <a:t>Reward</a:t>
            </a:r>
            <a:r>
              <a:rPr lang="en-US" dirty="0">
                <a:solidFill>
                  <a:schemeClr val="bg1"/>
                </a:solidFill>
              </a:rPr>
              <a:t>.  Mt.10…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262EF0-AC7F-40C7-B721-E785F68E0E1B}"/>
              </a:ext>
            </a:extLst>
          </p:cNvPr>
          <p:cNvSpPr/>
          <p:nvPr/>
        </p:nvSpPr>
        <p:spPr>
          <a:xfrm>
            <a:off x="533400" y="2824018"/>
            <a:ext cx="8077200" cy="37291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>
                <a:solidFill>
                  <a:srgbClr val="FFFF00"/>
                </a:solidFill>
              </a:rPr>
              <a:t>41</a:t>
            </a:r>
            <a:r>
              <a:rPr lang="en-US" sz="3000" dirty="0"/>
              <a:t> He who receives a prophet in the name of a prophet shall receive a prophet’s reward.  And he who receives a righteous man in the name of a righteous man shall receive a righteous man’s reward. </a:t>
            </a:r>
            <a:r>
              <a:rPr lang="en-US" sz="3000" b="1" baseline="30000" dirty="0">
                <a:solidFill>
                  <a:srgbClr val="FFFF00"/>
                </a:solidFill>
              </a:rPr>
              <a:t>42</a:t>
            </a:r>
            <a:r>
              <a:rPr lang="en-US" sz="3000" dirty="0"/>
              <a:t> And whoever gives one of these little ones only a cup of cold water in the name of a disciple, assuredly, I say to you, he shall by no means lose his reward. </a:t>
            </a:r>
            <a:r>
              <a:rPr lang="en-US" sz="3200" dirty="0"/>
              <a:t> </a:t>
            </a:r>
            <a:endParaRPr lang="en-US" sz="3200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8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423240" y="1143000"/>
            <a:ext cx="6297521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Gambling?</a:t>
            </a:r>
          </a:p>
        </p:txBody>
      </p:sp>
    </p:spTree>
    <p:extLst>
      <p:ext uri="{BB962C8B-B14F-4D97-AF65-F5344CB8AC3E}">
        <p14:creationId xmlns:p14="http://schemas.microsoft.com/office/powerpoint/2010/main" xmlns="" val="69794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Gambling is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A game of chance</a:t>
            </a:r>
            <a:endParaRPr lang="en-US" sz="34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rgbClr val="FFFF00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For money</a:t>
            </a:r>
            <a:endParaRPr lang="en-US" sz="3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Gambling is a wager on a risk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</a:pPr>
            <a:endParaRPr lang="en-US" sz="3400" dirty="0">
              <a:solidFill>
                <a:schemeClr val="bg1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endParaRPr lang="en-US" sz="3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976841E1-8D4B-49C7-844B-C02ACE2AB7A5}"/>
              </a:ext>
            </a:extLst>
          </p:cNvPr>
          <p:cNvSpPr/>
          <p:nvPr/>
        </p:nvSpPr>
        <p:spPr>
          <a:xfrm>
            <a:off x="1791856" y="3048000"/>
            <a:ext cx="5562600" cy="1676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Risk what is yours in order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get what is another’s,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giving nothing in return</a:t>
            </a:r>
          </a:p>
        </p:txBody>
      </p:sp>
    </p:spTree>
    <p:extLst>
      <p:ext uri="{BB962C8B-B14F-4D97-AF65-F5344CB8AC3E}">
        <p14:creationId xmlns:p14="http://schemas.microsoft.com/office/powerpoint/2010/main" xmlns="" val="151770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421354" y="838200"/>
            <a:ext cx="4301292" cy="457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Gambling?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xmlns="" id="{0A930755-8474-48C8-A36E-88A1582CB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328" y="1447800"/>
            <a:ext cx="6297521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Can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Justify Gambling?</a:t>
            </a:r>
          </a:p>
        </p:txBody>
      </p:sp>
    </p:spTree>
    <p:extLst>
      <p:ext uri="{BB962C8B-B14F-4D97-AF65-F5344CB8AC3E}">
        <p14:creationId xmlns:p14="http://schemas.microsoft.com/office/powerpoint/2010/main" xmlns="" val="316838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“Life is a risk”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990600"/>
            <a:ext cx="8305800" cy="5638800"/>
          </a:xfrm>
        </p:spPr>
        <p:txBody>
          <a:bodyPr/>
          <a:lstStyle/>
          <a:p>
            <a:pPr marL="231775" indent="-231775"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E.g.: Farming … Crossing street …</a:t>
            </a:r>
          </a:p>
          <a:p>
            <a:pPr marL="231775" indent="-231775"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Gambling is NOT a risk</a:t>
            </a:r>
          </a:p>
          <a:p>
            <a:pPr marL="231775" indent="-231775"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Gambling is a WAGER on a risk, agreed on by participants</a:t>
            </a:r>
          </a:p>
          <a:p>
            <a:pPr marL="631825" lvl="1" indent="-231775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Farmer takes risks, but his profit does not come at expense of another.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2216B9B-26FC-4F4A-B711-4278BBD64036}"/>
              </a:ext>
            </a:extLst>
          </p:cNvPr>
          <p:cNvSpPr/>
          <p:nvPr/>
        </p:nvSpPr>
        <p:spPr>
          <a:xfrm>
            <a:off x="1182256" y="4458856"/>
            <a:ext cx="6781800" cy="2133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our sakes, no doubt, this is written, that he who </a:t>
            </a: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plows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should plow in hope, and he who </a:t>
            </a: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threshes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hope should be partaker of his hope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 Co.9:10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694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152400"/>
            <a:ext cx="9052560" cy="9906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“Life is a risk”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“Bible never condemns gambling”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143000"/>
            <a:ext cx="8305800" cy="52578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/>
                </a:solidFill>
              </a:rPr>
              <a:t>What is the </a:t>
            </a:r>
            <a:r>
              <a:rPr lang="en-US" u="sng" dirty="0">
                <a:solidFill>
                  <a:schemeClr val="bg1"/>
                </a:solidFill>
              </a:rPr>
              <a:t>unstated</a:t>
            </a:r>
            <a:r>
              <a:rPr lang="en-US" dirty="0">
                <a:solidFill>
                  <a:schemeClr val="bg1"/>
                </a:solidFill>
              </a:rPr>
              <a:t> major premise?  </a:t>
            </a:r>
          </a:p>
          <a:p>
            <a:pPr marL="231775" indent="-231775"/>
            <a:r>
              <a:rPr lang="en-US" sz="3200" dirty="0">
                <a:solidFill>
                  <a:schemeClr val="bg1"/>
                </a:solidFill>
              </a:rPr>
              <a:t>For example: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99FF33"/>
                </a:solidFill>
              </a:rPr>
              <a:t>1. </a:t>
            </a:r>
            <a:r>
              <a:rPr lang="en-US" dirty="0">
                <a:solidFill>
                  <a:srgbClr val="FFFFCC"/>
                </a:solidFill>
              </a:rPr>
              <a:t>If street is wet, it rained.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99FF33"/>
                </a:solidFill>
              </a:rPr>
              <a:t>2. </a:t>
            </a:r>
            <a:r>
              <a:rPr lang="en-US" dirty="0">
                <a:solidFill>
                  <a:srgbClr val="FFFFCC"/>
                </a:solidFill>
              </a:rPr>
              <a:t>Street is wet.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99FF33"/>
                </a:solidFill>
              </a:rPr>
              <a:t>3. </a:t>
            </a:r>
            <a:r>
              <a:rPr lang="en-US" dirty="0">
                <a:solidFill>
                  <a:srgbClr val="FFFFCC"/>
                </a:solidFill>
              </a:rPr>
              <a:t>Therefore, it rained.</a:t>
            </a:r>
          </a:p>
          <a:p>
            <a:pPr marL="230188" lvl="1" indent="-230188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Application:</a:t>
            </a:r>
          </a:p>
          <a:p>
            <a:pPr marL="738188" lvl="2" indent="-338138">
              <a:buNone/>
            </a:pPr>
            <a:r>
              <a:rPr lang="en-US" dirty="0">
                <a:solidFill>
                  <a:srgbClr val="99FF33"/>
                </a:solidFill>
              </a:rPr>
              <a:t>1. </a:t>
            </a:r>
            <a:r>
              <a:rPr lang="en-US" sz="2800" dirty="0">
                <a:solidFill>
                  <a:srgbClr val="FFFFCC"/>
                </a:solidFill>
              </a:rPr>
              <a:t>Everything not expressly condemned in NT is allowed.</a:t>
            </a:r>
          </a:p>
          <a:p>
            <a:pPr marL="400050" lvl="2" indent="0">
              <a:buNone/>
            </a:pPr>
            <a:r>
              <a:rPr lang="en-US" dirty="0">
                <a:solidFill>
                  <a:srgbClr val="99FF33"/>
                </a:solidFill>
              </a:rPr>
              <a:t>2. </a:t>
            </a:r>
            <a:r>
              <a:rPr lang="en-US" sz="2800" dirty="0">
                <a:solidFill>
                  <a:srgbClr val="FFFFCC"/>
                </a:solidFill>
              </a:rPr>
              <a:t>Rape is not expressly condemned.</a:t>
            </a:r>
          </a:p>
          <a:p>
            <a:pPr marL="400050" lvl="2" indent="0">
              <a:buNone/>
            </a:pPr>
            <a:r>
              <a:rPr lang="en-US" dirty="0">
                <a:solidFill>
                  <a:srgbClr val="99FF33"/>
                </a:solidFill>
              </a:rPr>
              <a:t>3. </a:t>
            </a:r>
            <a:r>
              <a:rPr lang="en-US" sz="2800" dirty="0">
                <a:solidFill>
                  <a:srgbClr val="FFFFCC"/>
                </a:solidFill>
              </a:rPr>
              <a:t>Therefore, rape is allowed.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6A447F-DA23-40DC-9785-FC57ED062ADC}"/>
              </a:ext>
            </a:extLst>
          </p:cNvPr>
          <p:cNvSpPr/>
          <p:nvPr/>
        </p:nvSpPr>
        <p:spPr>
          <a:xfrm>
            <a:off x="7010400" y="5181600"/>
            <a:ext cx="17526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Hb.5:14</a:t>
            </a:r>
          </a:p>
        </p:txBody>
      </p:sp>
    </p:spTree>
    <p:extLst>
      <p:ext uri="{BB962C8B-B14F-4D97-AF65-F5344CB8AC3E}">
        <p14:creationId xmlns:p14="http://schemas.microsoft.com/office/powerpoint/2010/main" xmlns="" val="333913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152400"/>
            <a:ext cx="9052560" cy="1600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“Life is a risk”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“Bible never condemns gambling”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 see nothing wrong with it on small</a:t>
            </a:r>
            <a:b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scale or for good cause.”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905000"/>
            <a:ext cx="8305800" cy="44196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/>
                </a:solidFill>
              </a:rPr>
              <a:t>Is </a:t>
            </a:r>
            <a:r>
              <a:rPr lang="en-US" u="sng" dirty="0">
                <a:solidFill>
                  <a:schemeClr val="bg1"/>
                </a:solidFill>
              </a:rPr>
              <a:t>standard</a:t>
            </a:r>
            <a:r>
              <a:rPr lang="en-US" dirty="0">
                <a:solidFill>
                  <a:schemeClr val="bg1"/>
                </a:solidFill>
              </a:rPr>
              <a:t> based on </a:t>
            </a:r>
            <a:r>
              <a:rPr lang="en-US" u="sng" dirty="0">
                <a:solidFill>
                  <a:schemeClr val="bg1"/>
                </a:solidFill>
              </a:rPr>
              <a:t>my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view</a:t>
            </a:r>
            <a:r>
              <a:rPr lang="en-US" dirty="0">
                <a:solidFill>
                  <a:schemeClr val="bg1"/>
                </a:solidFill>
              </a:rPr>
              <a:t>?   Pr.14:12</a:t>
            </a:r>
          </a:p>
          <a:p>
            <a:pPr marL="231775" indent="-231775"/>
            <a:r>
              <a:rPr lang="en-US" sz="3200" dirty="0">
                <a:solidFill>
                  <a:schemeClr val="bg1"/>
                </a:solidFill>
              </a:rPr>
              <a:t>Is sinfulness of act determined by </a:t>
            </a:r>
            <a:r>
              <a:rPr lang="en-US" sz="3200" u="sng" dirty="0">
                <a:solidFill>
                  <a:schemeClr val="bg1"/>
                </a:solidFill>
              </a:rPr>
              <a:t>degree</a:t>
            </a:r>
            <a:r>
              <a:rPr lang="en-US" sz="3200" dirty="0">
                <a:solidFill>
                  <a:schemeClr val="bg1"/>
                </a:solidFill>
              </a:rPr>
              <a:t> of involvement or motive?</a:t>
            </a:r>
          </a:p>
          <a:p>
            <a:pPr marL="231775" indent="-231775"/>
            <a:endParaRPr lang="en-US" dirty="0">
              <a:solidFill>
                <a:schemeClr val="bg1"/>
              </a:solidFill>
            </a:endParaRPr>
          </a:p>
          <a:p>
            <a:pPr marL="231775" indent="-231775"/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231775" indent="-231775">
              <a:spcBef>
                <a:spcPts val="600"/>
              </a:spcBef>
            </a:pPr>
            <a:r>
              <a:rPr lang="en-US" sz="3200" dirty="0">
                <a:solidFill>
                  <a:schemeClr val="bg1"/>
                </a:solidFill>
              </a:rPr>
              <a:t>Gam-Anon disagrees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</a:rPr>
              <a:t>Fantasy sports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6A447F-DA23-40DC-9785-FC57ED062ADC}"/>
              </a:ext>
            </a:extLst>
          </p:cNvPr>
          <p:cNvSpPr/>
          <p:nvPr/>
        </p:nvSpPr>
        <p:spPr>
          <a:xfrm>
            <a:off x="2057400" y="3623723"/>
            <a:ext cx="2430780" cy="6882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Steal $100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BC508E-0592-4841-A363-6B93F42FB4FE}"/>
              </a:ext>
            </a:extLst>
          </p:cNvPr>
          <p:cNvSpPr/>
          <p:nvPr/>
        </p:nvSpPr>
        <p:spPr>
          <a:xfrm>
            <a:off x="4650854" y="3623723"/>
            <a:ext cx="2430780" cy="6882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Steal $0.01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3DA2417-96CC-4787-8451-1251EFBB8F54}"/>
              </a:ext>
            </a:extLst>
          </p:cNvPr>
          <p:cNvSpPr/>
          <p:nvPr/>
        </p:nvSpPr>
        <p:spPr>
          <a:xfrm>
            <a:off x="2057400" y="4498112"/>
            <a:ext cx="2430780" cy="6882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White lie?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361052E-3712-4EBF-98E9-32692E2CBC1B}"/>
              </a:ext>
            </a:extLst>
          </p:cNvPr>
          <p:cNvSpPr/>
          <p:nvPr/>
        </p:nvSpPr>
        <p:spPr>
          <a:xfrm>
            <a:off x="4650854" y="4498112"/>
            <a:ext cx="2430780" cy="6882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Other lies?</a:t>
            </a:r>
          </a:p>
        </p:txBody>
      </p:sp>
    </p:spTree>
    <p:extLst>
      <p:ext uri="{BB962C8B-B14F-4D97-AF65-F5344CB8AC3E}">
        <p14:creationId xmlns:p14="http://schemas.microsoft.com/office/powerpoint/2010/main" xmlns="" val="14954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142836" y="762000"/>
            <a:ext cx="4872500" cy="457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Gambling?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xmlns="" id="{0A930755-8474-48C8-A36E-88A1582CB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328" y="1981200"/>
            <a:ext cx="6297521" cy="1219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Is Wrong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Gambling?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xmlns="" id="{8AF6CEE9-6DB7-4338-AB86-7EF00390F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0646" y="1371600"/>
            <a:ext cx="4872500" cy="4572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Can Justify Gambling?</a:t>
            </a:r>
          </a:p>
        </p:txBody>
      </p:sp>
    </p:spTree>
    <p:extLst>
      <p:ext uri="{BB962C8B-B14F-4D97-AF65-F5344CB8AC3E}">
        <p14:creationId xmlns:p14="http://schemas.microsoft.com/office/powerpoint/2010/main" xmlns="" val="2217194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3F2DE9A5-64E6-437C-A389-CC4477E817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778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Slate</vt:lpstr>
      <vt:lpstr>Gambling: Don’t Bet On It</vt:lpstr>
      <vt:lpstr>Clever skits; catchy jingles</vt:lpstr>
      <vt:lpstr>Slide 3</vt:lpstr>
      <vt:lpstr>Gambling is . . .</vt:lpstr>
      <vt:lpstr>Slide 5</vt:lpstr>
      <vt:lpstr>1. “Life is a risk”</vt:lpstr>
      <vt:lpstr>1. “Life is a risk” 2. “Bible never condemns gambling”</vt:lpstr>
      <vt:lpstr>1. “Life is a risk” 2. “Bible never condemns gambling” 3. “I see nothing wrong with it on small scale or for good cause.”</vt:lpstr>
      <vt:lpstr>Slide 9</vt:lpstr>
      <vt:lpstr>1. It is against God’s plan </vt:lpstr>
      <vt:lpstr>1. It is against God’s plan </vt:lpstr>
      <vt:lpstr>1. It is against God’s plan </vt:lpstr>
      <vt:lpstr>1. It is against God’s plan </vt:lpstr>
      <vt:lpstr>1. It is against God’s plan </vt:lpstr>
      <vt:lpstr>1. It is against God’s plan </vt:lpstr>
      <vt:lpstr>2. It is covetousness, Ex.20:17</vt:lpstr>
      <vt:lpstr>3. Golden rule, Mt.7:12</vt:lpstr>
      <vt:lpstr>4. Produces evil fruits, Mt.7:20</vt:lpstr>
      <vt:lpstr>5. Smell test, Ec.10:1  [Gal.5:19-21…]</vt:lpstr>
      <vt:lpstr>5. Smell test, Ec.10:1</vt:lpstr>
      <vt:lpstr>Do not gamble with your . . 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275</cp:revision>
  <dcterms:created xsi:type="dcterms:W3CDTF">2004-01-08T21:08:14Z</dcterms:created>
  <dcterms:modified xsi:type="dcterms:W3CDTF">2019-03-25T01:32:54Z</dcterms:modified>
</cp:coreProperties>
</file>