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05" r:id="rId2"/>
    <p:sldId id="366" r:id="rId3"/>
    <p:sldId id="571" r:id="rId4"/>
    <p:sldId id="576" r:id="rId5"/>
    <p:sldId id="558" r:id="rId6"/>
    <p:sldId id="578" r:id="rId7"/>
    <p:sldId id="577" r:id="rId8"/>
    <p:sldId id="584" r:id="rId9"/>
    <p:sldId id="586" r:id="rId10"/>
    <p:sldId id="587" r:id="rId11"/>
    <p:sldId id="589" r:id="rId12"/>
    <p:sldId id="588" r:id="rId13"/>
    <p:sldId id="590" r:id="rId14"/>
    <p:sldId id="591" r:id="rId15"/>
    <p:sldId id="592" r:id="rId16"/>
    <p:sldId id="585" r:id="rId17"/>
    <p:sldId id="610" r:id="rId18"/>
    <p:sldId id="593" r:id="rId19"/>
    <p:sldId id="594" r:id="rId20"/>
    <p:sldId id="595" r:id="rId21"/>
    <p:sldId id="596" r:id="rId22"/>
    <p:sldId id="598" r:id="rId23"/>
    <p:sldId id="599" r:id="rId24"/>
    <p:sldId id="559" r:id="rId25"/>
    <p:sldId id="600" r:id="rId26"/>
    <p:sldId id="601" r:id="rId27"/>
    <p:sldId id="609" r:id="rId28"/>
    <p:sldId id="602" r:id="rId29"/>
    <p:sldId id="603" r:id="rId30"/>
    <p:sldId id="604" r:id="rId31"/>
    <p:sldId id="605" r:id="rId32"/>
    <p:sldId id="606" r:id="rId33"/>
    <p:sldId id="607" r:id="rId34"/>
    <p:sldId id="608"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FFFFCC"/>
    <a:srgbClr val="C0C0C0"/>
    <a:srgbClr val="FFCC00"/>
    <a:srgbClr val="CCFFFF"/>
    <a:srgbClr val="FF9900"/>
    <a:srgbClr val="FFFF00"/>
    <a:srgbClr val="FF9933"/>
    <a:srgbClr val="FF3300"/>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623" autoAdjust="0"/>
    <p:restoredTop sz="94660"/>
  </p:normalViewPr>
  <p:slideViewPr>
    <p:cSldViewPr showGuides="1">
      <p:cViewPr varScale="1">
        <p:scale>
          <a:sx n="65" d="100"/>
          <a:sy n="65" d="100"/>
        </p:scale>
        <p:origin x="-372" y="-114"/>
      </p:cViewPr>
      <p:guideLst>
        <p:guide orient="horz" pos="2160"/>
        <p:guide pos="2880"/>
      </p:guideLst>
    </p:cSldViewPr>
  </p:slideViewPr>
  <p:notesTextViewPr>
    <p:cViewPr>
      <p:scale>
        <a:sx n="3" d="2"/>
        <a:sy n="3" d="2"/>
      </p:scale>
      <p:origin x="0" y="0"/>
    </p:cViewPr>
  </p:notesTextViewPr>
  <p:sorterViewPr>
    <p:cViewPr>
      <p:scale>
        <a:sx n="66" d="100"/>
        <a:sy n="66" d="100"/>
      </p:scale>
      <p:origin x="0" y="315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pPr/>
              <a:t>4/14/2019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pPr/>
              <a:t>‹#›</a:t>
            </a:fld>
            <a:endParaRPr lang="en-US"/>
          </a:p>
        </p:txBody>
      </p:sp>
    </p:spTree>
    <p:extLst>
      <p:ext uri="{BB962C8B-B14F-4D97-AF65-F5344CB8AC3E}">
        <p14:creationId xmlns:p14="http://schemas.microsoft.com/office/powerpoint/2010/main" xmlns=""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5</a:t>
            </a:fld>
            <a:endParaRPr lang="en-US"/>
          </a:p>
        </p:txBody>
      </p:sp>
    </p:spTree>
    <p:extLst>
      <p:ext uri="{BB962C8B-B14F-4D97-AF65-F5344CB8AC3E}">
        <p14:creationId xmlns:p14="http://schemas.microsoft.com/office/powerpoint/2010/main" xmlns="" val="1600450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18</a:t>
            </a:fld>
            <a:endParaRPr lang="en-US"/>
          </a:p>
        </p:txBody>
      </p:sp>
    </p:spTree>
    <p:extLst>
      <p:ext uri="{BB962C8B-B14F-4D97-AF65-F5344CB8AC3E}">
        <p14:creationId xmlns:p14="http://schemas.microsoft.com/office/powerpoint/2010/main" xmlns="" val="405583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19</a:t>
            </a:fld>
            <a:endParaRPr lang="en-US"/>
          </a:p>
        </p:txBody>
      </p:sp>
    </p:spTree>
    <p:extLst>
      <p:ext uri="{BB962C8B-B14F-4D97-AF65-F5344CB8AC3E}">
        <p14:creationId xmlns:p14="http://schemas.microsoft.com/office/powerpoint/2010/main" xmlns="" val="3094456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20</a:t>
            </a:fld>
            <a:endParaRPr lang="en-US"/>
          </a:p>
        </p:txBody>
      </p:sp>
    </p:spTree>
    <p:extLst>
      <p:ext uri="{BB962C8B-B14F-4D97-AF65-F5344CB8AC3E}">
        <p14:creationId xmlns:p14="http://schemas.microsoft.com/office/powerpoint/2010/main" xmlns="" val="3279416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21</a:t>
            </a:fld>
            <a:endParaRPr lang="en-US"/>
          </a:p>
        </p:txBody>
      </p:sp>
    </p:spTree>
    <p:extLst>
      <p:ext uri="{BB962C8B-B14F-4D97-AF65-F5344CB8AC3E}">
        <p14:creationId xmlns:p14="http://schemas.microsoft.com/office/powerpoint/2010/main" xmlns="" val="2358527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22</a:t>
            </a:fld>
            <a:endParaRPr lang="en-US"/>
          </a:p>
        </p:txBody>
      </p:sp>
    </p:spTree>
    <p:extLst>
      <p:ext uri="{BB962C8B-B14F-4D97-AF65-F5344CB8AC3E}">
        <p14:creationId xmlns:p14="http://schemas.microsoft.com/office/powerpoint/2010/main" xmlns="" val="1630711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24</a:t>
            </a:fld>
            <a:endParaRPr lang="en-US"/>
          </a:p>
        </p:txBody>
      </p:sp>
    </p:spTree>
    <p:extLst>
      <p:ext uri="{BB962C8B-B14F-4D97-AF65-F5344CB8AC3E}">
        <p14:creationId xmlns:p14="http://schemas.microsoft.com/office/powerpoint/2010/main" xmlns="" val="3395659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25</a:t>
            </a:fld>
            <a:endParaRPr lang="en-US"/>
          </a:p>
        </p:txBody>
      </p:sp>
    </p:spTree>
    <p:extLst>
      <p:ext uri="{BB962C8B-B14F-4D97-AF65-F5344CB8AC3E}">
        <p14:creationId xmlns:p14="http://schemas.microsoft.com/office/powerpoint/2010/main" xmlns="" val="1203450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26</a:t>
            </a:fld>
            <a:endParaRPr lang="en-US"/>
          </a:p>
        </p:txBody>
      </p:sp>
    </p:spTree>
    <p:extLst>
      <p:ext uri="{BB962C8B-B14F-4D97-AF65-F5344CB8AC3E}">
        <p14:creationId xmlns:p14="http://schemas.microsoft.com/office/powerpoint/2010/main" xmlns="" val="30560027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27</a:t>
            </a:fld>
            <a:endParaRPr lang="en-US"/>
          </a:p>
        </p:txBody>
      </p:sp>
    </p:spTree>
    <p:extLst>
      <p:ext uri="{BB962C8B-B14F-4D97-AF65-F5344CB8AC3E}">
        <p14:creationId xmlns:p14="http://schemas.microsoft.com/office/powerpoint/2010/main" xmlns="" val="28870339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28</a:t>
            </a:fld>
            <a:endParaRPr lang="en-US"/>
          </a:p>
        </p:txBody>
      </p:sp>
    </p:spTree>
    <p:extLst>
      <p:ext uri="{BB962C8B-B14F-4D97-AF65-F5344CB8AC3E}">
        <p14:creationId xmlns:p14="http://schemas.microsoft.com/office/powerpoint/2010/main" xmlns="" val="2860759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7</a:t>
            </a:fld>
            <a:endParaRPr lang="en-US"/>
          </a:p>
        </p:txBody>
      </p:sp>
    </p:spTree>
    <p:extLst>
      <p:ext uri="{BB962C8B-B14F-4D97-AF65-F5344CB8AC3E}">
        <p14:creationId xmlns:p14="http://schemas.microsoft.com/office/powerpoint/2010/main" xmlns="" val="31992155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29</a:t>
            </a:fld>
            <a:endParaRPr lang="en-US"/>
          </a:p>
        </p:txBody>
      </p:sp>
    </p:spTree>
    <p:extLst>
      <p:ext uri="{BB962C8B-B14F-4D97-AF65-F5344CB8AC3E}">
        <p14:creationId xmlns:p14="http://schemas.microsoft.com/office/powerpoint/2010/main" xmlns="" val="27391867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30</a:t>
            </a:fld>
            <a:endParaRPr lang="en-US"/>
          </a:p>
        </p:txBody>
      </p:sp>
    </p:spTree>
    <p:extLst>
      <p:ext uri="{BB962C8B-B14F-4D97-AF65-F5344CB8AC3E}">
        <p14:creationId xmlns:p14="http://schemas.microsoft.com/office/powerpoint/2010/main" xmlns="" val="27006908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31</a:t>
            </a:fld>
            <a:endParaRPr lang="en-US"/>
          </a:p>
        </p:txBody>
      </p:sp>
    </p:spTree>
    <p:extLst>
      <p:ext uri="{BB962C8B-B14F-4D97-AF65-F5344CB8AC3E}">
        <p14:creationId xmlns:p14="http://schemas.microsoft.com/office/powerpoint/2010/main" xmlns="" val="2839968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32</a:t>
            </a:fld>
            <a:endParaRPr lang="en-US"/>
          </a:p>
        </p:txBody>
      </p:sp>
    </p:spTree>
    <p:extLst>
      <p:ext uri="{BB962C8B-B14F-4D97-AF65-F5344CB8AC3E}">
        <p14:creationId xmlns:p14="http://schemas.microsoft.com/office/powerpoint/2010/main" xmlns="" val="23092969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33</a:t>
            </a:fld>
            <a:endParaRPr lang="en-US"/>
          </a:p>
        </p:txBody>
      </p:sp>
    </p:spTree>
    <p:extLst>
      <p:ext uri="{BB962C8B-B14F-4D97-AF65-F5344CB8AC3E}">
        <p14:creationId xmlns:p14="http://schemas.microsoft.com/office/powerpoint/2010/main" xmlns="" val="25261173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34</a:t>
            </a:fld>
            <a:endParaRPr lang="en-US"/>
          </a:p>
        </p:txBody>
      </p:sp>
    </p:spTree>
    <p:extLst>
      <p:ext uri="{BB962C8B-B14F-4D97-AF65-F5344CB8AC3E}">
        <p14:creationId xmlns:p14="http://schemas.microsoft.com/office/powerpoint/2010/main" xmlns="" val="4178667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8</a:t>
            </a:fld>
            <a:endParaRPr lang="en-US"/>
          </a:p>
        </p:txBody>
      </p:sp>
    </p:spTree>
    <p:extLst>
      <p:ext uri="{BB962C8B-B14F-4D97-AF65-F5344CB8AC3E}">
        <p14:creationId xmlns:p14="http://schemas.microsoft.com/office/powerpoint/2010/main" xmlns="" val="979487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10</a:t>
            </a:fld>
            <a:endParaRPr lang="en-US"/>
          </a:p>
        </p:txBody>
      </p:sp>
    </p:spTree>
    <p:extLst>
      <p:ext uri="{BB962C8B-B14F-4D97-AF65-F5344CB8AC3E}">
        <p14:creationId xmlns:p14="http://schemas.microsoft.com/office/powerpoint/2010/main" xmlns="" val="874600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12</a:t>
            </a:fld>
            <a:endParaRPr lang="en-US"/>
          </a:p>
        </p:txBody>
      </p:sp>
    </p:spTree>
    <p:extLst>
      <p:ext uri="{BB962C8B-B14F-4D97-AF65-F5344CB8AC3E}">
        <p14:creationId xmlns:p14="http://schemas.microsoft.com/office/powerpoint/2010/main" xmlns="" val="4294168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13</a:t>
            </a:fld>
            <a:endParaRPr lang="en-US"/>
          </a:p>
        </p:txBody>
      </p:sp>
    </p:spTree>
    <p:extLst>
      <p:ext uri="{BB962C8B-B14F-4D97-AF65-F5344CB8AC3E}">
        <p14:creationId xmlns:p14="http://schemas.microsoft.com/office/powerpoint/2010/main" xmlns="" val="3417488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14</a:t>
            </a:fld>
            <a:endParaRPr lang="en-US"/>
          </a:p>
        </p:txBody>
      </p:sp>
    </p:spTree>
    <p:extLst>
      <p:ext uri="{BB962C8B-B14F-4D97-AF65-F5344CB8AC3E}">
        <p14:creationId xmlns:p14="http://schemas.microsoft.com/office/powerpoint/2010/main" xmlns="" val="1527220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16</a:t>
            </a:fld>
            <a:endParaRPr lang="en-US"/>
          </a:p>
        </p:txBody>
      </p:sp>
    </p:spTree>
    <p:extLst>
      <p:ext uri="{BB962C8B-B14F-4D97-AF65-F5344CB8AC3E}">
        <p14:creationId xmlns:p14="http://schemas.microsoft.com/office/powerpoint/2010/main" xmlns="" val="3133401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17</a:t>
            </a:fld>
            <a:endParaRPr lang="en-US"/>
          </a:p>
        </p:txBody>
      </p:sp>
    </p:spTree>
    <p:extLst>
      <p:ext uri="{BB962C8B-B14F-4D97-AF65-F5344CB8AC3E}">
        <p14:creationId xmlns:p14="http://schemas.microsoft.com/office/powerpoint/2010/main" xmlns="" val="1085675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xmlns=""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xmlns=""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xmlns=""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xmlns=""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xmlns=""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xmlns=""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xmlns=""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xmlns=""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xmlns=""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xmlns=""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xmlns=""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xmlns="" id="{1BBC1824-2D85-4E16-8CEF-63034EC2D16E}"/>
              </a:ext>
            </a:extLst>
          </p:cNvPr>
          <p:cNvSpPr/>
          <p:nvPr/>
        </p:nvSpPr>
        <p:spPr>
          <a:xfrm>
            <a:off x="2077959" y="990600"/>
            <a:ext cx="4999405" cy="1066800"/>
          </a:xfrm>
          <a:prstGeom prst="roundRect">
            <a:avLst/>
          </a:prstGeom>
          <a:solidFill>
            <a:schemeClr val="accent6">
              <a:lumMod val="50000"/>
            </a:schemeClr>
          </a:solidFill>
          <a:ln w="12700">
            <a:solidFill>
              <a:srgbClr val="99FF3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FF00"/>
                </a:solidFill>
              </a:rPr>
              <a:t>Calvinism </a:t>
            </a:r>
            <a:r>
              <a:rPr lang="en-US" sz="3600" dirty="0">
                <a:solidFill>
                  <a:schemeClr val="bg1"/>
                </a:solidFill>
                <a:latin typeface="Verdana" panose="020B0604030504040204" pitchFamily="34" charset="0"/>
                <a:ea typeface="Verdana" panose="020B0604030504040204" pitchFamily="34" charset="0"/>
              </a:rPr>
              <a:t>(II)</a:t>
            </a:r>
            <a:endParaRPr lang="en-US" sz="40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2659408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304800"/>
            <a:ext cx="8550560" cy="6324600"/>
          </a:xfrm>
        </p:spPr>
        <p:txBody>
          <a:bodyPr/>
          <a:lstStyle/>
          <a:p>
            <a:pPr marL="230188" indent="-230188">
              <a:spcBef>
                <a:spcPts val="600"/>
              </a:spcBef>
              <a:spcAft>
                <a:spcPts val="600"/>
              </a:spcAft>
            </a:pPr>
            <a:r>
              <a:rPr lang="en-US" sz="3000" dirty="0">
                <a:solidFill>
                  <a:schemeClr val="bg1"/>
                </a:solidFill>
              </a:rPr>
              <a:t>Adam was created mortal; would have died even if had not sinned.</a:t>
            </a:r>
          </a:p>
          <a:p>
            <a:pPr marL="230188" indent="-230188">
              <a:spcBef>
                <a:spcPts val="600"/>
              </a:spcBef>
              <a:spcAft>
                <a:spcPts val="600"/>
              </a:spcAft>
            </a:pPr>
            <a:r>
              <a:rPr lang="en-US" sz="3000" dirty="0">
                <a:solidFill>
                  <a:schemeClr val="bg1"/>
                </a:solidFill>
              </a:rPr>
              <a:t>Man has complete freedom of will...</a:t>
            </a:r>
          </a:p>
          <a:p>
            <a:pPr marL="230188" indent="-230188">
              <a:spcBef>
                <a:spcPts val="600"/>
              </a:spcBef>
              <a:spcAft>
                <a:spcPts val="600"/>
              </a:spcAft>
            </a:pPr>
            <a:r>
              <a:rPr lang="en-US" sz="3000" dirty="0">
                <a:solidFill>
                  <a:schemeClr val="bg1"/>
                </a:solidFill>
              </a:rPr>
              <a:t>Adam’s sin … was the sin of himself only… </a:t>
            </a:r>
          </a:p>
          <a:p>
            <a:pPr marL="230188" indent="-230188">
              <a:spcBef>
                <a:spcPts val="600"/>
              </a:spcBef>
              <a:spcAft>
                <a:spcPts val="600"/>
              </a:spcAft>
            </a:pPr>
            <a:r>
              <a:rPr lang="en-US" sz="3000" dirty="0">
                <a:solidFill>
                  <a:schemeClr val="bg1"/>
                </a:solidFill>
              </a:rPr>
              <a:t>Infant baptism is useless, because there is no such thing as inherited sin.</a:t>
            </a:r>
          </a:p>
          <a:p>
            <a:pPr marL="230188" indent="-230188">
              <a:spcBef>
                <a:spcPts val="600"/>
              </a:spcBef>
              <a:spcAft>
                <a:spcPts val="600"/>
              </a:spcAft>
            </a:pPr>
            <a:r>
              <a:rPr lang="en-US" sz="3000" dirty="0">
                <a:solidFill>
                  <a:schemeClr val="bg1"/>
                </a:solidFill>
              </a:rPr>
              <a:t>Man’s present condition (morally) is same as Adam’s before the fall – every child born with same moral powers / capabilities as Adam.</a:t>
            </a:r>
          </a:p>
          <a:p>
            <a:pPr marL="230188" indent="-230188">
              <a:spcBef>
                <a:spcPts val="600"/>
              </a:spcBef>
              <a:spcAft>
                <a:spcPts val="0"/>
              </a:spcAft>
            </a:pPr>
            <a:r>
              <a:rPr lang="en-US" sz="3000" dirty="0">
                <a:solidFill>
                  <a:schemeClr val="bg1"/>
                </a:solidFill>
              </a:rPr>
              <a:t>God’s grace is intended for all, functions through revelation which enlightens man and assists him to will and to do good.</a:t>
            </a:r>
          </a:p>
          <a:p>
            <a:pPr marL="230188" indent="-230188">
              <a:spcBef>
                <a:spcPts val="3000"/>
              </a:spcBef>
              <a:spcAft>
                <a:spcPts val="600"/>
              </a:spcAft>
            </a:pPr>
            <a:endParaRPr lang="en-US" dirty="0">
              <a:solidFill>
                <a:schemeClr val="bg1"/>
              </a:solidFill>
            </a:endParaRP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135968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778" y="838200"/>
            <a:ext cx="6560095" cy="1066800"/>
          </a:xfrm>
          <a:solidFill>
            <a:schemeClr val="accent5">
              <a:lumMod val="10000"/>
            </a:schemeClr>
          </a:solidFill>
          <a:ln>
            <a:solidFill>
              <a:srgbClr val="FFCC00"/>
            </a:solidFill>
          </a:ln>
          <a:effectLst/>
        </p:spPr>
        <p:txBody>
          <a:bodyPr anchor="ctr" anchorCtr="0"/>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 Views Of Augustine</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110415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304800"/>
            <a:ext cx="8550560" cy="6324600"/>
          </a:xfrm>
        </p:spPr>
        <p:txBody>
          <a:bodyPr/>
          <a:lstStyle/>
          <a:p>
            <a:pPr marL="230188" indent="-230188">
              <a:spcBef>
                <a:spcPts val="600"/>
              </a:spcBef>
              <a:spcAft>
                <a:spcPts val="600"/>
              </a:spcAft>
            </a:pPr>
            <a:r>
              <a:rPr lang="en-US" sz="3000" dirty="0">
                <a:solidFill>
                  <a:schemeClr val="bg1"/>
                </a:solidFill>
              </a:rPr>
              <a:t>Original sin of Adam resulted in man’s loss of freedom of choice … there is now the ‘hard necessity’ of sinning.</a:t>
            </a:r>
          </a:p>
          <a:p>
            <a:pPr marL="230188" indent="-230188">
              <a:spcBef>
                <a:spcPts val="600"/>
              </a:spcBef>
              <a:spcAft>
                <a:spcPts val="600"/>
              </a:spcAft>
            </a:pPr>
            <a:r>
              <a:rPr lang="en-US" sz="3000" dirty="0">
                <a:solidFill>
                  <a:schemeClr val="bg1"/>
                </a:solidFill>
              </a:rPr>
              <a:t>Adam’s guilt is transmitted to all his posterity.  [Augustine refers to men as ‘a mass of perdition.’]</a:t>
            </a:r>
          </a:p>
          <a:p>
            <a:pPr marL="230188" indent="-230188">
              <a:spcBef>
                <a:spcPts val="600"/>
              </a:spcBef>
              <a:spcAft>
                <a:spcPts val="600"/>
              </a:spcAft>
            </a:pPr>
            <a:r>
              <a:rPr lang="en-US" sz="3000" dirty="0">
                <a:solidFill>
                  <a:schemeClr val="bg1"/>
                </a:solidFill>
              </a:rPr>
              <a:t>Thru God’s election of grace (unconditional) certain ones are saved.</a:t>
            </a:r>
          </a:p>
          <a:p>
            <a:pPr marL="230188" indent="-230188">
              <a:spcBef>
                <a:spcPts val="600"/>
              </a:spcBef>
              <a:spcAft>
                <a:spcPts val="600"/>
              </a:spcAft>
            </a:pPr>
            <a:r>
              <a:rPr lang="en-US" sz="3000" dirty="0">
                <a:solidFill>
                  <a:schemeClr val="bg1"/>
                </a:solidFill>
              </a:rPr>
              <a:t>This small minority of the race is predestinated for redemption.</a:t>
            </a:r>
          </a:p>
          <a:p>
            <a:pPr marL="230188" indent="-230188">
              <a:spcBef>
                <a:spcPts val="600"/>
              </a:spcBef>
              <a:spcAft>
                <a:spcPts val="600"/>
              </a:spcAft>
            </a:pPr>
            <a:r>
              <a:rPr lang="en-US" sz="3000" dirty="0">
                <a:solidFill>
                  <a:schemeClr val="bg1"/>
                </a:solidFill>
              </a:rPr>
              <a:t>Infants should be baptized because they are sinners at birth.</a:t>
            </a:r>
          </a:p>
          <a:p>
            <a:pPr marL="230188" indent="-230188">
              <a:spcBef>
                <a:spcPts val="600"/>
              </a:spcBef>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355619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B7B01B-C972-4372-AF1F-05DC399A2F73}"/>
              </a:ext>
            </a:extLst>
          </p:cNvPr>
          <p:cNvSpPr>
            <a:spLocks noGrp="1"/>
          </p:cNvSpPr>
          <p:nvPr>
            <p:ph type="title"/>
          </p:nvPr>
        </p:nvSpPr>
        <p:spPr>
          <a:xfrm>
            <a:off x="457200" y="76200"/>
            <a:ext cx="8229600" cy="609600"/>
          </a:xfrm>
        </p:spPr>
        <p:txBody>
          <a:bodyPr/>
          <a:lstStyle/>
          <a:p>
            <a:r>
              <a:rPr lang="en-US" sz="3600" dirty="0">
                <a:solidFill>
                  <a:srgbClr val="FFFF00"/>
                </a:solidFill>
              </a:rPr>
              <a:t>Summary</a:t>
            </a:r>
            <a:r>
              <a:rPr lang="en-US" sz="3600" dirty="0">
                <a:solidFill>
                  <a:schemeClr val="bg1"/>
                </a:solidFill>
              </a:rPr>
              <a:t> </a:t>
            </a:r>
            <a:r>
              <a:rPr lang="en-US" sz="2000" dirty="0">
                <a:solidFill>
                  <a:srgbClr val="FFFFCC"/>
                </a:solidFill>
              </a:rPr>
              <a:t>(1/2)</a:t>
            </a:r>
            <a:endParaRPr lang="en-US" sz="3600" dirty="0">
              <a:solidFill>
                <a:srgbClr val="FFFFCC"/>
              </a:solidFill>
            </a:endParaRPr>
          </a:p>
        </p:txBody>
      </p:sp>
      <p:sp>
        <p:nvSpPr>
          <p:cNvPr id="3075" name="Rectangle 3"/>
          <p:cNvSpPr>
            <a:spLocks noGrp="1" noChangeArrowheads="1"/>
          </p:cNvSpPr>
          <p:nvPr>
            <p:ph idx="1"/>
          </p:nvPr>
        </p:nvSpPr>
        <p:spPr>
          <a:xfrm>
            <a:off x="420256" y="685800"/>
            <a:ext cx="8305800" cy="5867400"/>
          </a:xfrm>
        </p:spPr>
        <p:txBody>
          <a:bodyPr/>
          <a:lstStyle/>
          <a:p>
            <a:pPr marL="341313" indent="-341313" defTabSz="461963">
              <a:spcBef>
                <a:spcPts val="600"/>
              </a:spcBef>
              <a:spcAft>
                <a:spcPts val="600"/>
              </a:spcAft>
              <a:buNone/>
            </a:pPr>
            <a:r>
              <a:rPr lang="en-US" sz="2400" dirty="0">
                <a:solidFill>
                  <a:srgbClr val="FFFF00"/>
                </a:solidFill>
              </a:rPr>
              <a:t>1.</a:t>
            </a:r>
            <a:r>
              <a:rPr lang="en-US" sz="3000" dirty="0">
                <a:solidFill>
                  <a:schemeClr val="bg1"/>
                </a:solidFill>
              </a:rPr>
              <a:t>	Teaching of earlier ‘church fathers’ shows greater affinity with Pelagius than Augustine.</a:t>
            </a:r>
          </a:p>
          <a:p>
            <a:pPr marL="341313" indent="-341313" defTabSz="461963">
              <a:spcBef>
                <a:spcPts val="600"/>
              </a:spcBef>
              <a:spcAft>
                <a:spcPts val="600"/>
              </a:spcAft>
              <a:buNone/>
            </a:pPr>
            <a:r>
              <a:rPr lang="en-US" sz="2400" dirty="0">
                <a:solidFill>
                  <a:srgbClr val="FFFF00"/>
                </a:solidFill>
              </a:rPr>
              <a:t>2. </a:t>
            </a:r>
            <a:r>
              <a:rPr lang="en-US" sz="3000" dirty="0">
                <a:solidFill>
                  <a:schemeClr val="bg1"/>
                </a:solidFill>
              </a:rPr>
              <a:t>Centuries later in Protestant Reformation, this debate resurfaced in views of John Calvin and Jacobus Arminius.</a:t>
            </a:r>
          </a:p>
          <a:p>
            <a:pPr marL="341313" indent="-341313" defTabSz="461963">
              <a:spcBef>
                <a:spcPts val="600"/>
              </a:spcBef>
              <a:spcAft>
                <a:spcPts val="600"/>
              </a:spcAft>
              <a:buNone/>
            </a:pPr>
            <a:r>
              <a:rPr lang="en-US" sz="2400" dirty="0">
                <a:solidFill>
                  <a:srgbClr val="FFFF00"/>
                </a:solidFill>
              </a:rPr>
              <a:t>3. </a:t>
            </a:r>
            <a:r>
              <a:rPr lang="en-US" sz="3000" dirty="0">
                <a:solidFill>
                  <a:schemeClr val="bg1"/>
                </a:solidFill>
              </a:rPr>
              <a:t>Augustine “could cite many Scripture texts, especially the ninth chap. of…Romans, for his doctrine.  But other texts, which teach the universal vocation to salvation, and make man responsible for his reception or rejection of the gospel, he could only explain by forced interpretations” </a:t>
            </a:r>
            <a:r>
              <a:rPr lang="en-US" sz="1600" dirty="0">
                <a:solidFill>
                  <a:schemeClr val="bg1"/>
                </a:solidFill>
              </a:rPr>
              <a:t>– Schaff III, 856.</a:t>
            </a:r>
            <a:r>
              <a:rPr lang="en-US" sz="3000" dirty="0">
                <a:solidFill>
                  <a:schemeClr val="bg1"/>
                </a:solidFill>
              </a:rPr>
              <a:t> </a:t>
            </a:r>
          </a:p>
          <a:p>
            <a:pPr marL="230188" indent="-230188">
              <a:spcBef>
                <a:spcPts val="600"/>
              </a:spcBef>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7688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B7B01B-C972-4372-AF1F-05DC399A2F73}"/>
              </a:ext>
            </a:extLst>
          </p:cNvPr>
          <p:cNvSpPr>
            <a:spLocks noGrp="1"/>
          </p:cNvSpPr>
          <p:nvPr>
            <p:ph type="title"/>
          </p:nvPr>
        </p:nvSpPr>
        <p:spPr>
          <a:xfrm>
            <a:off x="457200" y="76200"/>
            <a:ext cx="8229600" cy="609600"/>
          </a:xfrm>
        </p:spPr>
        <p:txBody>
          <a:bodyPr/>
          <a:lstStyle/>
          <a:p>
            <a:r>
              <a:rPr lang="en-US" sz="3600" dirty="0">
                <a:solidFill>
                  <a:schemeClr val="bg1"/>
                </a:solidFill>
              </a:rPr>
              <a:t>Summary </a:t>
            </a:r>
            <a:r>
              <a:rPr lang="en-US" sz="2000" dirty="0">
                <a:solidFill>
                  <a:srgbClr val="FFFFCC"/>
                </a:solidFill>
              </a:rPr>
              <a:t>(2/2)</a:t>
            </a:r>
            <a:endParaRPr lang="en-US" sz="3600" dirty="0">
              <a:solidFill>
                <a:srgbClr val="FFFFCC"/>
              </a:solidFill>
            </a:endParaRPr>
          </a:p>
        </p:txBody>
      </p:sp>
      <p:sp>
        <p:nvSpPr>
          <p:cNvPr id="3075" name="Rectangle 3"/>
          <p:cNvSpPr>
            <a:spLocks noGrp="1" noChangeArrowheads="1"/>
          </p:cNvSpPr>
          <p:nvPr>
            <p:ph idx="1"/>
          </p:nvPr>
        </p:nvSpPr>
        <p:spPr>
          <a:xfrm>
            <a:off x="420256" y="685800"/>
            <a:ext cx="8305800" cy="5867400"/>
          </a:xfrm>
        </p:spPr>
        <p:txBody>
          <a:bodyPr/>
          <a:lstStyle/>
          <a:p>
            <a:pPr marL="341313" indent="-341313" defTabSz="461963">
              <a:spcBef>
                <a:spcPts val="600"/>
              </a:spcBef>
              <a:spcAft>
                <a:spcPts val="400"/>
              </a:spcAft>
              <a:buNone/>
            </a:pPr>
            <a:r>
              <a:rPr lang="en-US" sz="2400" dirty="0">
                <a:solidFill>
                  <a:srgbClr val="FFFF00"/>
                </a:solidFill>
              </a:rPr>
              <a:t>3. </a:t>
            </a:r>
            <a:r>
              <a:rPr lang="en-US" sz="3000" dirty="0">
                <a:solidFill>
                  <a:schemeClr val="bg1"/>
                </a:solidFill>
              </a:rPr>
              <a:t>Augustine “could only explain by forced interpretations…”    </a:t>
            </a:r>
            <a:r>
              <a:rPr lang="en-US" sz="2400" dirty="0">
                <a:solidFill>
                  <a:schemeClr val="bg1"/>
                </a:solidFill>
              </a:rPr>
              <a:t>►</a:t>
            </a:r>
            <a:r>
              <a:rPr lang="en-US" sz="3000" dirty="0">
                <a:solidFill>
                  <a:schemeClr val="bg1"/>
                </a:solidFill>
              </a:rPr>
              <a:t>E.g.: 1 Tim.2:4</a:t>
            </a:r>
          </a:p>
          <a:p>
            <a:pPr marL="0" indent="0">
              <a:spcBef>
                <a:spcPts val="600"/>
              </a:spcBef>
              <a:spcAft>
                <a:spcPts val="400"/>
              </a:spcAft>
              <a:buNone/>
            </a:pPr>
            <a:r>
              <a:rPr lang="en-US" dirty="0">
                <a:solidFill>
                  <a:schemeClr val="bg1"/>
                </a:solidFill>
              </a:rPr>
              <a:t>‘all men’ whom God will have to be saved, </a:t>
            </a:r>
            <a:br>
              <a:rPr lang="en-US" dirty="0">
                <a:solidFill>
                  <a:schemeClr val="bg1"/>
                </a:solidFill>
              </a:rPr>
            </a:br>
            <a:r>
              <a:rPr lang="en-US" dirty="0">
                <a:solidFill>
                  <a:schemeClr val="bg1"/>
                </a:solidFill>
              </a:rPr>
              <a:t>he makes it: </a:t>
            </a:r>
            <a:r>
              <a:rPr lang="en-US" dirty="0">
                <a:solidFill>
                  <a:srgbClr val="FFFFCC"/>
                </a:solidFill>
              </a:rPr>
              <a:t> ‘all manner of men, rich and poor, learned and unlearned…’</a:t>
            </a:r>
          </a:p>
          <a:p>
            <a:pPr marL="0" indent="0">
              <a:spcBef>
                <a:spcPts val="600"/>
              </a:spcBef>
              <a:spcAft>
                <a:spcPts val="400"/>
              </a:spcAft>
              <a:buNone/>
            </a:pPr>
            <a:r>
              <a:rPr lang="en-US" dirty="0">
                <a:solidFill>
                  <a:schemeClr val="bg1"/>
                </a:solidFill>
              </a:rPr>
              <a:t>or he wrests the sense into:</a:t>
            </a:r>
            <a:r>
              <a:rPr lang="en-US" dirty="0">
                <a:solidFill>
                  <a:srgbClr val="FFFFCC"/>
                </a:solidFill>
              </a:rPr>
              <a:t>  ‘All who are saved, are saved only by the will of God…’</a:t>
            </a:r>
          </a:p>
          <a:p>
            <a:pPr marL="0" indent="0">
              <a:spcBef>
                <a:spcPts val="600"/>
              </a:spcBef>
              <a:spcAft>
                <a:spcPts val="300"/>
              </a:spcAft>
              <a:buNone/>
            </a:pPr>
            <a:r>
              <a:rPr lang="en-US" dirty="0">
                <a:solidFill>
                  <a:schemeClr val="bg1"/>
                </a:solidFill>
              </a:rPr>
              <a:t>When he finds no other way of meeting objections, he appeals to the </a:t>
            </a:r>
            <a:r>
              <a:rPr lang="en-US" dirty="0">
                <a:solidFill>
                  <a:srgbClr val="FFFFCC"/>
                </a:solidFill>
              </a:rPr>
              <a:t>‘inscrutable wisdom of God’ </a:t>
            </a:r>
            <a:r>
              <a:rPr lang="en-US" sz="1800" dirty="0">
                <a:solidFill>
                  <a:schemeClr val="bg1"/>
                </a:solidFill>
              </a:rPr>
              <a:t>– Schaff, ib.</a:t>
            </a:r>
          </a:p>
          <a:p>
            <a:pPr marL="0" indent="0" algn="ctr">
              <a:spcBef>
                <a:spcPts val="600"/>
              </a:spcBef>
              <a:spcAft>
                <a:spcPts val="600"/>
              </a:spcAft>
              <a:buNone/>
            </a:pPr>
            <a:r>
              <a:rPr lang="en-US" dirty="0">
                <a:solidFill>
                  <a:schemeClr val="bg1"/>
                </a:solidFill>
              </a:rPr>
              <a:t>2 Pt.3:16</a:t>
            </a: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240792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778" y="838200"/>
            <a:ext cx="6560095" cy="1219200"/>
          </a:xfrm>
          <a:solidFill>
            <a:schemeClr val="accent5">
              <a:lumMod val="10000"/>
            </a:schemeClr>
          </a:solidFill>
          <a:ln>
            <a:solidFill>
              <a:srgbClr val="FFCC00"/>
            </a:solidFill>
          </a:ln>
          <a:effectLst/>
        </p:spPr>
        <p:txBody>
          <a:bodyPr anchor="ctr" anchorCtr="0"/>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III. Modern Definitions</a:t>
            </a:r>
            <a:b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And Explanations</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955197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196FAA-8111-4CE8-A8CE-7F2A99AEBAC8}"/>
              </a:ext>
            </a:extLst>
          </p:cNvPr>
          <p:cNvSpPr>
            <a:spLocks noGrp="1"/>
          </p:cNvSpPr>
          <p:nvPr>
            <p:ph type="title"/>
          </p:nvPr>
        </p:nvSpPr>
        <p:spPr>
          <a:xfrm>
            <a:off x="457200" y="152400"/>
            <a:ext cx="8229600" cy="792162"/>
          </a:xfrm>
        </p:spPr>
        <p:txBody>
          <a:bodyPr/>
          <a:lstStyle/>
          <a:p>
            <a:r>
              <a:rPr lang="en-US" sz="3600" dirty="0">
                <a:solidFill>
                  <a:srgbClr val="FFFF00"/>
                </a:solidFill>
              </a:rPr>
              <a:t>Reformed</a:t>
            </a:r>
          </a:p>
        </p:txBody>
      </p:sp>
      <p:sp>
        <p:nvSpPr>
          <p:cNvPr id="3075" name="Rectangle 3"/>
          <p:cNvSpPr>
            <a:spLocks noGrp="1" noChangeArrowheads="1"/>
          </p:cNvSpPr>
          <p:nvPr>
            <p:ph idx="1"/>
          </p:nvPr>
        </p:nvSpPr>
        <p:spPr>
          <a:xfrm>
            <a:off x="457200" y="1066800"/>
            <a:ext cx="8229600" cy="5105400"/>
          </a:xfrm>
        </p:spPr>
        <p:txBody>
          <a:bodyPr/>
          <a:lstStyle/>
          <a:p>
            <a:pPr marL="0" indent="0">
              <a:spcBef>
                <a:spcPts val="600"/>
              </a:spcBef>
              <a:spcAft>
                <a:spcPts val="600"/>
              </a:spcAft>
              <a:buNone/>
            </a:pPr>
            <a:r>
              <a:rPr lang="en-US" sz="3100" dirty="0">
                <a:solidFill>
                  <a:schemeClr val="bg1"/>
                </a:solidFill>
              </a:rPr>
              <a:t>Once meant protestant churches that follow teachings of Calvin &amp; Zwingli.  </a:t>
            </a:r>
          </a:p>
          <a:p>
            <a:pPr marL="0" indent="0">
              <a:spcBef>
                <a:spcPts val="600"/>
              </a:spcBef>
              <a:spcAft>
                <a:spcPts val="600"/>
              </a:spcAft>
              <a:buNone/>
            </a:pPr>
            <a:r>
              <a:rPr lang="en-US" sz="3100" dirty="0">
                <a:solidFill>
                  <a:schemeClr val="bg1"/>
                </a:solidFill>
              </a:rPr>
              <a:t>Today it can mean almost anything; usually emphasizes God’s sovereignty though not necessarily in Calvinistic sense of God’s absolute control of minutest events, including evil.  </a:t>
            </a:r>
          </a:p>
          <a:p>
            <a:pPr marL="0" indent="0">
              <a:spcBef>
                <a:spcPts val="600"/>
              </a:spcBef>
              <a:spcAft>
                <a:spcPts val="600"/>
              </a:spcAft>
              <a:buNone/>
            </a:pPr>
            <a:r>
              <a:rPr lang="en-US" sz="3100" dirty="0">
                <a:solidFill>
                  <a:schemeClr val="bg1"/>
                </a:solidFill>
              </a:rPr>
              <a:t>Some Baptists claim reformed for believing only 5th point: security of believers.</a:t>
            </a: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387872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196FAA-8111-4CE8-A8CE-7F2A99AEBAC8}"/>
              </a:ext>
            </a:extLst>
          </p:cNvPr>
          <p:cNvSpPr>
            <a:spLocks noGrp="1"/>
          </p:cNvSpPr>
          <p:nvPr>
            <p:ph type="title"/>
          </p:nvPr>
        </p:nvSpPr>
        <p:spPr>
          <a:xfrm>
            <a:off x="457200" y="152400"/>
            <a:ext cx="8229600" cy="792162"/>
          </a:xfrm>
        </p:spPr>
        <p:txBody>
          <a:bodyPr/>
          <a:lstStyle/>
          <a:p>
            <a:r>
              <a:rPr lang="en-US" sz="3600" dirty="0">
                <a:solidFill>
                  <a:srgbClr val="FFFF00"/>
                </a:solidFill>
              </a:rPr>
              <a:t>Arminianism</a:t>
            </a:r>
          </a:p>
        </p:txBody>
      </p:sp>
      <p:sp>
        <p:nvSpPr>
          <p:cNvPr id="3075" name="Rectangle 3"/>
          <p:cNvSpPr>
            <a:spLocks noGrp="1" noChangeArrowheads="1"/>
          </p:cNvSpPr>
          <p:nvPr>
            <p:ph idx="1"/>
          </p:nvPr>
        </p:nvSpPr>
        <p:spPr>
          <a:xfrm>
            <a:off x="457200" y="1066800"/>
            <a:ext cx="8229600" cy="5105400"/>
          </a:xfrm>
        </p:spPr>
        <p:txBody>
          <a:bodyPr/>
          <a:lstStyle/>
          <a:p>
            <a:pPr marL="0" indent="0">
              <a:spcBef>
                <a:spcPts val="600"/>
              </a:spcBef>
              <a:spcAft>
                <a:spcPts val="600"/>
              </a:spcAft>
              <a:buNone/>
            </a:pPr>
            <a:r>
              <a:rPr lang="en-US" sz="3100" dirty="0">
                <a:solidFill>
                  <a:schemeClr val="bg1"/>
                </a:solidFill>
              </a:rPr>
              <a:t>Doctrines of Jacobus Arminius.</a:t>
            </a:r>
          </a:p>
          <a:p>
            <a:pPr marL="0" indent="0">
              <a:spcBef>
                <a:spcPts val="600"/>
              </a:spcBef>
              <a:spcAft>
                <a:spcPts val="600"/>
              </a:spcAft>
              <a:buNone/>
            </a:pPr>
            <a:r>
              <a:rPr lang="en-US" sz="3100" dirty="0">
                <a:solidFill>
                  <a:schemeClr val="bg1"/>
                </a:solidFill>
              </a:rPr>
              <a:t>Opponents of Calvin’s doctrine of absolute predestination.</a:t>
            </a:r>
          </a:p>
          <a:p>
            <a:pPr marL="0" indent="0">
              <a:spcBef>
                <a:spcPts val="600"/>
              </a:spcBef>
              <a:spcAft>
                <a:spcPts val="600"/>
              </a:spcAft>
              <a:buNone/>
            </a:pPr>
            <a:r>
              <a:rPr lang="en-US" sz="3100" dirty="0">
                <a:solidFill>
                  <a:schemeClr val="bg1"/>
                </a:solidFill>
              </a:rPr>
              <a:t>Calvinist claim:  </a:t>
            </a:r>
            <a:r>
              <a:rPr lang="en-US" sz="3100" dirty="0" err="1">
                <a:solidFill>
                  <a:schemeClr val="bg1"/>
                </a:solidFill>
              </a:rPr>
              <a:t>Arminians</a:t>
            </a:r>
            <a:r>
              <a:rPr lang="en-US" sz="3100" dirty="0">
                <a:solidFill>
                  <a:schemeClr val="bg1"/>
                </a:solidFill>
              </a:rPr>
              <a:t> deny that salvation is entirely of God’s grace and is human-centered rather than God-centered.</a:t>
            </a: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313358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196FAA-8111-4CE8-A8CE-7F2A99AEBAC8}"/>
              </a:ext>
            </a:extLst>
          </p:cNvPr>
          <p:cNvSpPr>
            <a:spLocks noGrp="1"/>
          </p:cNvSpPr>
          <p:nvPr>
            <p:ph type="title"/>
          </p:nvPr>
        </p:nvSpPr>
        <p:spPr>
          <a:xfrm>
            <a:off x="457200" y="152400"/>
            <a:ext cx="8229600" cy="792162"/>
          </a:xfrm>
        </p:spPr>
        <p:txBody>
          <a:bodyPr/>
          <a:lstStyle/>
          <a:p>
            <a:r>
              <a:rPr lang="en-US" sz="3600" dirty="0">
                <a:solidFill>
                  <a:srgbClr val="FFFF00"/>
                </a:solidFill>
              </a:rPr>
              <a:t>Sovereignty</a:t>
            </a:r>
          </a:p>
        </p:txBody>
      </p:sp>
      <p:sp>
        <p:nvSpPr>
          <p:cNvPr id="3075" name="Rectangle 3"/>
          <p:cNvSpPr>
            <a:spLocks noGrp="1" noChangeArrowheads="1"/>
          </p:cNvSpPr>
          <p:nvPr>
            <p:ph idx="1"/>
          </p:nvPr>
        </p:nvSpPr>
        <p:spPr>
          <a:xfrm>
            <a:off x="457200" y="1066800"/>
            <a:ext cx="8229600" cy="5105400"/>
          </a:xfrm>
        </p:spPr>
        <p:txBody>
          <a:bodyPr/>
          <a:lstStyle/>
          <a:p>
            <a:pPr marL="0" indent="0">
              <a:spcBef>
                <a:spcPts val="600"/>
              </a:spcBef>
              <a:spcAft>
                <a:spcPts val="600"/>
              </a:spcAft>
              <a:buNone/>
            </a:pPr>
            <a:r>
              <a:rPr lang="en-US" sz="3100" dirty="0">
                <a:solidFill>
                  <a:schemeClr val="bg1"/>
                </a:solidFill>
              </a:rPr>
              <a:t>God is supreme, all-powerful.  Rv.19:6</a:t>
            </a:r>
          </a:p>
          <a:p>
            <a:pPr marL="341313" indent="-341313">
              <a:spcBef>
                <a:spcPts val="600"/>
              </a:spcBef>
              <a:spcAft>
                <a:spcPts val="600"/>
              </a:spcAft>
              <a:buNone/>
            </a:pPr>
            <a:r>
              <a:rPr lang="en-US" sz="2400" dirty="0">
                <a:solidFill>
                  <a:srgbClr val="99FF33"/>
                </a:solidFill>
              </a:rPr>
              <a:t>1. </a:t>
            </a:r>
            <a:r>
              <a:rPr lang="en-US" sz="3100" dirty="0">
                <a:solidFill>
                  <a:schemeClr val="bg1"/>
                </a:solidFill>
              </a:rPr>
              <a:t>Many Reformed adherents are shocked at the implications of new Calvinism’s extreme emphasis on God’s sovereignty…</a:t>
            </a:r>
          </a:p>
          <a:p>
            <a:pPr marL="341313" indent="-341313">
              <a:spcBef>
                <a:spcPts val="600"/>
              </a:spcBef>
              <a:spcAft>
                <a:spcPts val="600"/>
              </a:spcAft>
              <a:buNone/>
            </a:pPr>
            <a:r>
              <a:rPr lang="en-US" sz="2400" dirty="0">
                <a:solidFill>
                  <a:srgbClr val="99FF33"/>
                </a:solidFill>
              </a:rPr>
              <a:t>2. </a:t>
            </a:r>
            <a:r>
              <a:rPr lang="en-US" sz="3100" dirty="0">
                <a:solidFill>
                  <a:schemeClr val="bg1"/>
                </a:solidFill>
              </a:rPr>
              <a:t>John Piper, 9/11</a:t>
            </a:r>
          </a:p>
          <a:p>
            <a:pPr marL="341313" indent="-341313">
              <a:spcBef>
                <a:spcPts val="600"/>
              </a:spcBef>
              <a:spcAft>
                <a:spcPts val="600"/>
              </a:spcAft>
              <a:buNone/>
            </a:pPr>
            <a:r>
              <a:rPr lang="en-US" sz="2400" dirty="0">
                <a:solidFill>
                  <a:srgbClr val="99FF33"/>
                </a:solidFill>
              </a:rPr>
              <a:t>3. </a:t>
            </a:r>
            <a:r>
              <a:rPr lang="en-US" sz="3100" dirty="0">
                <a:solidFill>
                  <a:schemeClr val="bg1"/>
                </a:solidFill>
              </a:rPr>
              <a:t>Logical conclusion: even hell and all who suffer there eternally are foreordained by God.  Ct. 1 Tim.2:4.</a:t>
            </a:r>
          </a:p>
          <a:p>
            <a:pPr marL="0" indent="0">
              <a:spcBef>
                <a:spcPts val="600"/>
              </a:spcBef>
              <a:spcAft>
                <a:spcPts val="600"/>
              </a:spcAft>
              <a:buNone/>
            </a:pPr>
            <a:endParaRPr lang="en-US" sz="31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3559583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196FAA-8111-4CE8-A8CE-7F2A99AEBAC8}"/>
              </a:ext>
            </a:extLst>
          </p:cNvPr>
          <p:cNvSpPr>
            <a:spLocks noGrp="1"/>
          </p:cNvSpPr>
          <p:nvPr>
            <p:ph type="title"/>
          </p:nvPr>
        </p:nvSpPr>
        <p:spPr>
          <a:xfrm>
            <a:off x="457200" y="152400"/>
            <a:ext cx="8229600" cy="792162"/>
          </a:xfrm>
        </p:spPr>
        <p:txBody>
          <a:bodyPr/>
          <a:lstStyle/>
          <a:p>
            <a:r>
              <a:rPr lang="en-US" sz="3600" dirty="0">
                <a:solidFill>
                  <a:srgbClr val="FFFF00"/>
                </a:solidFill>
              </a:rPr>
              <a:t>Determinism</a:t>
            </a:r>
          </a:p>
        </p:txBody>
      </p:sp>
      <p:sp>
        <p:nvSpPr>
          <p:cNvPr id="3075" name="Rectangle 3"/>
          <p:cNvSpPr>
            <a:spLocks noGrp="1" noChangeArrowheads="1"/>
          </p:cNvSpPr>
          <p:nvPr>
            <p:ph idx="1"/>
          </p:nvPr>
        </p:nvSpPr>
        <p:spPr>
          <a:xfrm>
            <a:off x="457200" y="914400"/>
            <a:ext cx="8229600" cy="5562600"/>
          </a:xfrm>
        </p:spPr>
        <p:txBody>
          <a:bodyPr/>
          <a:lstStyle/>
          <a:p>
            <a:pPr>
              <a:spcBef>
                <a:spcPts val="600"/>
              </a:spcBef>
              <a:spcAft>
                <a:spcPts val="600"/>
              </a:spcAft>
              <a:buFont typeface="Wingdings" panose="05000000000000000000" pitchFamily="2" charset="2"/>
              <a:buChar char="§"/>
            </a:pPr>
            <a:r>
              <a:rPr lang="en-US" sz="3100" dirty="0">
                <a:solidFill>
                  <a:schemeClr val="bg1"/>
                </a:solidFill>
              </a:rPr>
              <a:t>Our course of action is not free but deter-mined by causes independent of our will.</a:t>
            </a:r>
          </a:p>
          <a:p>
            <a:pPr>
              <a:spcBef>
                <a:spcPts val="600"/>
              </a:spcBef>
              <a:spcAft>
                <a:spcPts val="600"/>
              </a:spcAft>
              <a:buFont typeface="Wingdings" panose="05000000000000000000" pitchFamily="2" charset="2"/>
              <a:buChar char="§"/>
            </a:pPr>
            <a:r>
              <a:rPr lang="en-US" sz="3100" dirty="0">
                <a:solidFill>
                  <a:schemeClr val="bg1"/>
                </a:solidFill>
              </a:rPr>
              <a:t>God “very obviously predetermined every event which would happen” so that “even the sinful acts of men are included in this plan” </a:t>
            </a:r>
            <a:r>
              <a:rPr lang="en-US" sz="1800" dirty="0">
                <a:solidFill>
                  <a:schemeClr val="bg1"/>
                </a:solidFill>
              </a:rPr>
              <a:t>– </a:t>
            </a:r>
            <a:r>
              <a:rPr lang="en-US" sz="1800" dirty="0" err="1">
                <a:solidFill>
                  <a:schemeClr val="bg1"/>
                </a:solidFill>
              </a:rPr>
              <a:t>Boettner</a:t>
            </a:r>
            <a:r>
              <a:rPr lang="en-US" sz="1800" dirty="0">
                <a:solidFill>
                  <a:schemeClr val="bg1"/>
                </a:solidFill>
              </a:rPr>
              <a:t>.</a:t>
            </a:r>
            <a:r>
              <a:rPr lang="en-US" sz="3100" dirty="0">
                <a:solidFill>
                  <a:schemeClr val="bg1"/>
                </a:solidFill>
              </a:rPr>
              <a:t> </a:t>
            </a:r>
          </a:p>
          <a:p>
            <a:pPr>
              <a:spcBef>
                <a:spcPts val="600"/>
              </a:spcBef>
              <a:spcAft>
                <a:spcPts val="600"/>
              </a:spcAft>
              <a:buFont typeface="Wingdings" panose="05000000000000000000" pitchFamily="2" charset="2"/>
              <a:buChar char="§"/>
            </a:pPr>
            <a:r>
              <a:rPr lang="en-US" sz="3100" dirty="0">
                <a:solidFill>
                  <a:schemeClr val="bg1"/>
                </a:solidFill>
              </a:rPr>
              <a:t>Calvin’s merchant… </a:t>
            </a:r>
            <a:r>
              <a:rPr lang="en-US" sz="1800" dirty="0">
                <a:solidFill>
                  <a:schemeClr val="bg1"/>
                </a:solidFill>
              </a:rPr>
              <a:t>– Institutes, 1.16.9. </a:t>
            </a:r>
          </a:p>
          <a:p>
            <a:pPr>
              <a:spcBef>
                <a:spcPts val="600"/>
              </a:spcBef>
              <a:spcAft>
                <a:spcPts val="0"/>
              </a:spcAft>
              <a:buFont typeface="Wingdings" panose="05000000000000000000" pitchFamily="2" charset="2"/>
              <a:buChar char="§"/>
            </a:pPr>
            <a:r>
              <a:rPr lang="en-US" sz="3100" dirty="0">
                <a:solidFill>
                  <a:schemeClr val="bg1"/>
                </a:solidFill>
              </a:rPr>
              <a:t>Alan P. F. Sell rejected any form of divine determinism.</a:t>
            </a:r>
          </a:p>
          <a:p>
            <a:pPr lvl="1">
              <a:spcBef>
                <a:spcPts val="600"/>
              </a:spcBef>
              <a:spcAft>
                <a:spcPts val="600"/>
              </a:spcAft>
              <a:buFont typeface="Wingdings" panose="05000000000000000000" pitchFamily="2" charset="2"/>
              <a:buChar char="§"/>
            </a:pPr>
            <a:r>
              <a:rPr lang="en-US" sz="3100" dirty="0">
                <a:solidFill>
                  <a:schemeClr val="bg1"/>
                </a:solidFill>
              </a:rPr>
              <a:t>Josh.24:15;  Mt.23:37.</a:t>
            </a:r>
          </a:p>
          <a:p>
            <a:pPr>
              <a:spcBef>
                <a:spcPts val="600"/>
              </a:spcBef>
              <a:spcAft>
                <a:spcPts val="600"/>
              </a:spcAft>
              <a:buFont typeface="Wingdings" panose="05000000000000000000" pitchFamily="2" charset="2"/>
              <a:buChar char="§"/>
            </a:pPr>
            <a:endParaRPr lang="en-US" sz="3100" dirty="0">
              <a:solidFill>
                <a:schemeClr val="bg1"/>
              </a:solidFill>
            </a:endParaRPr>
          </a:p>
          <a:p>
            <a:pPr marL="0" indent="0">
              <a:spcBef>
                <a:spcPts val="600"/>
              </a:spcBef>
              <a:spcAft>
                <a:spcPts val="600"/>
              </a:spcAft>
              <a:buNone/>
            </a:pPr>
            <a:endParaRPr lang="en-US" sz="31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113716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778" y="838200"/>
            <a:ext cx="6560095" cy="1066800"/>
          </a:xfrm>
          <a:solidFill>
            <a:schemeClr val="accent5">
              <a:lumMod val="10000"/>
            </a:schemeClr>
          </a:solidFill>
          <a:ln>
            <a:solidFill>
              <a:srgbClr val="FFCC00"/>
            </a:solidFill>
          </a:ln>
          <a:effectLst/>
        </p:spPr>
        <p:txBody>
          <a:bodyPr anchor="ctr" anchorCtr="0"/>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 Augustine</a:t>
            </a:r>
            <a:b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AD 354-430</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094865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196FAA-8111-4CE8-A8CE-7F2A99AEBAC8}"/>
              </a:ext>
            </a:extLst>
          </p:cNvPr>
          <p:cNvSpPr>
            <a:spLocks noGrp="1"/>
          </p:cNvSpPr>
          <p:nvPr>
            <p:ph type="title"/>
          </p:nvPr>
        </p:nvSpPr>
        <p:spPr>
          <a:xfrm>
            <a:off x="457200" y="152400"/>
            <a:ext cx="8229600" cy="792162"/>
          </a:xfrm>
        </p:spPr>
        <p:txBody>
          <a:bodyPr/>
          <a:lstStyle/>
          <a:p>
            <a:r>
              <a:rPr lang="en-US" sz="3600" dirty="0">
                <a:solidFill>
                  <a:srgbClr val="FFFF00"/>
                </a:solidFill>
              </a:rPr>
              <a:t>Predestination</a:t>
            </a:r>
          </a:p>
        </p:txBody>
      </p:sp>
      <p:sp>
        <p:nvSpPr>
          <p:cNvPr id="3075" name="Rectangle 3"/>
          <p:cNvSpPr>
            <a:spLocks noGrp="1" noChangeArrowheads="1"/>
          </p:cNvSpPr>
          <p:nvPr>
            <p:ph idx="1"/>
          </p:nvPr>
        </p:nvSpPr>
        <p:spPr>
          <a:xfrm>
            <a:off x="457200" y="914400"/>
            <a:ext cx="8229600" cy="5562600"/>
          </a:xfrm>
        </p:spPr>
        <p:txBody>
          <a:bodyPr/>
          <a:lstStyle/>
          <a:p>
            <a:pPr>
              <a:spcBef>
                <a:spcPts val="600"/>
              </a:spcBef>
              <a:spcAft>
                <a:spcPts val="600"/>
              </a:spcAft>
              <a:buFont typeface="Wingdings" panose="05000000000000000000" pitchFamily="2" charset="2"/>
              <a:buChar char="§"/>
            </a:pPr>
            <a:r>
              <a:rPr lang="en-US" sz="3100" dirty="0">
                <a:solidFill>
                  <a:schemeClr val="bg1"/>
                </a:solidFill>
              </a:rPr>
              <a:t>“We call the eternal decree of God by which He has determined in Himself what He would have become of every individual of mankind, for they are not all created with a similar destiny; but eternal life is fore-ordained for some, and eternal damnation for others.  … God has once for all determined both whom He would admit to salvation and whom He would condemn to destruction’ </a:t>
            </a:r>
            <a:r>
              <a:rPr lang="en-US" sz="1800" dirty="0">
                <a:solidFill>
                  <a:schemeClr val="bg1"/>
                </a:solidFill>
              </a:rPr>
              <a:t>–Institutes  III, Ch.21.</a:t>
            </a:r>
          </a:p>
          <a:p>
            <a:pPr>
              <a:spcBef>
                <a:spcPts val="600"/>
              </a:spcBef>
              <a:spcAft>
                <a:spcPts val="600"/>
              </a:spcAft>
              <a:buFont typeface="Wingdings" panose="05000000000000000000" pitchFamily="2" charset="2"/>
              <a:buChar char="§"/>
            </a:pPr>
            <a:r>
              <a:rPr lang="en-US" sz="3100" dirty="0">
                <a:solidFill>
                  <a:schemeClr val="bg1"/>
                </a:solidFill>
              </a:rPr>
              <a:t>This is what TULIP means</a:t>
            </a:r>
          </a:p>
          <a:p>
            <a:pPr>
              <a:spcBef>
                <a:spcPts val="600"/>
              </a:spcBef>
              <a:spcAft>
                <a:spcPts val="600"/>
              </a:spcAft>
              <a:buFont typeface="Wingdings" panose="05000000000000000000" pitchFamily="2" charset="2"/>
              <a:buChar char="§"/>
            </a:pPr>
            <a:endParaRPr lang="en-US" sz="3100" dirty="0">
              <a:solidFill>
                <a:schemeClr val="bg1"/>
              </a:solidFill>
            </a:endParaRPr>
          </a:p>
          <a:p>
            <a:pPr marL="0" indent="0">
              <a:spcBef>
                <a:spcPts val="600"/>
              </a:spcBef>
              <a:spcAft>
                <a:spcPts val="600"/>
              </a:spcAft>
              <a:buNone/>
            </a:pPr>
            <a:endParaRPr lang="en-US" sz="31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230321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196FAA-8111-4CE8-A8CE-7F2A99AEBAC8}"/>
              </a:ext>
            </a:extLst>
          </p:cNvPr>
          <p:cNvSpPr>
            <a:spLocks noGrp="1"/>
          </p:cNvSpPr>
          <p:nvPr>
            <p:ph type="title"/>
          </p:nvPr>
        </p:nvSpPr>
        <p:spPr>
          <a:xfrm>
            <a:off x="457200" y="152400"/>
            <a:ext cx="8229600" cy="792162"/>
          </a:xfrm>
        </p:spPr>
        <p:txBody>
          <a:bodyPr/>
          <a:lstStyle/>
          <a:p>
            <a:r>
              <a:rPr lang="en-US" sz="3600" dirty="0">
                <a:solidFill>
                  <a:srgbClr val="FFFF00"/>
                </a:solidFill>
              </a:rPr>
              <a:t>Free will</a:t>
            </a:r>
          </a:p>
        </p:txBody>
      </p:sp>
      <p:sp>
        <p:nvSpPr>
          <p:cNvPr id="3075" name="Rectangle 3"/>
          <p:cNvSpPr>
            <a:spLocks noGrp="1" noChangeArrowheads="1"/>
          </p:cNvSpPr>
          <p:nvPr>
            <p:ph idx="1"/>
          </p:nvPr>
        </p:nvSpPr>
        <p:spPr>
          <a:xfrm>
            <a:off x="457200" y="914400"/>
            <a:ext cx="8229600" cy="5562600"/>
          </a:xfrm>
        </p:spPr>
        <p:txBody>
          <a:bodyPr/>
          <a:lstStyle/>
          <a:p>
            <a:pPr>
              <a:spcBef>
                <a:spcPts val="600"/>
              </a:spcBef>
              <a:spcAft>
                <a:spcPts val="600"/>
              </a:spcAft>
              <a:buFont typeface="Wingdings" panose="05000000000000000000" pitchFamily="2" charset="2"/>
              <a:buChar char="§"/>
            </a:pPr>
            <a:r>
              <a:rPr lang="en-US" sz="3100" dirty="0">
                <a:solidFill>
                  <a:schemeClr val="bg1"/>
                </a:solidFill>
              </a:rPr>
              <a:t>Freedom of decision or choice.</a:t>
            </a:r>
          </a:p>
          <a:p>
            <a:pPr marL="0" indent="0">
              <a:spcBef>
                <a:spcPts val="600"/>
              </a:spcBef>
              <a:spcAft>
                <a:spcPts val="600"/>
              </a:spcAft>
              <a:buNone/>
            </a:pPr>
            <a:endParaRPr lang="en-US" sz="3100" dirty="0">
              <a:solidFill>
                <a:schemeClr val="bg1"/>
              </a:solidFill>
            </a:endParaRPr>
          </a:p>
          <a:p>
            <a:pPr>
              <a:spcBef>
                <a:spcPts val="600"/>
              </a:spcBef>
              <a:spcAft>
                <a:spcPts val="600"/>
              </a:spcAft>
              <a:buFont typeface="Wingdings" panose="05000000000000000000" pitchFamily="2" charset="2"/>
              <a:buChar char="§"/>
            </a:pPr>
            <a:endParaRPr lang="en-US" sz="3100" dirty="0">
              <a:solidFill>
                <a:schemeClr val="bg1"/>
              </a:solidFill>
            </a:endParaRPr>
          </a:p>
          <a:p>
            <a:pPr marL="0" indent="0">
              <a:spcBef>
                <a:spcPts val="600"/>
              </a:spcBef>
              <a:spcAft>
                <a:spcPts val="600"/>
              </a:spcAft>
              <a:buNone/>
            </a:pPr>
            <a:endParaRPr lang="en-US" sz="31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
        <p:nvSpPr>
          <p:cNvPr id="3" name="Rectangle 2">
            <a:extLst>
              <a:ext uri="{FF2B5EF4-FFF2-40B4-BE49-F238E27FC236}">
                <a16:creationId xmlns:a16="http://schemas.microsoft.com/office/drawing/2014/main" xmlns="" id="{9E4C1CA4-55B8-48EC-A6AA-4E444FE8AB7E}"/>
              </a:ext>
            </a:extLst>
          </p:cNvPr>
          <p:cNvSpPr/>
          <p:nvPr/>
        </p:nvSpPr>
        <p:spPr>
          <a:xfrm>
            <a:off x="914400" y="1576750"/>
            <a:ext cx="7315200" cy="2133600"/>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t>17</a:t>
            </a:r>
            <a:r>
              <a:rPr lang="en-US" sz="3200" dirty="0"/>
              <a:t> </a:t>
            </a:r>
            <a:r>
              <a:rPr lang="en-US" sz="3100" dirty="0"/>
              <a:t>If anyone wills to do His will, he shall know concerning the doctrine, whether</a:t>
            </a:r>
            <a:br>
              <a:rPr lang="en-US" sz="3100" dirty="0"/>
            </a:br>
            <a:r>
              <a:rPr lang="en-US" sz="3100" dirty="0"/>
              <a:t>it is from God or whether I speak on My own authority</a:t>
            </a:r>
            <a:r>
              <a:rPr lang="en-US" sz="3200" dirty="0"/>
              <a:t> </a:t>
            </a:r>
            <a:r>
              <a:rPr lang="en-US" sz="2000" dirty="0"/>
              <a:t>– John 7.</a:t>
            </a:r>
            <a:r>
              <a:rPr lang="en-US" sz="3200" dirty="0"/>
              <a:t> </a:t>
            </a:r>
            <a:endParaRPr lang="en-US" dirty="0"/>
          </a:p>
        </p:txBody>
      </p:sp>
    </p:spTree>
    <p:extLst>
      <p:ext uri="{BB962C8B-B14F-4D97-AF65-F5344CB8AC3E}">
        <p14:creationId xmlns:p14="http://schemas.microsoft.com/office/powerpoint/2010/main" xmlns="" val="145677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196FAA-8111-4CE8-A8CE-7F2A99AEBAC8}"/>
              </a:ext>
            </a:extLst>
          </p:cNvPr>
          <p:cNvSpPr>
            <a:spLocks noGrp="1"/>
          </p:cNvSpPr>
          <p:nvPr>
            <p:ph type="title"/>
          </p:nvPr>
        </p:nvSpPr>
        <p:spPr>
          <a:xfrm>
            <a:off x="457200" y="152400"/>
            <a:ext cx="8229600" cy="792162"/>
          </a:xfrm>
        </p:spPr>
        <p:txBody>
          <a:bodyPr/>
          <a:lstStyle/>
          <a:p>
            <a:r>
              <a:rPr lang="en-US" sz="3600" dirty="0">
                <a:solidFill>
                  <a:srgbClr val="FFFF00"/>
                </a:solidFill>
              </a:rPr>
              <a:t>Free will</a:t>
            </a:r>
          </a:p>
        </p:txBody>
      </p:sp>
      <p:sp>
        <p:nvSpPr>
          <p:cNvPr id="3075" name="Rectangle 3"/>
          <p:cNvSpPr>
            <a:spLocks noGrp="1" noChangeArrowheads="1"/>
          </p:cNvSpPr>
          <p:nvPr>
            <p:ph idx="1"/>
          </p:nvPr>
        </p:nvSpPr>
        <p:spPr>
          <a:xfrm>
            <a:off x="457200" y="914400"/>
            <a:ext cx="8229600" cy="5562600"/>
          </a:xfrm>
        </p:spPr>
        <p:txBody>
          <a:bodyPr/>
          <a:lstStyle/>
          <a:p>
            <a:pPr>
              <a:spcBef>
                <a:spcPts val="600"/>
              </a:spcBef>
              <a:spcAft>
                <a:spcPts val="600"/>
              </a:spcAft>
              <a:buFont typeface="Wingdings" panose="05000000000000000000" pitchFamily="2" charset="2"/>
              <a:buChar char="§"/>
            </a:pPr>
            <a:r>
              <a:rPr lang="en-US" sz="3100" dirty="0">
                <a:solidFill>
                  <a:schemeClr val="bg1"/>
                </a:solidFill>
              </a:rPr>
              <a:t>Freedom of decision or choice.</a:t>
            </a:r>
          </a:p>
          <a:p>
            <a:pPr marL="0" indent="0">
              <a:spcBef>
                <a:spcPts val="600"/>
              </a:spcBef>
              <a:spcAft>
                <a:spcPts val="600"/>
              </a:spcAft>
              <a:buNone/>
            </a:pPr>
            <a:endParaRPr lang="en-US" sz="3100" dirty="0">
              <a:solidFill>
                <a:schemeClr val="bg1"/>
              </a:solidFill>
            </a:endParaRPr>
          </a:p>
          <a:p>
            <a:pPr>
              <a:spcBef>
                <a:spcPts val="600"/>
              </a:spcBef>
              <a:spcAft>
                <a:spcPts val="600"/>
              </a:spcAft>
              <a:buFont typeface="Wingdings" panose="05000000000000000000" pitchFamily="2" charset="2"/>
              <a:buChar char="§"/>
            </a:pPr>
            <a:endParaRPr lang="en-US" sz="3100" dirty="0">
              <a:solidFill>
                <a:schemeClr val="bg1"/>
              </a:solidFill>
            </a:endParaRPr>
          </a:p>
          <a:p>
            <a:pPr marL="0" indent="0">
              <a:spcBef>
                <a:spcPts val="600"/>
              </a:spcBef>
              <a:spcAft>
                <a:spcPts val="600"/>
              </a:spcAft>
              <a:buNone/>
            </a:pPr>
            <a:endParaRPr lang="en-US" sz="31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
        <p:nvSpPr>
          <p:cNvPr id="5" name="Rectangle 4">
            <a:extLst>
              <a:ext uri="{FF2B5EF4-FFF2-40B4-BE49-F238E27FC236}">
                <a16:creationId xmlns:a16="http://schemas.microsoft.com/office/drawing/2014/main" xmlns="" id="{191670AC-C46F-4617-B5CB-467483AE313B}"/>
              </a:ext>
            </a:extLst>
          </p:cNvPr>
          <p:cNvSpPr/>
          <p:nvPr/>
        </p:nvSpPr>
        <p:spPr>
          <a:xfrm>
            <a:off x="667328" y="1676400"/>
            <a:ext cx="7811656" cy="3429000"/>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t>44</a:t>
            </a:r>
            <a:r>
              <a:rPr lang="en-US" sz="3200" dirty="0"/>
              <a:t> </a:t>
            </a:r>
            <a:r>
              <a:rPr lang="en-US" sz="3100" dirty="0"/>
              <a:t>You are of your father the devil, and the desires of your father you want to do. He was a murderer from the beginning, and does not stand in the truth, because there is no truth in him. When he speaks a lie, he speaks from his own resources, for he is a liar and the father of it </a:t>
            </a:r>
            <a:r>
              <a:rPr lang="en-US" sz="2000" dirty="0"/>
              <a:t>– John 8.</a:t>
            </a:r>
            <a:r>
              <a:rPr lang="fi-FI" dirty="0"/>
              <a:t> </a:t>
            </a:r>
            <a:endParaRPr lang="en-US" dirty="0"/>
          </a:p>
        </p:txBody>
      </p:sp>
    </p:spTree>
    <p:extLst>
      <p:ext uri="{BB962C8B-B14F-4D97-AF65-F5344CB8AC3E}">
        <p14:creationId xmlns:p14="http://schemas.microsoft.com/office/powerpoint/2010/main" xmlns="" val="9499818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778" y="838200"/>
            <a:ext cx="6560095" cy="1219200"/>
          </a:xfrm>
          <a:solidFill>
            <a:schemeClr val="accent5">
              <a:lumMod val="10000"/>
            </a:schemeClr>
          </a:solidFill>
          <a:ln>
            <a:solidFill>
              <a:srgbClr val="FFCC00"/>
            </a:solidFill>
          </a:ln>
          <a:effectLst/>
        </p:spPr>
        <p:txBody>
          <a:bodyPr anchor="ctr" anchorCtr="0"/>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IV. The Great Debate:</a:t>
            </a:r>
            <a:b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God’s Sovereignty</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5450285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990600"/>
          </a:xfrm>
        </p:spPr>
        <p:txBody>
          <a:bodyPr/>
          <a:lstStyle/>
          <a:p>
            <a:r>
              <a:rPr lang="en-US" sz="3600" dirty="0" err="1">
                <a:solidFill>
                  <a:srgbClr val="FFFFCC"/>
                </a:solidFill>
                <a:latin typeface="+mn-lt"/>
              </a:rPr>
              <a:t>Supralapsarianism</a:t>
            </a:r>
            <a:endParaRPr lang="en-US" sz="3600" dirty="0">
              <a:solidFill>
                <a:schemeClr val="bg1"/>
              </a:solidFill>
              <a:latin typeface="+mn-lt"/>
            </a:endParaRPr>
          </a:p>
        </p:txBody>
      </p:sp>
      <p:sp>
        <p:nvSpPr>
          <p:cNvPr id="3075" name="Rectangle 3"/>
          <p:cNvSpPr>
            <a:spLocks noGrp="1" noChangeArrowheads="1"/>
          </p:cNvSpPr>
          <p:nvPr>
            <p:ph idx="1"/>
          </p:nvPr>
        </p:nvSpPr>
        <p:spPr>
          <a:xfrm>
            <a:off x="304800" y="962892"/>
            <a:ext cx="8550560" cy="5562600"/>
          </a:xfrm>
        </p:spPr>
        <p:txBody>
          <a:bodyPr/>
          <a:lstStyle/>
          <a:p>
            <a:pPr marL="0" indent="0">
              <a:spcBef>
                <a:spcPts val="1200"/>
              </a:spcBef>
              <a:spcAft>
                <a:spcPts val="300"/>
              </a:spcAft>
              <a:buNone/>
            </a:pPr>
            <a:endParaRPr lang="en-US" altLang="en-US" dirty="0">
              <a:solidFill>
                <a:schemeClr val="bg1"/>
              </a:solidFill>
            </a:endParaRPr>
          </a:p>
          <a:p>
            <a:pPr marL="0" indent="0">
              <a:spcBef>
                <a:spcPts val="1800"/>
              </a:spcBef>
              <a:spcAft>
                <a:spcPts val="300"/>
              </a:spcAft>
              <a:buNone/>
            </a:pPr>
            <a:r>
              <a:rPr lang="en-US" sz="3400" dirty="0">
                <a:solidFill>
                  <a:schemeClr val="bg1"/>
                </a:solidFill>
                <a:latin typeface="Calibri" panose="020F0502020204030204" pitchFamily="34" charset="0"/>
                <a:ea typeface="Times New Roman" panose="02020603050405020304" pitchFamily="18" charset="0"/>
              </a:rPr>
              <a:t>God’s first decree was to save some not yet created; His plan of salvation preceded man’s fall from grace, </a:t>
            </a:r>
            <a:r>
              <a:rPr lang="en-US" sz="3400" u="sng" dirty="0">
                <a:solidFill>
                  <a:schemeClr val="bg1"/>
                </a:solidFill>
                <a:latin typeface="Calibri" panose="020F0502020204030204" pitchFamily="34" charset="0"/>
                <a:ea typeface="Times New Roman" panose="02020603050405020304" pitchFamily="18" charset="0"/>
              </a:rPr>
              <a:t>which</a:t>
            </a:r>
            <a:r>
              <a:rPr lang="en-US" sz="3400" dirty="0">
                <a:solidFill>
                  <a:schemeClr val="bg1"/>
                </a:solidFill>
                <a:latin typeface="Calibri" panose="020F0502020204030204" pitchFamily="34" charset="0"/>
                <a:ea typeface="Times New Roman" panose="02020603050405020304" pitchFamily="18" charset="0"/>
              </a:rPr>
              <a:t> </a:t>
            </a:r>
            <a:r>
              <a:rPr lang="en-US" sz="3400" u="sng" dirty="0">
                <a:solidFill>
                  <a:schemeClr val="bg1"/>
                </a:solidFill>
                <a:latin typeface="Calibri" panose="020F0502020204030204" pitchFamily="34" charset="0"/>
                <a:ea typeface="Times New Roman" panose="02020603050405020304" pitchFamily="18" charset="0"/>
              </a:rPr>
              <a:t>was</a:t>
            </a:r>
            <a:r>
              <a:rPr lang="en-US" sz="3400" dirty="0">
                <a:solidFill>
                  <a:schemeClr val="bg1"/>
                </a:solidFill>
                <a:latin typeface="Calibri" panose="020F0502020204030204" pitchFamily="34" charset="0"/>
                <a:ea typeface="Times New Roman" panose="02020603050405020304" pitchFamily="18" charset="0"/>
              </a:rPr>
              <a:t> </a:t>
            </a:r>
            <a:r>
              <a:rPr lang="en-US" sz="3400" u="sng" dirty="0">
                <a:solidFill>
                  <a:schemeClr val="bg1"/>
                </a:solidFill>
                <a:latin typeface="Calibri" panose="020F0502020204030204" pitchFamily="34" charset="0"/>
                <a:ea typeface="Times New Roman" panose="02020603050405020304" pitchFamily="18" charset="0"/>
              </a:rPr>
              <a:t>predestined</a:t>
            </a:r>
            <a:r>
              <a:rPr lang="en-US" sz="3400" dirty="0">
                <a:solidFill>
                  <a:schemeClr val="bg1"/>
                </a:solidFill>
                <a:latin typeface="Calibri" panose="020F0502020204030204" pitchFamily="34" charset="0"/>
                <a:ea typeface="Times New Roman" panose="02020603050405020304" pitchFamily="18" charset="0"/>
              </a:rPr>
              <a:t>.  </a:t>
            </a:r>
          </a:p>
          <a:p>
            <a:pPr marL="0" indent="0">
              <a:spcBef>
                <a:spcPts val="600"/>
              </a:spcBef>
              <a:spcAft>
                <a:spcPts val="300"/>
              </a:spcAft>
              <a:buNone/>
            </a:pPr>
            <a:r>
              <a:rPr lang="en-US" sz="3400" dirty="0">
                <a:solidFill>
                  <a:schemeClr val="bg1"/>
                </a:solidFill>
                <a:latin typeface="Calibri" panose="020F0502020204030204" pitchFamily="34" charset="0"/>
                <a:ea typeface="Times New Roman" panose="02020603050405020304" pitchFamily="18" charset="0"/>
              </a:rPr>
              <a:t>This makes God the author of Adam’s sin…and everything else.  </a:t>
            </a:r>
          </a:p>
          <a:p>
            <a:pPr marL="0" indent="0">
              <a:spcBef>
                <a:spcPts val="600"/>
              </a:spcBef>
              <a:spcAft>
                <a:spcPts val="300"/>
              </a:spcAft>
              <a:buNone/>
            </a:pPr>
            <a:r>
              <a:rPr lang="en-US" sz="3400" dirty="0">
                <a:solidFill>
                  <a:schemeClr val="bg1"/>
                </a:solidFill>
                <a:latin typeface="Calibri" panose="020F0502020204030204" pitchFamily="34" charset="0"/>
                <a:ea typeface="Times New Roman" panose="02020603050405020304" pitchFamily="18" charset="0"/>
              </a:rPr>
              <a:t>If this is not true, then He is not sovereign</a:t>
            </a:r>
            <a:r>
              <a:rPr lang="en-US" dirty="0">
                <a:solidFill>
                  <a:schemeClr val="bg1"/>
                </a:solidFill>
                <a:latin typeface="Calibri" panose="020F0502020204030204" pitchFamily="34" charset="0"/>
                <a:ea typeface="Times New Roman" panose="02020603050405020304" pitchFamily="18" charset="0"/>
              </a:rPr>
              <a:t>.  </a:t>
            </a:r>
          </a:p>
          <a:p>
            <a:pPr marL="0" indent="0">
              <a:spcBef>
                <a:spcPts val="1200"/>
              </a:spcBef>
              <a:spcAft>
                <a:spcPts val="300"/>
              </a:spcAft>
              <a:buNone/>
            </a:pPr>
            <a:endParaRPr lang="en-US" altLang="en-US" sz="3200" dirty="0">
              <a:solidFill>
                <a:schemeClr val="bg1"/>
              </a:solidFill>
            </a:endParaRPr>
          </a:p>
        </p:txBody>
      </p:sp>
      <p:sp>
        <p:nvSpPr>
          <p:cNvPr id="3" name="Rectangle 2">
            <a:extLst>
              <a:ext uri="{FF2B5EF4-FFF2-40B4-BE49-F238E27FC236}">
                <a16:creationId xmlns:a16="http://schemas.microsoft.com/office/drawing/2014/main" xmlns="" id="{0E76119F-1B17-4ADF-B0EE-940294FF2FF3}"/>
              </a:ext>
            </a:extLst>
          </p:cNvPr>
          <p:cNvSpPr/>
          <p:nvPr/>
        </p:nvSpPr>
        <p:spPr>
          <a:xfrm>
            <a:off x="1304636" y="990600"/>
            <a:ext cx="3166507" cy="609600"/>
          </a:xfrm>
          <a:prstGeom prst="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supra: before</a:t>
            </a:r>
            <a:endParaRPr lang="en-US" sz="3200" dirty="0">
              <a:solidFill>
                <a:srgbClr val="FFFF00"/>
              </a:solidFill>
            </a:endParaRPr>
          </a:p>
        </p:txBody>
      </p:sp>
      <p:sp>
        <p:nvSpPr>
          <p:cNvPr id="6" name="Rectangle 5">
            <a:extLst>
              <a:ext uri="{FF2B5EF4-FFF2-40B4-BE49-F238E27FC236}">
                <a16:creationId xmlns:a16="http://schemas.microsoft.com/office/drawing/2014/main" xmlns="" id="{58F37EB2-339E-4A68-AC8D-F4200E6682D0}"/>
              </a:ext>
            </a:extLst>
          </p:cNvPr>
          <p:cNvSpPr/>
          <p:nvPr/>
        </p:nvSpPr>
        <p:spPr>
          <a:xfrm>
            <a:off x="4682093" y="990600"/>
            <a:ext cx="3166507" cy="609600"/>
          </a:xfrm>
          <a:prstGeom prst="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lapsus: fall</a:t>
            </a:r>
            <a:endParaRPr lang="en-US" sz="3200" dirty="0">
              <a:solidFill>
                <a:srgbClr val="FFFF00"/>
              </a:solidFill>
            </a:endParaRPr>
          </a:p>
        </p:txBody>
      </p:sp>
    </p:spTree>
    <p:extLst>
      <p:ext uri="{BB962C8B-B14F-4D97-AF65-F5344CB8AC3E}">
        <p14:creationId xmlns:p14="http://schemas.microsoft.com/office/powerpoint/2010/main" xmlns="" val="296761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990600"/>
          </a:xfrm>
        </p:spPr>
        <p:txBody>
          <a:bodyPr/>
          <a:lstStyle/>
          <a:p>
            <a:r>
              <a:rPr lang="en-US" sz="3600" dirty="0">
                <a:solidFill>
                  <a:srgbClr val="FFFFCC"/>
                </a:solidFill>
                <a:latin typeface="+mn-lt"/>
              </a:rPr>
              <a:t>Infralapsarianism</a:t>
            </a:r>
            <a:endParaRPr lang="en-US" sz="3600" dirty="0">
              <a:solidFill>
                <a:schemeClr val="bg1"/>
              </a:solidFill>
              <a:latin typeface="+mn-lt"/>
            </a:endParaRPr>
          </a:p>
        </p:txBody>
      </p:sp>
      <p:sp>
        <p:nvSpPr>
          <p:cNvPr id="3075" name="Rectangle 3"/>
          <p:cNvSpPr>
            <a:spLocks noGrp="1" noChangeArrowheads="1"/>
          </p:cNvSpPr>
          <p:nvPr>
            <p:ph idx="1"/>
          </p:nvPr>
        </p:nvSpPr>
        <p:spPr>
          <a:xfrm>
            <a:off x="304800" y="962892"/>
            <a:ext cx="8550560" cy="5562600"/>
          </a:xfrm>
        </p:spPr>
        <p:txBody>
          <a:bodyPr/>
          <a:lstStyle/>
          <a:p>
            <a:pPr marL="0" indent="0">
              <a:spcBef>
                <a:spcPts val="1200"/>
              </a:spcBef>
              <a:spcAft>
                <a:spcPts val="300"/>
              </a:spcAft>
              <a:buNone/>
            </a:pPr>
            <a:endParaRPr lang="en-US" altLang="en-US" dirty="0">
              <a:solidFill>
                <a:schemeClr val="bg1"/>
              </a:solidFill>
            </a:endParaRPr>
          </a:p>
          <a:p>
            <a:pPr marL="0" indent="0">
              <a:spcBef>
                <a:spcPts val="1800"/>
              </a:spcBef>
              <a:spcAft>
                <a:spcPts val="300"/>
              </a:spcAft>
              <a:buNone/>
            </a:pPr>
            <a:r>
              <a:rPr lang="en-US" sz="3400" dirty="0">
                <a:solidFill>
                  <a:schemeClr val="bg1"/>
                </a:solidFill>
                <a:latin typeface="Calibri" panose="020F0502020204030204" pitchFamily="34" charset="0"/>
                <a:ea typeface="Times New Roman" panose="02020603050405020304" pitchFamily="18" charset="0"/>
              </a:rPr>
              <a:t>God’s plan of salvation for some people followed and was a consequence of man’s fall… though He actually ordained the fall.</a:t>
            </a:r>
            <a:endParaRPr lang="en-US" dirty="0">
              <a:solidFill>
                <a:schemeClr val="bg1"/>
              </a:solidFill>
              <a:latin typeface="Calibri" panose="020F0502020204030204" pitchFamily="34" charset="0"/>
              <a:ea typeface="Times New Roman" panose="02020603050405020304" pitchFamily="18" charset="0"/>
            </a:endParaRPr>
          </a:p>
          <a:p>
            <a:pPr marL="0" indent="0">
              <a:spcBef>
                <a:spcPts val="1200"/>
              </a:spcBef>
              <a:spcAft>
                <a:spcPts val="300"/>
              </a:spcAft>
              <a:buNone/>
            </a:pPr>
            <a:endParaRPr lang="en-US" altLang="en-US" sz="3200" dirty="0">
              <a:solidFill>
                <a:schemeClr val="bg1"/>
              </a:solidFill>
            </a:endParaRPr>
          </a:p>
        </p:txBody>
      </p:sp>
      <p:sp>
        <p:nvSpPr>
          <p:cNvPr id="3" name="Rectangle 2">
            <a:extLst>
              <a:ext uri="{FF2B5EF4-FFF2-40B4-BE49-F238E27FC236}">
                <a16:creationId xmlns:a16="http://schemas.microsoft.com/office/drawing/2014/main" xmlns="" id="{0E76119F-1B17-4ADF-B0EE-940294FF2FF3}"/>
              </a:ext>
            </a:extLst>
          </p:cNvPr>
          <p:cNvSpPr/>
          <p:nvPr/>
        </p:nvSpPr>
        <p:spPr>
          <a:xfrm>
            <a:off x="1304636" y="990600"/>
            <a:ext cx="3166507" cy="609600"/>
          </a:xfrm>
          <a:prstGeom prst="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infra: below</a:t>
            </a:r>
            <a:endParaRPr lang="en-US" sz="3200" dirty="0">
              <a:solidFill>
                <a:srgbClr val="FFFF00"/>
              </a:solidFill>
            </a:endParaRPr>
          </a:p>
        </p:txBody>
      </p:sp>
      <p:sp>
        <p:nvSpPr>
          <p:cNvPr id="6" name="Rectangle 5">
            <a:extLst>
              <a:ext uri="{FF2B5EF4-FFF2-40B4-BE49-F238E27FC236}">
                <a16:creationId xmlns:a16="http://schemas.microsoft.com/office/drawing/2014/main" xmlns="" id="{58F37EB2-339E-4A68-AC8D-F4200E6682D0}"/>
              </a:ext>
            </a:extLst>
          </p:cNvPr>
          <p:cNvSpPr/>
          <p:nvPr/>
        </p:nvSpPr>
        <p:spPr>
          <a:xfrm>
            <a:off x="4682093" y="990600"/>
            <a:ext cx="3166507" cy="609600"/>
          </a:xfrm>
          <a:prstGeom prst="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lapsus: fall</a:t>
            </a:r>
            <a:endParaRPr lang="en-US" sz="3200" dirty="0">
              <a:solidFill>
                <a:srgbClr val="FFFF00"/>
              </a:solidFill>
            </a:endParaRPr>
          </a:p>
        </p:txBody>
      </p:sp>
    </p:spTree>
    <p:extLst>
      <p:ext uri="{BB962C8B-B14F-4D97-AF65-F5344CB8AC3E}">
        <p14:creationId xmlns:p14="http://schemas.microsoft.com/office/powerpoint/2010/main" xmlns="" val="2107871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990600"/>
          </a:xfrm>
        </p:spPr>
        <p:txBody>
          <a:bodyPr/>
          <a:lstStyle/>
          <a:p>
            <a:r>
              <a:rPr lang="en-US" sz="3600" dirty="0" err="1">
                <a:solidFill>
                  <a:srgbClr val="FFFFCC"/>
                </a:solidFill>
                <a:latin typeface="+mn-lt"/>
              </a:rPr>
              <a:t>Supralapsarianism</a:t>
            </a:r>
            <a:r>
              <a:rPr lang="en-US" sz="3600" dirty="0">
                <a:solidFill>
                  <a:srgbClr val="FFFFCC"/>
                </a:solidFill>
                <a:latin typeface="+mn-lt"/>
              </a:rPr>
              <a:t> / Infralapsarianism</a:t>
            </a:r>
            <a:endParaRPr lang="en-US" sz="3600" dirty="0">
              <a:solidFill>
                <a:schemeClr val="bg1"/>
              </a:solidFill>
              <a:latin typeface="+mn-lt"/>
            </a:endParaRPr>
          </a:p>
        </p:txBody>
      </p:sp>
      <p:sp>
        <p:nvSpPr>
          <p:cNvPr id="3075" name="Rectangle 3"/>
          <p:cNvSpPr>
            <a:spLocks noGrp="1" noChangeArrowheads="1"/>
          </p:cNvSpPr>
          <p:nvPr>
            <p:ph idx="1"/>
          </p:nvPr>
        </p:nvSpPr>
        <p:spPr>
          <a:xfrm>
            <a:off x="304800" y="962892"/>
            <a:ext cx="8550560" cy="5562600"/>
          </a:xfrm>
        </p:spPr>
        <p:txBody>
          <a:bodyPr/>
          <a:lstStyle/>
          <a:p>
            <a:pPr marL="0" indent="0">
              <a:spcBef>
                <a:spcPts val="1800"/>
              </a:spcBef>
              <a:spcAft>
                <a:spcPts val="0"/>
              </a:spcAft>
              <a:buNone/>
            </a:pPr>
            <a:r>
              <a:rPr lang="en-US" sz="3300" dirty="0">
                <a:solidFill>
                  <a:schemeClr val="bg1"/>
                </a:solidFill>
                <a:latin typeface="Calibri" panose="020F0502020204030204" pitchFamily="34" charset="0"/>
                <a:ea typeface="Times New Roman" panose="02020603050405020304" pitchFamily="18" charset="0"/>
              </a:rPr>
              <a:t>Both camps emphasize that everything – creation and redemption, including reprobation and hell – </a:t>
            </a:r>
            <a:r>
              <a:rPr lang="en-US" sz="3300" u="sng" dirty="0">
                <a:solidFill>
                  <a:schemeClr val="bg1"/>
                </a:solidFill>
                <a:latin typeface="Calibri" panose="020F0502020204030204" pitchFamily="34" charset="0"/>
                <a:ea typeface="Times New Roman" panose="02020603050405020304" pitchFamily="18" charset="0"/>
              </a:rPr>
              <a:t>are for His glory</a:t>
            </a:r>
            <a:r>
              <a:rPr lang="en-US" sz="3300" dirty="0">
                <a:solidFill>
                  <a:schemeClr val="bg1"/>
                </a:solidFill>
                <a:latin typeface="Calibri" panose="020F0502020204030204" pitchFamily="34" charset="0"/>
                <a:ea typeface="Times New Roman" panose="02020603050405020304" pitchFamily="18" charset="0"/>
              </a:rPr>
              <a:t>.</a:t>
            </a:r>
          </a:p>
          <a:p>
            <a:pPr marL="0" indent="0">
              <a:spcBef>
                <a:spcPts val="600"/>
              </a:spcBef>
              <a:spcAft>
                <a:spcPts val="300"/>
              </a:spcAft>
              <a:buNone/>
            </a:pPr>
            <a:r>
              <a:rPr lang="en-US" sz="3300" dirty="0">
                <a:solidFill>
                  <a:schemeClr val="bg1"/>
                </a:solidFill>
                <a:latin typeface="Calibri" panose="020F0502020204030204" pitchFamily="34" charset="0"/>
                <a:ea typeface="Times New Roman" panose="02020603050405020304" pitchFamily="18" charset="0"/>
              </a:rPr>
              <a:t>The camps are divided over the issue of God’s relation to sin. </a:t>
            </a:r>
          </a:p>
          <a:p>
            <a:pPr lvl="1">
              <a:spcBef>
                <a:spcPts val="0"/>
              </a:spcBef>
              <a:spcAft>
                <a:spcPts val="30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Some deny that God is author of sin or evil (not counting calamities).</a:t>
            </a:r>
          </a:p>
          <a:p>
            <a:pPr lvl="1">
              <a:spcBef>
                <a:spcPts val="0"/>
              </a:spcBef>
              <a:spcAft>
                <a:spcPts val="30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The problem: view of God’s sovereignty</a:t>
            </a:r>
          </a:p>
          <a:p>
            <a:pPr lvl="1">
              <a:spcBef>
                <a:spcPts val="600"/>
              </a:spcBef>
              <a:spcAft>
                <a:spcPts val="300"/>
              </a:spcAft>
              <a:buFont typeface="Arial" panose="020B0604020202020204" pitchFamily="34" charset="0"/>
              <a:buChar char="•"/>
            </a:pPr>
            <a:endParaRPr lang="en-US" sz="2900" dirty="0">
              <a:solidFill>
                <a:schemeClr val="bg1"/>
              </a:solidFill>
              <a:latin typeface="Calibri" panose="020F0502020204030204" pitchFamily="34" charset="0"/>
              <a:ea typeface="Times New Roman" panose="02020603050405020304" pitchFamily="18" charset="0"/>
            </a:endParaRPr>
          </a:p>
          <a:p>
            <a:pPr marL="0" indent="0">
              <a:spcBef>
                <a:spcPts val="1200"/>
              </a:spcBef>
              <a:spcAft>
                <a:spcPts val="300"/>
              </a:spcAft>
              <a:buNone/>
            </a:pPr>
            <a:endParaRPr lang="en-US" altLang="en-US" sz="3200" dirty="0">
              <a:solidFill>
                <a:schemeClr val="bg1"/>
              </a:solidFill>
            </a:endParaRPr>
          </a:p>
        </p:txBody>
      </p:sp>
    </p:spTree>
    <p:extLst>
      <p:ext uri="{BB962C8B-B14F-4D97-AF65-F5344CB8AC3E}">
        <p14:creationId xmlns:p14="http://schemas.microsoft.com/office/powerpoint/2010/main" xmlns="" val="296395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990600"/>
          </a:xfrm>
        </p:spPr>
        <p:txBody>
          <a:bodyPr/>
          <a:lstStyle/>
          <a:p>
            <a:r>
              <a:rPr lang="en-US" sz="3600" dirty="0" err="1">
                <a:solidFill>
                  <a:srgbClr val="FFFFCC"/>
                </a:solidFill>
                <a:latin typeface="+mn-lt"/>
              </a:rPr>
              <a:t>Supralapsarianism</a:t>
            </a:r>
            <a:r>
              <a:rPr lang="en-US" sz="3600" dirty="0">
                <a:solidFill>
                  <a:srgbClr val="FFFFCC"/>
                </a:solidFill>
                <a:latin typeface="+mn-lt"/>
              </a:rPr>
              <a:t> / Infralapsarianism</a:t>
            </a:r>
            <a:endParaRPr lang="en-US" sz="3600" dirty="0">
              <a:solidFill>
                <a:schemeClr val="bg1"/>
              </a:solidFill>
              <a:latin typeface="+mn-lt"/>
            </a:endParaRPr>
          </a:p>
        </p:txBody>
      </p:sp>
      <p:sp>
        <p:nvSpPr>
          <p:cNvPr id="3075" name="Rectangle 3"/>
          <p:cNvSpPr>
            <a:spLocks noGrp="1" noChangeArrowheads="1"/>
          </p:cNvSpPr>
          <p:nvPr>
            <p:ph idx="1"/>
          </p:nvPr>
        </p:nvSpPr>
        <p:spPr>
          <a:xfrm>
            <a:off x="304800" y="962892"/>
            <a:ext cx="8550560" cy="5562600"/>
          </a:xfrm>
        </p:spPr>
        <p:txBody>
          <a:bodyPr/>
          <a:lstStyle/>
          <a:p>
            <a:pPr marL="457200" lvl="1" indent="-457200" algn="ctr">
              <a:spcBef>
                <a:spcPts val="0"/>
              </a:spcBef>
              <a:spcAft>
                <a:spcPts val="300"/>
              </a:spcAft>
              <a:buNone/>
            </a:pPr>
            <a:r>
              <a:rPr lang="en-US" sz="3200" dirty="0">
                <a:solidFill>
                  <a:schemeClr val="bg1"/>
                </a:solidFill>
                <a:latin typeface="Calibri" panose="020F0502020204030204" pitchFamily="34" charset="0"/>
                <a:ea typeface="Times New Roman" panose="02020603050405020304" pitchFamily="18" charset="0"/>
              </a:rPr>
              <a:t>Calvinist view of sovereignty</a:t>
            </a:r>
          </a:p>
          <a:p>
            <a:pPr marL="457200" lvl="1" indent="-457200" algn="ctr">
              <a:spcBef>
                <a:spcPts val="0"/>
              </a:spcBef>
              <a:spcAft>
                <a:spcPts val="300"/>
              </a:spcAft>
              <a:buNone/>
            </a:pPr>
            <a:endParaRPr lang="en-US" sz="3200" dirty="0">
              <a:solidFill>
                <a:schemeClr val="bg1"/>
              </a:solidFill>
              <a:latin typeface="Calibri" panose="020F0502020204030204" pitchFamily="34" charset="0"/>
              <a:ea typeface="Times New Roman" panose="02020603050405020304" pitchFamily="18" charset="0"/>
            </a:endParaRPr>
          </a:p>
          <a:p>
            <a:pPr marL="457200" lvl="1" indent="-457200" algn="ctr">
              <a:spcBef>
                <a:spcPts val="0"/>
              </a:spcBef>
              <a:spcAft>
                <a:spcPts val="300"/>
              </a:spcAft>
              <a:buNone/>
            </a:pPr>
            <a:endParaRPr lang="en-US" sz="3200" dirty="0">
              <a:solidFill>
                <a:schemeClr val="bg1"/>
              </a:solidFill>
              <a:latin typeface="Calibri" panose="020F0502020204030204" pitchFamily="34" charset="0"/>
              <a:ea typeface="Times New Roman" panose="02020603050405020304" pitchFamily="18" charset="0"/>
            </a:endParaRPr>
          </a:p>
          <a:p>
            <a:pPr marL="457200" lvl="1" indent="-457200" algn="ctr">
              <a:spcBef>
                <a:spcPts val="0"/>
              </a:spcBef>
              <a:spcAft>
                <a:spcPts val="300"/>
              </a:spcAft>
              <a:buNone/>
            </a:pPr>
            <a:endParaRPr lang="en-US" sz="3200" dirty="0">
              <a:solidFill>
                <a:schemeClr val="bg1"/>
              </a:solidFill>
              <a:latin typeface="Calibri" panose="020F0502020204030204" pitchFamily="34" charset="0"/>
              <a:ea typeface="Times New Roman" panose="02020603050405020304" pitchFamily="18" charset="0"/>
            </a:endParaRPr>
          </a:p>
          <a:p>
            <a:pPr marL="457200" lvl="1" indent="-457200" algn="ctr">
              <a:spcBef>
                <a:spcPts val="0"/>
              </a:spcBef>
              <a:spcAft>
                <a:spcPts val="300"/>
              </a:spcAft>
              <a:buNone/>
            </a:pPr>
            <a:endParaRPr lang="en-US" sz="3200" dirty="0">
              <a:solidFill>
                <a:schemeClr val="bg1"/>
              </a:solidFill>
              <a:latin typeface="Calibri" panose="020F0502020204030204" pitchFamily="34" charset="0"/>
              <a:ea typeface="Times New Roman" panose="02020603050405020304" pitchFamily="18" charset="0"/>
            </a:endParaRPr>
          </a:p>
          <a:p>
            <a:pPr marL="457200" lvl="1" indent="-457200" algn="ctr">
              <a:spcBef>
                <a:spcPts val="0"/>
              </a:spcBef>
              <a:spcAft>
                <a:spcPts val="300"/>
              </a:spcAft>
              <a:buNone/>
            </a:pPr>
            <a:endParaRPr lang="en-US" sz="3200" dirty="0">
              <a:solidFill>
                <a:schemeClr val="bg1"/>
              </a:solidFill>
              <a:latin typeface="Calibri" panose="020F0502020204030204" pitchFamily="34" charset="0"/>
              <a:ea typeface="Times New Roman" panose="02020603050405020304" pitchFamily="18" charset="0"/>
            </a:endParaRPr>
          </a:p>
          <a:p>
            <a:pPr marL="457200" lvl="1" indent="-457200" algn="ctr">
              <a:spcBef>
                <a:spcPts val="0"/>
              </a:spcBef>
              <a:spcAft>
                <a:spcPts val="300"/>
              </a:spcAft>
              <a:buNone/>
            </a:pPr>
            <a:endParaRPr lang="en-US" sz="3200" dirty="0">
              <a:solidFill>
                <a:schemeClr val="bg1"/>
              </a:solidFill>
              <a:latin typeface="Calibri" panose="020F0502020204030204" pitchFamily="34" charset="0"/>
              <a:ea typeface="Times New Roman" panose="02020603050405020304" pitchFamily="18" charset="0"/>
            </a:endParaRPr>
          </a:p>
          <a:p>
            <a:pPr marL="457200" lvl="1" indent="-457200" algn="ctr">
              <a:spcBef>
                <a:spcPts val="0"/>
              </a:spcBef>
              <a:spcAft>
                <a:spcPts val="300"/>
              </a:spcAft>
              <a:buNone/>
            </a:pPr>
            <a:endParaRPr lang="en-US" sz="3200" dirty="0">
              <a:solidFill>
                <a:schemeClr val="bg1"/>
              </a:solidFill>
              <a:latin typeface="Calibri" panose="020F0502020204030204" pitchFamily="34" charset="0"/>
              <a:ea typeface="Times New Roman" panose="02020603050405020304" pitchFamily="18" charset="0"/>
            </a:endParaRPr>
          </a:p>
          <a:p>
            <a:pPr marL="0" lvl="1" indent="0">
              <a:spcBef>
                <a:spcPts val="0"/>
              </a:spcBef>
              <a:spcAft>
                <a:spcPts val="300"/>
              </a:spcAft>
              <a:buNone/>
            </a:pPr>
            <a:r>
              <a:rPr lang="en-US" sz="3200" dirty="0">
                <a:solidFill>
                  <a:schemeClr val="bg1"/>
                </a:solidFill>
                <a:latin typeface="Calibri" panose="020F0502020204030204" pitchFamily="34" charset="0"/>
                <a:ea typeface="Times New Roman" panose="02020603050405020304" pitchFamily="18" charset="0"/>
              </a:rPr>
              <a:t>Some insist that God is the author of disasters, evil, and even sin</a:t>
            </a:r>
          </a:p>
          <a:p>
            <a:pPr marL="457200" lvl="1" indent="0">
              <a:spcBef>
                <a:spcPts val="600"/>
              </a:spcBef>
              <a:spcAft>
                <a:spcPts val="300"/>
              </a:spcAft>
              <a:buNone/>
            </a:pPr>
            <a:endParaRPr lang="en-US" sz="2900" dirty="0">
              <a:solidFill>
                <a:schemeClr val="bg1"/>
              </a:solidFill>
              <a:latin typeface="Calibri" panose="020F0502020204030204" pitchFamily="34" charset="0"/>
              <a:ea typeface="Times New Roman" panose="02020603050405020304" pitchFamily="18" charset="0"/>
            </a:endParaRPr>
          </a:p>
          <a:p>
            <a:pPr marL="0" indent="0">
              <a:spcBef>
                <a:spcPts val="1200"/>
              </a:spcBef>
              <a:spcAft>
                <a:spcPts val="300"/>
              </a:spcAft>
              <a:buNone/>
            </a:pPr>
            <a:endParaRPr lang="en-US" altLang="en-US" sz="3200" dirty="0">
              <a:solidFill>
                <a:schemeClr val="bg1"/>
              </a:solidFill>
            </a:endParaRPr>
          </a:p>
        </p:txBody>
      </p:sp>
      <p:sp>
        <p:nvSpPr>
          <p:cNvPr id="3" name="Rectangle 2">
            <a:extLst>
              <a:ext uri="{FF2B5EF4-FFF2-40B4-BE49-F238E27FC236}">
                <a16:creationId xmlns:a16="http://schemas.microsoft.com/office/drawing/2014/main" xmlns="" id="{DEA8669C-844C-4406-9E7D-ED7B39F14ED5}"/>
              </a:ext>
            </a:extLst>
          </p:cNvPr>
          <p:cNvSpPr/>
          <p:nvPr/>
        </p:nvSpPr>
        <p:spPr>
          <a:xfrm>
            <a:off x="762000" y="1563256"/>
            <a:ext cx="7620000" cy="3581400"/>
          </a:xfrm>
          <a:prstGeom prst="rect">
            <a:avLst/>
          </a:prstGeom>
          <a:solidFill>
            <a:schemeClr val="accent6">
              <a:lumMod val="5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‘If there is one single molecule in this universe running around loose, totally free of God’s sovereignty, then we have no guarantee that a single promise of God will ever be fulfilled… Maybe that one molecule will be the thing that prevents Christ from returning’ </a:t>
            </a:r>
            <a:r>
              <a:rPr lang="en-US" dirty="0"/>
              <a:t>– Sproul</a:t>
            </a:r>
            <a:r>
              <a:rPr lang="en-US" sz="3200" dirty="0"/>
              <a:t>  </a:t>
            </a:r>
          </a:p>
        </p:txBody>
      </p:sp>
    </p:spTree>
    <p:extLst>
      <p:ext uri="{BB962C8B-B14F-4D97-AF65-F5344CB8AC3E}">
        <p14:creationId xmlns:p14="http://schemas.microsoft.com/office/powerpoint/2010/main" xmlns="" val="2007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990600"/>
          </a:xfrm>
        </p:spPr>
        <p:txBody>
          <a:bodyPr/>
          <a:lstStyle/>
          <a:p>
            <a:r>
              <a:rPr lang="en-US" sz="3600" dirty="0">
                <a:solidFill>
                  <a:srgbClr val="FFFFCC"/>
                </a:solidFill>
                <a:latin typeface="+mn-lt"/>
              </a:rPr>
              <a:t>The invitation</a:t>
            </a:r>
            <a:endParaRPr lang="en-US" sz="3600" dirty="0">
              <a:solidFill>
                <a:schemeClr val="bg1"/>
              </a:solidFill>
              <a:latin typeface="+mn-lt"/>
            </a:endParaRPr>
          </a:p>
        </p:txBody>
      </p:sp>
      <p:sp>
        <p:nvSpPr>
          <p:cNvPr id="3075" name="Rectangle 3"/>
          <p:cNvSpPr>
            <a:spLocks noGrp="1" noChangeArrowheads="1"/>
          </p:cNvSpPr>
          <p:nvPr>
            <p:ph idx="1"/>
          </p:nvPr>
        </p:nvSpPr>
        <p:spPr>
          <a:xfrm>
            <a:off x="304800" y="962892"/>
            <a:ext cx="8550560" cy="5562600"/>
          </a:xfrm>
        </p:spPr>
        <p:txBody>
          <a:bodyPr/>
          <a:lstStyle/>
          <a:p>
            <a:pPr marL="0" indent="0">
              <a:spcBef>
                <a:spcPts val="1800"/>
              </a:spcBef>
              <a:spcAft>
                <a:spcPts val="0"/>
              </a:spcAft>
              <a:buNone/>
            </a:pPr>
            <a:r>
              <a:rPr lang="en-US" sz="3400" dirty="0">
                <a:solidFill>
                  <a:schemeClr val="bg1"/>
                </a:solidFill>
                <a:latin typeface="Calibri" panose="020F0502020204030204" pitchFamily="34" charset="0"/>
                <a:ea typeface="Times New Roman" panose="02020603050405020304" pitchFamily="18" charset="0"/>
              </a:rPr>
              <a:t>Herman Hoeksema rejected practice of indiscriminately offering the gospel invitation to salvation to all people.    </a:t>
            </a:r>
          </a:p>
          <a:p>
            <a:pPr marL="0" indent="0">
              <a:spcBef>
                <a:spcPts val="900"/>
              </a:spcBef>
              <a:spcAft>
                <a:spcPts val="0"/>
              </a:spcAft>
              <a:buNone/>
            </a:pPr>
            <a:r>
              <a:rPr lang="en-US" sz="3400" dirty="0">
                <a:solidFill>
                  <a:schemeClr val="bg1"/>
                </a:solidFill>
                <a:latin typeface="Calibri" panose="020F0502020204030204" pitchFamily="34" charset="0"/>
                <a:ea typeface="Times New Roman" panose="02020603050405020304" pitchFamily="18" charset="0"/>
              </a:rPr>
              <a:t>Why? Violates doctrine of God’s sovereignty.</a:t>
            </a:r>
          </a:p>
          <a:p>
            <a:pPr marL="573088" lvl="1" indent="-287338">
              <a:spcBef>
                <a:spcPts val="900"/>
              </a:spcBef>
              <a:spcAft>
                <a:spcPts val="0"/>
              </a:spcAft>
              <a:buFont typeface="Wingdings" panose="05000000000000000000" pitchFamily="2" charset="2"/>
              <a:buChar char="§"/>
            </a:pPr>
            <a:r>
              <a:rPr lang="en-US" sz="3300" dirty="0">
                <a:solidFill>
                  <a:schemeClr val="bg1"/>
                </a:solidFill>
                <a:latin typeface="Calibri" panose="020F0502020204030204" pitchFamily="34" charset="0"/>
                <a:ea typeface="Times New Roman" panose="02020603050405020304" pitchFamily="18" charset="0"/>
              </a:rPr>
              <a:t>He does not desire salvation of all men – only the elect.  </a:t>
            </a:r>
          </a:p>
          <a:p>
            <a:pPr marL="573088" lvl="1" indent="-287338">
              <a:spcBef>
                <a:spcPts val="600"/>
              </a:spcBef>
              <a:spcAft>
                <a:spcPts val="0"/>
              </a:spcAft>
              <a:buFont typeface="Wingdings" panose="05000000000000000000" pitchFamily="2" charset="2"/>
              <a:buChar char="§"/>
            </a:pPr>
            <a:r>
              <a:rPr lang="en-US" sz="3300" dirty="0">
                <a:solidFill>
                  <a:schemeClr val="bg1"/>
                </a:solidFill>
                <a:latin typeface="Calibri" panose="020F0502020204030204" pitchFamily="34" charset="0"/>
                <a:ea typeface="Times New Roman" panose="02020603050405020304" pitchFamily="18" charset="0"/>
              </a:rPr>
              <a:t>Reprobation is a decree of God.</a:t>
            </a:r>
          </a:p>
          <a:p>
            <a:pPr marL="0" indent="0">
              <a:spcBef>
                <a:spcPts val="1800"/>
              </a:spcBef>
              <a:spcAft>
                <a:spcPts val="0"/>
              </a:spcAft>
              <a:buNone/>
            </a:pPr>
            <a:endParaRPr lang="en-US" sz="37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200" dirty="0">
              <a:solidFill>
                <a:schemeClr val="bg1"/>
              </a:solidFill>
              <a:latin typeface="Calibri" panose="020F0502020204030204" pitchFamily="34" charset="0"/>
              <a:ea typeface="Times New Roman" panose="02020603050405020304" pitchFamily="18" charset="0"/>
            </a:endParaRPr>
          </a:p>
          <a:p>
            <a:pPr lvl="1">
              <a:spcBef>
                <a:spcPts val="600"/>
              </a:spcBef>
              <a:spcAft>
                <a:spcPts val="300"/>
              </a:spcAft>
              <a:buFont typeface="Arial" panose="020B0604020202020204" pitchFamily="34" charset="0"/>
              <a:buChar char="•"/>
            </a:pPr>
            <a:endParaRPr lang="en-US" sz="2900" dirty="0">
              <a:solidFill>
                <a:schemeClr val="bg1"/>
              </a:solidFill>
              <a:latin typeface="Calibri" panose="020F0502020204030204" pitchFamily="34" charset="0"/>
              <a:ea typeface="Times New Roman" panose="02020603050405020304" pitchFamily="18" charset="0"/>
            </a:endParaRPr>
          </a:p>
          <a:p>
            <a:pPr marL="0" indent="0">
              <a:spcBef>
                <a:spcPts val="1200"/>
              </a:spcBef>
              <a:spcAft>
                <a:spcPts val="300"/>
              </a:spcAft>
              <a:buNone/>
            </a:pPr>
            <a:endParaRPr lang="en-US" altLang="en-US" sz="3200" dirty="0">
              <a:solidFill>
                <a:schemeClr val="bg1"/>
              </a:solidFill>
            </a:endParaRPr>
          </a:p>
        </p:txBody>
      </p:sp>
    </p:spTree>
    <p:extLst>
      <p:ext uri="{BB962C8B-B14F-4D97-AF65-F5344CB8AC3E}">
        <p14:creationId xmlns:p14="http://schemas.microsoft.com/office/powerpoint/2010/main" xmlns="" val="229474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990600"/>
          </a:xfrm>
        </p:spPr>
        <p:txBody>
          <a:bodyPr/>
          <a:lstStyle/>
          <a:p>
            <a:r>
              <a:rPr lang="en-US" sz="3600" dirty="0">
                <a:solidFill>
                  <a:srgbClr val="FFFFCC"/>
                </a:solidFill>
                <a:latin typeface="+mn-lt"/>
              </a:rPr>
              <a:t>The invitation</a:t>
            </a:r>
            <a:endParaRPr lang="en-US" sz="3600" dirty="0">
              <a:solidFill>
                <a:schemeClr val="bg1"/>
              </a:solidFill>
              <a:latin typeface="+mn-lt"/>
            </a:endParaRPr>
          </a:p>
        </p:txBody>
      </p:sp>
      <p:sp>
        <p:nvSpPr>
          <p:cNvPr id="3075" name="Rectangle 3"/>
          <p:cNvSpPr>
            <a:spLocks noGrp="1" noChangeArrowheads="1"/>
          </p:cNvSpPr>
          <p:nvPr>
            <p:ph idx="1"/>
          </p:nvPr>
        </p:nvSpPr>
        <p:spPr>
          <a:xfrm>
            <a:off x="304800" y="962892"/>
            <a:ext cx="8550560" cy="5562600"/>
          </a:xfrm>
        </p:spPr>
        <p:txBody>
          <a:bodyPr/>
          <a:lstStyle/>
          <a:p>
            <a:pPr marL="0" indent="0">
              <a:spcBef>
                <a:spcPts val="600"/>
              </a:spcBef>
              <a:spcAft>
                <a:spcPts val="0"/>
              </a:spcAft>
              <a:buNone/>
            </a:pPr>
            <a:r>
              <a:rPr lang="en-US" sz="3400" dirty="0">
                <a:solidFill>
                  <a:schemeClr val="bg1"/>
                </a:solidFill>
                <a:latin typeface="Calibri" panose="020F0502020204030204" pitchFamily="34" charset="0"/>
                <a:ea typeface="Times New Roman" panose="02020603050405020304" pitchFamily="18" charset="0"/>
              </a:rPr>
              <a:t>Each position denies God is love (1 Jn.4:16).</a:t>
            </a:r>
          </a:p>
          <a:p>
            <a:pPr marL="0" indent="0">
              <a:spcBef>
                <a:spcPts val="600"/>
              </a:spcBef>
              <a:spcAft>
                <a:spcPts val="0"/>
              </a:spcAft>
              <a:buNone/>
            </a:pPr>
            <a:r>
              <a:rPr lang="en-US" sz="3300" dirty="0">
                <a:solidFill>
                  <a:schemeClr val="bg1"/>
                </a:solidFill>
                <a:latin typeface="Calibri" panose="020F0502020204030204" pitchFamily="34" charset="0"/>
                <a:ea typeface="Times New Roman" panose="02020603050405020304" pitchFamily="18" charset="0"/>
              </a:rPr>
              <a:t>Reprobation paints God as a monster.  </a:t>
            </a:r>
          </a:p>
          <a:p>
            <a:pPr marL="628650" lvl="1" indent="-287338">
              <a:spcBef>
                <a:spcPts val="600"/>
              </a:spcBef>
              <a:spcAft>
                <a:spcPts val="0"/>
              </a:spcAft>
              <a:buFont typeface="Wingdings" panose="05000000000000000000" pitchFamily="2" charset="2"/>
              <a:buChar char="§"/>
            </a:pPr>
            <a:r>
              <a:rPr lang="en-US" sz="3200" dirty="0">
                <a:solidFill>
                  <a:schemeClr val="bg1"/>
                </a:solidFill>
                <a:latin typeface="Calibri" panose="020F0502020204030204" pitchFamily="34" charset="0"/>
                <a:ea typeface="Times New Roman" panose="02020603050405020304" pitchFamily="18" charset="0"/>
              </a:rPr>
              <a:t>God unconditionally elects some, not others... who must go to hell.</a:t>
            </a:r>
          </a:p>
          <a:p>
            <a:pPr marL="0" indent="0">
              <a:spcBef>
                <a:spcPts val="600"/>
              </a:spcBef>
              <a:spcAft>
                <a:spcPts val="0"/>
              </a:spcAft>
              <a:buNone/>
            </a:pPr>
            <a:r>
              <a:rPr lang="en-US" dirty="0">
                <a:solidFill>
                  <a:schemeClr val="bg1"/>
                </a:solidFill>
                <a:latin typeface="Calibri" panose="020F0502020204030204" pitchFamily="34" charset="0"/>
                <a:ea typeface="Times New Roman" panose="02020603050405020304" pitchFamily="18" charset="0"/>
              </a:rPr>
              <a:t>Many things happen that are not God’s will.  </a:t>
            </a:r>
          </a:p>
          <a:p>
            <a:pPr marL="0" indent="0">
              <a:spcBef>
                <a:spcPts val="600"/>
              </a:spcBef>
              <a:spcAft>
                <a:spcPts val="0"/>
              </a:spcAft>
              <a:buNone/>
            </a:pPr>
            <a:endParaRPr lang="en-US"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7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200" dirty="0">
              <a:solidFill>
                <a:schemeClr val="bg1"/>
              </a:solidFill>
              <a:latin typeface="Calibri" panose="020F0502020204030204" pitchFamily="34" charset="0"/>
              <a:ea typeface="Times New Roman" panose="02020603050405020304" pitchFamily="18" charset="0"/>
            </a:endParaRPr>
          </a:p>
          <a:p>
            <a:pPr lvl="1">
              <a:spcBef>
                <a:spcPts val="600"/>
              </a:spcBef>
              <a:spcAft>
                <a:spcPts val="300"/>
              </a:spcAft>
              <a:buFont typeface="Arial" panose="020B0604020202020204" pitchFamily="34" charset="0"/>
              <a:buChar char="•"/>
            </a:pPr>
            <a:endParaRPr lang="en-US" sz="2900" dirty="0">
              <a:solidFill>
                <a:schemeClr val="bg1"/>
              </a:solidFill>
              <a:latin typeface="Calibri" panose="020F0502020204030204" pitchFamily="34" charset="0"/>
              <a:ea typeface="Times New Roman" panose="02020603050405020304" pitchFamily="18" charset="0"/>
            </a:endParaRPr>
          </a:p>
          <a:p>
            <a:pPr marL="0" indent="0">
              <a:spcBef>
                <a:spcPts val="1200"/>
              </a:spcBef>
              <a:spcAft>
                <a:spcPts val="300"/>
              </a:spcAft>
              <a:buNone/>
            </a:pPr>
            <a:endParaRPr lang="en-US" altLang="en-US" sz="3200" dirty="0">
              <a:solidFill>
                <a:schemeClr val="bg1"/>
              </a:solidFill>
            </a:endParaRPr>
          </a:p>
        </p:txBody>
      </p:sp>
      <p:sp>
        <p:nvSpPr>
          <p:cNvPr id="3" name="Rectangle 2">
            <a:extLst>
              <a:ext uri="{FF2B5EF4-FFF2-40B4-BE49-F238E27FC236}">
                <a16:creationId xmlns:a16="http://schemas.microsoft.com/office/drawing/2014/main" xmlns="" id="{9555AC9D-288E-4256-A114-04CBE27F1E7F}"/>
              </a:ext>
            </a:extLst>
          </p:cNvPr>
          <p:cNvSpPr/>
          <p:nvPr/>
        </p:nvSpPr>
        <p:spPr>
          <a:xfrm>
            <a:off x="1493980" y="3886200"/>
            <a:ext cx="6172200" cy="1447800"/>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latin typeface="Calibri" panose="020F0502020204030204" pitchFamily="34" charset="0"/>
                <a:cs typeface="Calibri" panose="020F0502020204030204" pitchFamily="34" charset="0"/>
              </a:rPr>
              <a:t>11</a:t>
            </a:r>
            <a:r>
              <a:rPr lang="en-US" sz="3200" dirty="0">
                <a:latin typeface="Calibri" panose="020F0502020204030204" pitchFamily="34" charset="0"/>
                <a:cs typeface="Calibri" panose="020F0502020204030204" pitchFamily="34" charset="0"/>
              </a:rPr>
              <a:t> Because they rebelled against</a:t>
            </a: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the words of God, And despised the</a:t>
            </a: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counsels of the Most High </a:t>
            </a:r>
            <a:r>
              <a:rPr lang="en-US" dirty="0"/>
              <a:t>– Psalm 107.</a:t>
            </a:r>
          </a:p>
        </p:txBody>
      </p:sp>
    </p:spTree>
    <p:extLst>
      <p:ext uri="{BB962C8B-B14F-4D97-AF65-F5344CB8AC3E}">
        <p14:creationId xmlns:p14="http://schemas.microsoft.com/office/powerpoint/2010/main" xmlns="" val="240854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8477" y="838200"/>
            <a:ext cx="4928696" cy="457200"/>
          </a:xfrm>
          <a:solidFill>
            <a:schemeClr val="tx1"/>
          </a:solidFill>
          <a:ln>
            <a:solidFill>
              <a:schemeClr val="bg1"/>
            </a:solidFill>
          </a:ln>
          <a:effectLst/>
        </p:spPr>
        <p:txBody>
          <a:bodyPr anchor="ctr" anchorCtr="0"/>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 Augustine, AD 354-430</a:t>
            </a:r>
          </a:p>
        </p:txBody>
      </p:sp>
      <p:sp>
        <p:nvSpPr>
          <p:cNvPr id="3" name="Title 1">
            <a:extLst>
              <a:ext uri="{FF2B5EF4-FFF2-40B4-BE49-F238E27FC236}">
                <a16:creationId xmlns:a16="http://schemas.microsoft.com/office/drawing/2014/main" xmlns="" id="{E8AF0D86-9BDD-4C18-A58C-D3AF0A400DBD}"/>
              </a:ext>
            </a:extLst>
          </p:cNvPr>
          <p:cNvSpPr txBox="1">
            <a:spLocks/>
          </p:cNvSpPr>
          <p:nvPr/>
        </p:nvSpPr>
        <p:spPr bwMode="auto">
          <a:xfrm>
            <a:off x="1295400" y="1447800"/>
            <a:ext cx="6560095" cy="1066800"/>
          </a:xfrm>
          <a:prstGeom prst="rect">
            <a:avLst/>
          </a:prstGeom>
          <a:solidFill>
            <a:schemeClr val="accent5">
              <a:lumMod val="10000"/>
            </a:schemeClr>
          </a:solidFill>
          <a:ln>
            <a:solidFill>
              <a:srgbClr val="FFCC00"/>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 John Calvin</a:t>
            </a:r>
            <a:b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1509-1564</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2192344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990600"/>
          </a:xfrm>
        </p:spPr>
        <p:txBody>
          <a:bodyPr/>
          <a:lstStyle/>
          <a:p>
            <a:r>
              <a:rPr lang="en-US" sz="3600" dirty="0">
                <a:solidFill>
                  <a:srgbClr val="FFFFCC"/>
                </a:solidFill>
                <a:latin typeface="+mn-lt"/>
              </a:rPr>
              <a:t>The invitation</a:t>
            </a:r>
            <a:endParaRPr lang="en-US" sz="3600" dirty="0">
              <a:solidFill>
                <a:schemeClr val="bg1"/>
              </a:solidFill>
              <a:latin typeface="+mn-lt"/>
            </a:endParaRPr>
          </a:p>
        </p:txBody>
      </p:sp>
      <p:sp>
        <p:nvSpPr>
          <p:cNvPr id="3075" name="Rectangle 3"/>
          <p:cNvSpPr>
            <a:spLocks noGrp="1" noChangeArrowheads="1"/>
          </p:cNvSpPr>
          <p:nvPr>
            <p:ph idx="1"/>
          </p:nvPr>
        </p:nvSpPr>
        <p:spPr>
          <a:xfrm>
            <a:off x="304800" y="962892"/>
            <a:ext cx="8550560" cy="5562600"/>
          </a:xfrm>
        </p:spPr>
        <p:txBody>
          <a:bodyPr/>
          <a:lstStyle/>
          <a:p>
            <a:pPr marL="0" indent="0">
              <a:spcBef>
                <a:spcPts val="600"/>
              </a:spcBef>
              <a:spcAft>
                <a:spcPts val="0"/>
              </a:spcAft>
              <a:buNone/>
            </a:pPr>
            <a:r>
              <a:rPr lang="en-US" sz="3400" dirty="0">
                <a:solidFill>
                  <a:schemeClr val="bg1"/>
                </a:solidFill>
                <a:latin typeface="Calibri" panose="020F0502020204030204" pitchFamily="34" charset="0"/>
                <a:ea typeface="Times New Roman" panose="02020603050405020304" pitchFamily="18" charset="0"/>
              </a:rPr>
              <a:t>Each position denies God is love (1 Jn.4:16).</a:t>
            </a:r>
          </a:p>
          <a:p>
            <a:pPr marL="0" indent="0">
              <a:spcBef>
                <a:spcPts val="600"/>
              </a:spcBef>
              <a:spcAft>
                <a:spcPts val="0"/>
              </a:spcAft>
              <a:buNone/>
            </a:pPr>
            <a:r>
              <a:rPr lang="en-US" sz="3300" dirty="0">
                <a:solidFill>
                  <a:schemeClr val="bg1"/>
                </a:solidFill>
                <a:latin typeface="Calibri" panose="020F0502020204030204" pitchFamily="34" charset="0"/>
                <a:ea typeface="Times New Roman" panose="02020603050405020304" pitchFamily="18" charset="0"/>
              </a:rPr>
              <a:t>Reprobation paints God as a monster.  </a:t>
            </a:r>
          </a:p>
          <a:p>
            <a:pPr marL="628650" lvl="1" indent="-287338">
              <a:spcBef>
                <a:spcPts val="600"/>
              </a:spcBef>
              <a:spcAft>
                <a:spcPts val="0"/>
              </a:spcAft>
              <a:buFont typeface="Wingdings" panose="05000000000000000000" pitchFamily="2" charset="2"/>
              <a:buChar char="§"/>
            </a:pPr>
            <a:r>
              <a:rPr lang="en-US" sz="3200" dirty="0">
                <a:solidFill>
                  <a:schemeClr val="bg1"/>
                </a:solidFill>
                <a:latin typeface="Calibri" panose="020F0502020204030204" pitchFamily="34" charset="0"/>
                <a:ea typeface="Times New Roman" panose="02020603050405020304" pitchFamily="18" charset="0"/>
              </a:rPr>
              <a:t>God unconditionally elects some, not others... who must go to hell.</a:t>
            </a:r>
          </a:p>
          <a:p>
            <a:pPr marL="0" indent="0">
              <a:spcBef>
                <a:spcPts val="600"/>
              </a:spcBef>
              <a:spcAft>
                <a:spcPts val="0"/>
              </a:spcAft>
              <a:buNone/>
            </a:pPr>
            <a:r>
              <a:rPr lang="en-US" dirty="0">
                <a:solidFill>
                  <a:schemeClr val="bg1"/>
                </a:solidFill>
                <a:latin typeface="Calibri" panose="020F0502020204030204" pitchFamily="34" charset="0"/>
                <a:ea typeface="Times New Roman" panose="02020603050405020304" pitchFamily="18" charset="0"/>
              </a:rPr>
              <a:t>Many things happen that are not God’s will.  </a:t>
            </a:r>
          </a:p>
          <a:p>
            <a:pPr marL="0" indent="0">
              <a:spcBef>
                <a:spcPts val="600"/>
              </a:spcBef>
              <a:spcAft>
                <a:spcPts val="0"/>
              </a:spcAft>
              <a:buNone/>
            </a:pPr>
            <a:endParaRPr lang="en-US"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7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200" dirty="0">
              <a:solidFill>
                <a:schemeClr val="bg1"/>
              </a:solidFill>
              <a:latin typeface="Calibri" panose="020F0502020204030204" pitchFamily="34" charset="0"/>
              <a:ea typeface="Times New Roman" panose="02020603050405020304" pitchFamily="18" charset="0"/>
            </a:endParaRPr>
          </a:p>
          <a:p>
            <a:pPr lvl="1">
              <a:spcBef>
                <a:spcPts val="600"/>
              </a:spcBef>
              <a:spcAft>
                <a:spcPts val="300"/>
              </a:spcAft>
              <a:buFont typeface="Arial" panose="020B0604020202020204" pitchFamily="34" charset="0"/>
              <a:buChar char="•"/>
            </a:pPr>
            <a:endParaRPr lang="en-US" sz="2900" dirty="0">
              <a:solidFill>
                <a:schemeClr val="bg1"/>
              </a:solidFill>
              <a:latin typeface="Calibri" panose="020F0502020204030204" pitchFamily="34" charset="0"/>
              <a:ea typeface="Times New Roman" panose="02020603050405020304" pitchFamily="18" charset="0"/>
            </a:endParaRPr>
          </a:p>
          <a:p>
            <a:pPr marL="0" indent="0">
              <a:spcBef>
                <a:spcPts val="1200"/>
              </a:spcBef>
              <a:spcAft>
                <a:spcPts val="300"/>
              </a:spcAft>
              <a:buNone/>
            </a:pPr>
            <a:endParaRPr lang="en-US" altLang="en-US" sz="3200" dirty="0">
              <a:solidFill>
                <a:schemeClr val="bg1"/>
              </a:solidFill>
            </a:endParaRPr>
          </a:p>
        </p:txBody>
      </p:sp>
      <p:sp>
        <p:nvSpPr>
          <p:cNvPr id="3" name="Rectangle 2">
            <a:extLst>
              <a:ext uri="{FF2B5EF4-FFF2-40B4-BE49-F238E27FC236}">
                <a16:creationId xmlns:a16="http://schemas.microsoft.com/office/drawing/2014/main" xmlns="" id="{9555AC9D-288E-4256-A114-04CBE27F1E7F}"/>
              </a:ext>
            </a:extLst>
          </p:cNvPr>
          <p:cNvSpPr/>
          <p:nvPr/>
        </p:nvSpPr>
        <p:spPr>
          <a:xfrm>
            <a:off x="1493980" y="3886200"/>
            <a:ext cx="6172200" cy="2145145"/>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latin typeface="Calibri" panose="020F0502020204030204" pitchFamily="34" charset="0"/>
                <a:cs typeface="Calibri" panose="020F0502020204030204" pitchFamily="34" charset="0"/>
              </a:rPr>
              <a:t>30 </a:t>
            </a:r>
            <a:r>
              <a:rPr lang="en-US" sz="3200" dirty="0">
                <a:latin typeface="Calibri" panose="020F0502020204030204" pitchFamily="34" charset="0"/>
                <a:cs typeface="Calibri" panose="020F0502020204030204" pitchFamily="34" charset="0"/>
              </a:rPr>
              <a:t>But the Pharisees and lawyers rejected the will of God for them-selves, not having been baptized by him </a:t>
            </a:r>
            <a:r>
              <a:rPr lang="en-US" dirty="0">
                <a:latin typeface="Calibri" panose="020F0502020204030204" pitchFamily="34" charset="0"/>
                <a:cs typeface="Calibri" panose="020F0502020204030204" pitchFamily="34" charset="0"/>
              </a:rPr>
              <a:t>– Lk.7.</a:t>
            </a:r>
          </a:p>
        </p:txBody>
      </p:sp>
    </p:spTree>
    <p:extLst>
      <p:ext uri="{BB962C8B-B14F-4D97-AF65-F5344CB8AC3E}">
        <p14:creationId xmlns:p14="http://schemas.microsoft.com/office/powerpoint/2010/main" xmlns="" val="7783887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990600"/>
          </a:xfrm>
        </p:spPr>
        <p:txBody>
          <a:bodyPr/>
          <a:lstStyle/>
          <a:p>
            <a:r>
              <a:rPr lang="en-US" sz="3600" dirty="0">
                <a:solidFill>
                  <a:srgbClr val="FFFFCC"/>
                </a:solidFill>
                <a:latin typeface="+mn-lt"/>
              </a:rPr>
              <a:t>The invitation</a:t>
            </a:r>
            <a:endParaRPr lang="en-US" sz="3600" dirty="0">
              <a:solidFill>
                <a:schemeClr val="bg1"/>
              </a:solidFill>
              <a:latin typeface="+mn-lt"/>
            </a:endParaRPr>
          </a:p>
        </p:txBody>
      </p:sp>
      <p:sp>
        <p:nvSpPr>
          <p:cNvPr id="3075" name="Rectangle 3"/>
          <p:cNvSpPr>
            <a:spLocks noGrp="1" noChangeArrowheads="1"/>
          </p:cNvSpPr>
          <p:nvPr>
            <p:ph idx="1"/>
          </p:nvPr>
        </p:nvSpPr>
        <p:spPr>
          <a:xfrm>
            <a:off x="304800" y="962892"/>
            <a:ext cx="8550560" cy="5562600"/>
          </a:xfrm>
        </p:spPr>
        <p:txBody>
          <a:bodyPr/>
          <a:lstStyle/>
          <a:p>
            <a:pPr marL="0" indent="0">
              <a:spcBef>
                <a:spcPts val="600"/>
              </a:spcBef>
              <a:spcAft>
                <a:spcPts val="0"/>
              </a:spcAft>
              <a:buNone/>
            </a:pPr>
            <a:r>
              <a:rPr lang="en-US" sz="3400" dirty="0">
                <a:solidFill>
                  <a:schemeClr val="bg1"/>
                </a:solidFill>
                <a:latin typeface="Calibri" panose="020F0502020204030204" pitchFamily="34" charset="0"/>
                <a:ea typeface="Times New Roman" panose="02020603050405020304" pitchFamily="18" charset="0"/>
              </a:rPr>
              <a:t>Each position denies God is love (1 Jn.4:16).</a:t>
            </a:r>
          </a:p>
          <a:p>
            <a:pPr marL="0" indent="0">
              <a:spcBef>
                <a:spcPts val="600"/>
              </a:spcBef>
              <a:spcAft>
                <a:spcPts val="0"/>
              </a:spcAft>
              <a:buNone/>
            </a:pPr>
            <a:r>
              <a:rPr lang="en-US" sz="3300" dirty="0">
                <a:solidFill>
                  <a:schemeClr val="bg1"/>
                </a:solidFill>
                <a:latin typeface="Calibri" panose="020F0502020204030204" pitchFamily="34" charset="0"/>
                <a:ea typeface="Times New Roman" panose="02020603050405020304" pitchFamily="18" charset="0"/>
              </a:rPr>
              <a:t>Reprobation paints God as a monster.  </a:t>
            </a:r>
          </a:p>
          <a:p>
            <a:pPr marL="628650" lvl="1" indent="-287338">
              <a:spcBef>
                <a:spcPts val="600"/>
              </a:spcBef>
              <a:spcAft>
                <a:spcPts val="0"/>
              </a:spcAft>
              <a:buFont typeface="Wingdings" panose="05000000000000000000" pitchFamily="2" charset="2"/>
              <a:buChar char="§"/>
            </a:pPr>
            <a:r>
              <a:rPr lang="en-US" sz="3200" dirty="0">
                <a:solidFill>
                  <a:schemeClr val="bg1"/>
                </a:solidFill>
                <a:latin typeface="Calibri" panose="020F0502020204030204" pitchFamily="34" charset="0"/>
                <a:ea typeface="Times New Roman" panose="02020603050405020304" pitchFamily="18" charset="0"/>
              </a:rPr>
              <a:t>God unconditionally elects some, not others... who must go to hell.</a:t>
            </a:r>
          </a:p>
          <a:p>
            <a:pPr marL="0" indent="0">
              <a:spcBef>
                <a:spcPts val="600"/>
              </a:spcBef>
              <a:spcAft>
                <a:spcPts val="600"/>
              </a:spcAft>
              <a:buNone/>
            </a:pPr>
            <a:r>
              <a:rPr lang="en-US" dirty="0">
                <a:solidFill>
                  <a:schemeClr val="bg1"/>
                </a:solidFill>
                <a:latin typeface="Calibri" panose="020F0502020204030204" pitchFamily="34" charset="0"/>
                <a:ea typeface="Times New Roman" panose="02020603050405020304" pitchFamily="18" charset="0"/>
              </a:rPr>
              <a:t>Many things happen that are not God’s will.  </a:t>
            </a:r>
          </a:p>
          <a:p>
            <a:pPr lvl="1">
              <a:spcBef>
                <a:spcPts val="0"/>
              </a:spcBef>
              <a:spcAft>
                <a:spcPts val="0"/>
              </a:spcAft>
              <a:buFont typeface="Wingdings" panose="05000000000000000000" pitchFamily="2" charset="2"/>
              <a:buChar char="§"/>
            </a:pPr>
            <a:r>
              <a:rPr lang="en-US" sz="3200" dirty="0">
                <a:solidFill>
                  <a:schemeClr val="bg1"/>
                </a:solidFill>
                <a:latin typeface="Calibri" panose="020F0502020204030204" pitchFamily="34" charset="0"/>
                <a:ea typeface="Times New Roman" panose="02020603050405020304" pitchFamily="18" charset="0"/>
              </a:rPr>
              <a:t>1 Tim.2:4 – what </a:t>
            </a:r>
            <a:r>
              <a:rPr lang="en-US" sz="3200" i="1" dirty="0">
                <a:solidFill>
                  <a:schemeClr val="bg1"/>
                </a:solidFill>
                <a:latin typeface="Calibri" panose="020F0502020204030204" pitchFamily="34" charset="0"/>
                <a:ea typeface="Times New Roman" panose="02020603050405020304" pitchFamily="18" charset="0"/>
              </a:rPr>
              <a:t>is </a:t>
            </a:r>
            <a:r>
              <a:rPr lang="en-US" sz="3200" dirty="0">
                <a:solidFill>
                  <a:schemeClr val="bg1"/>
                </a:solidFill>
                <a:latin typeface="Calibri" panose="020F0502020204030204" pitchFamily="34" charset="0"/>
                <a:ea typeface="Times New Roman" panose="02020603050405020304" pitchFamily="18" charset="0"/>
              </a:rPr>
              <a:t>God’s desire?</a:t>
            </a:r>
          </a:p>
          <a:p>
            <a:pPr lvl="1">
              <a:spcBef>
                <a:spcPts val="600"/>
              </a:spcBef>
              <a:spcAft>
                <a:spcPts val="0"/>
              </a:spcAft>
              <a:buFont typeface="Wingdings" panose="05000000000000000000" pitchFamily="2" charset="2"/>
              <a:buChar char="§"/>
            </a:pPr>
            <a:r>
              <a:rPr lang="en-US" sz="3200" dirty="0">
                <a:solidFill>
                  <a:schemeClr val="bg1"/>
                </a:solidFill>
                <a:latin typeface="Calibri" panose="020F0502020204030204" pitchFamily="34" charset="0"/>
                <a:ea typeface="Times New Roman" panose="02020603050405020304" pitchFamily="18" charset="0"/>
              </a:rPr>
              <a:t>Ac.18:6 – who is responsible for their lost state?   </a:t>
            </a:r>
          </a:p>
          <a:p>
            <a:pPr marL="1255713" lvl="2" indent="-341313">
              <a:spcBef>
                <a:spcPts val="0"/>
              </a:spcBef>
              <a:spcAft>
                <a:spcPts val="0"/>
              </a:spcAft>
              <a:buFont typeface="Courier New" panose="02070309020205020404" pitchFamily="49" charset="0"/>
              <a:buChar char="o"/>
            </a:pPr>
            <a:r>
              <a:rPr lang="en-US" sz="3200" dirty="0">
                <a:solidFill>
                  <a:schemeClr val="bg1"/>
                </a:solidFill>
                <a:latin typeface="Calibri" panose="020F0502020204030204" pitchFamily="34" charset="0"/>
                <a:ea typeface="Times New Roman" panose="02020603050405020304" pitchFamily="18" charset="0"/>
              </a:rPr>
              <a:t>[Ac.13:45 shows the process]</a:t>
            </a:r>
          </a:p>
          <a:p>
            <a:pPr marL="0" indent="0">
              <a:spcBef>
                <a:spcPts val="600"/>
              </a:spcBef>
              <a:spcAft>
                <a:spcPts val="0"/>
              </a:spcAft>
              <a:buNone/>
            </a:pPr>
            <a:endParaRPr lang="en-US"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7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200" dirty="0">
              <a:solidFill>
                <a:schemeClr val="bg1"/>
              </a:solidFill>
              <a:latin typeface="Calibri" panose="020F0502020204030204" pitchFamily="34" charset="0"/>
              <a:ea typeface="Times New Roman" panose="02020603050405020304" pitchFamily="18" charset="0"/>
            </a:endParaRPr>
          </a:p>
          <a:p>
            <a:pPr lvl="1">
              <a:spcBef>
                <a:spcPts val="600"/>
              </a:spcBef>
              <a:spcAft>
                <a:spcPts val="300"/>
              </a:spcAft>
              <a:buFont typeface="Arial" panose="020B0604020202020204" pitchFamily="34" charset="0"/>
              <a:buChar char="•"/>
            </a:pPr>
            <a:endParaRPr lang="en-US" sz="2900" dirty="0">
              <a:solidFill>
                <a:schemeClr val="bg1"/>
              </a:solidFill>
              <a:latin typeface="Calibri" panose="020F0502020204030204" pitchFamily="34" charset="0"/>
              <a:ea typeface="Times New Roman" panose="02020603050405020304" pitchFamily="18" charset="0"/>
            </a:endParaRPr>
          </a:p>
          <a:p>
            <a:pPr marL="0" indent="0">
              <a:spcBef>
                <a:spcPts val="1200"/>
              </a:spcBef>
              <a:spcAft>
                <a:spcPts val="300"/>
              </a:spcAft>
              <a:buNone/>
            </a:pPr>
            <a:endParaRPr lang="en-US" altLang="en-US" sz="3200" dirty="0">
              <a:solidFill>
                <a:schemeClr val="bg1"/>
              </a:solidFill>
            </a:endParaRPr>
          </a:p>
        </p:txBody>
      </p:sp>
    </p:spTree>
    <p:extLst>
      <p:ext uri="{BB962C8B-B14F-4D97-AF65-F5344CB8AC3E}">
        <p14:creationId xmlns:p14="http://schemas.microsoft.com/office/powerpoint/2010/main" xmlns="" val="349187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990600"/>
          </a:xfrm>
        </p:spPr>
        <p:txBody>
          <a:bodyPr/>
          <a:lstStyle/>
          <a:p>
            <a:r>
              <a:rPr lang="en-US" sz="3600" dirty="0">
                <a:solidFill>
                  <a:srgbClr val="FFFFCC"/>
                </a:solidFill>
                <a:latin typeface="+mn-lt"/>
              </a:rPr>
              <a:t>The confusion</a:t>
            </a:r>
            <a:endParaRPr lang="en-US" sz="3600" dirty="0">
              <a:solidFill>
                <a:schemeClr val="bg1"/>
              </a:solidFill>
              <a:latin typeface="+mn-lt"/>
            </a:endParaRPr>
          </a:p>
        </p:txBody>
      </p:sp>
      <p:sp>
        <p:nvSpPr>
          <p:cNvPr id="3075" name="Rectangle 3"/>
          <p:cNvSpPr>
            <a:spLocks noGrp="1" noChangeArrowheads="1"/>
          </p:cNvSpPr>
          <p:nvPr>
            <p:ph idx="1"/>
          </p:nvPr>
        </p:nvSpPr>
        <p:spPr>
          <a:xfrm>
            <a:off x="304800" y="962892"/>
            <a:ext cx="8550560" cy="5562600"/>
          </a:xfrm>
        </p:spPr>
        <p:txBody>
          <a:bodyPr/>
          <a:lstStyle/>
          <a:p>
            <a:pPr marL="0" indent="0">
              <a:spcBef>
                <a:spcPts val="600"/>
              </a:spcBef>
              <a:spcAft>
                <a:spcPts val="600"/>
              </a:spcAft>
              <a:buNone/>
            </a:pPr>
            <a:r>
              <a:rPr lang="en-US" sz="3400" dirty="0">
                <a:solidFill>
                  <a:schemeClr val="bg1"/>
                </a:solidFill>
                <a:latin typeface="Calibri" panose="020F0502020204030204" pitchFamily="34" charset="0"/>
                <a:ea typeface="Times New Roman" panose="02020603050405020304" pitchFamily="18" charset="0"/>
              </a:rPr>
              <a:t>Piper…  Alternatives to Calvinism are slandered as Arminianism or semi-Pelagianism…</a:t>
            </a:r>
          </a:p>
          <a:p>
            <a:pPr lvl="1">
              <a:spcBef>
                <a:spcPts val="600"/>
              </a:spcBef>
              <a:spcAft>
                <a:spcPts val="60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Meaning: the doctrine of self-salvation.</a:t>
            </a:r>
          </a:p>
          <a:p>
            <a:pPr lvl="2">
              <a:spcBef>
                <a:spcPts val="600"/>
              </a:spcBef>
              <a:spcAft>
                <a:spcPts val="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Ac.2:37</a:t>
            </a:r>
          </a:p>
          <a:p>
            <a:pPr lvl="3">
              <a:spcBef>
                <a:spcPts val="600"/>
              </a:spcBef>
              <a:spcAft>
                <a:spcPts val="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Why did Peter insist they do something?</a:t>
            </a:r>
          </a:p>
          <a:p>
            <a:pPr lvl="3">
              <a:spcBef>
                <a:spcPts val="600"/>
              </a:spcBef>
              <a:spcAft>
                <a:spcPts val="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Is this self-salvation?</a:t>
            </a:r>
          </a:p>
          <a:p>
            <a:pPr lvl="3">
              <a:spcBef>
                <a:spcPts val="600"/>
              </a:spcBef>
              <a:spcAft>
                <a:spcPts val="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Why no mention of unconditional election?</a:t>
            </a: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200" dirty="0">
              <a:solidFill>
                <a:schemeClr val="bg1"/>
              </a:solidFill>
              <a:latin typeface="Calibri" panose="020F0502020204030204" pitchFamily="34" charset="0"/>
              <a:ea typeface="Times New Roman" panose="02020603050405020304" pitchFamily="18" charset="0"/>
            </a:endParaRPr>
          </a:p>
          <a:p>
            <a:pPr lvl="1">
              <a:spcBef>
                <a:spcPts val="600"/>
              </a:spcBef>
              <a:spcAft>
                <a:spcPts val="300"/>
              </a:spcAft>
              <a:buFont typeface="Arial" panose="020B0604020202020204" pitchFamily="34" charset="0"/>
              <a:buChar char="•"/>
            </a:pPr>
            <a:endParaRPr lang="en-US" sz="2900" dirty="0">
              <a:solidFill>
                <a:schemeClr val="bg1"/>
              </a:solidFill>
              <a:latin typeface="Calibri" panose="020F0502020204030204" pitchFamily="34" charset="0"/>
              <a:ea typeface="Times New Roman" panose="02020603050405020304" pitchFamily="18" charset="0"/>
            </a:endParaRPr>
          </a:p>
          <a:p>
            <a:pPr marL="0" indent="0">
              <a:spcBef>
                <a:spcPts val="1200"/>
              </a:spcBef>
              <a:spcAft>
                <a:spcPts val="300"/>
              </a:spcAft>
              <a:buNone/>
            </a:pPr>
            <a:endParaRPr lang="en-US" altLang="en-US" sz="3200" dirty="0">
              <a:solidFill>
                <a:schemeClr val="bg1"/>
              </a:solidFill>
            </a:endParaRPr>
          </a:p>
        </p:txBody>
      </p:sp>
    </p:spTree>
    <p:extLst>
      <p:ext uri="{BB962C8B-B14F-4D97-AF65-F5344CB8AC3E}">
        <p14:creationId xmlns:p14="http://schemas.microsoft.com/office/powerpoint/2010/main" xmlns="" val="37669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990600"/>
          </a:xfrm>
        </p:spPr>
        <p:txBody>
          <a:bodyPr/>
          <a:lstStyle/>
          <a:p>
            <a:r>
              <a:rPr lang="en-US" sz="3600" dirty="0">
                <a:solidFill>
                  <a:srgbClr val="FFFFCC"/>
                </a:solidFill>
                <a:latin typeface="+mn-lt"/>
              </a:rPr>
              <a:t>The confusion</a:t>
            </a:r>
            <a:endParaRPr lang="en-US" sz="3600" dirty="0">
              <a:solidFill>
                <a:schemeClr val="bg1"/>
              </a:solidFill>
              <a:latin typeface="+mn-lt"/>
            </a:endParaRPr>
          </a:p>
        </p:txBody>
      </p:sp>
      <p:sp>
        <p:nvSpPr>
          <p:cNvPr id="3075" name="Rectangle 3"/>
          <p:cNvSpPr>
            <a:spLocks noGrp="1" noChangeArrowheads="1"/>
          </p:cNvSpPr>
          <p:nvPr>
            <p:ph idx="1"/>
          </p:nvPr>
        </p:nvSpPr>
        <p:spPr>
          <a:xfrm>
            <a:off x="304800" y="962892"/>
            <a:ext cx="8550560" cy="5562600"/>
          </a:xfrm>
        </p:spPr>
        <p:txBody>
          <a:bodyPr/>
          <a:lstStyle/>
          <a:p>
            <a:pPr marL="0" indent="0">
              <a:spcBef>
                <a:spcPts val="600"/>
              </a:spcBef>
              <a:spcAft>
                <a:spcPts val="600"/>
              </a:spcAft>
              <a:buNone/>
            </a:pPr>
            <a:r>
              <a:rPr lang="en-US" sz="3400" dirty="0">
                <a:solidFill>
                  <a:schemeClr val="bg1"/>
                </a:solidFill>
                <a:latin typeface="Calibri" panose="020F0502020204030204" pitchFamily="34" charset="0"/>
                <a:ea typeface="Times New Roman" panose="02020603050405020304" pitchFamily="18" charset="0"/>
              </a:rPr>
              <a:t>Piper…  Alternatives to Calvinism are slandered as Arminianism or semi-Pelagianism…</a:t>
            </a:r>
          </a:p>
          <a:p>
            <a:pPr lvl="1">
              <a:spcBef>
                <a:spcPts val="600"/>
              </a:spcBef>
              <a:spcAft>
                <a:spcPts val="60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Meaning: the doctrine of self-salvation.</a:t>
            </a:r>
          </a:p>
          <a:p>
            <a:pPr lvl="2">
              <a:spcBef>
                <a:spcPts val="600"/>
              </a:spcBef>
              <a:spcAft>
                <a:spcPts val="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Ac.2:37</a:t>
            </a:r>
          </a:p>
          <a:p>
            <a:pPr lvl="2">
              <a:spcBef>
                <a:spcPts val="600"/>
              </a:spcBef>
              <a:spcAft>
                <a:spcPts val="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Ac.17:30</a:t>
            </a:r>
          </a:p>
          <a:p>
            <a:pPr lvl="3">
              <a:spcBef>
                <a:spcPts val="600"/>
              </a:spcBef>
              <a:spcAft>
                <a:spcPts val="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How many people are commanded to repent?</a:t>
            </a:r>
          </a:p>
          <a:p>
            <a:pPr lvl="3">
              <a:spcBef>
                <a:spcPts val="600"/>
              </a:spcBef>
              <a:spcAft>
                <a:spcPts val="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Is this deceptive (because they cannot actually repent)?</a:t>
            </a: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200" dirty="0">
              <a:solidFill>
                <a:schemeClr val="bg1"/>
              </a:solidFill>
              <a:latin typeface="Calibri" panose="020F0502020204030204" pitchFamily="34" charset="0"/>
              <a:ea typeface="Times New Roman" panose="02020603050405020304" pitchFamily="18" charset="0"/>
            </a:endParaRPr>
          </a:p>
          <a:p>
            <a:pPr lvl="1">
              <a:spcBef>
                <a:spcPts val="600"/>
              </a:spcBef>
              <a:spcAft>
                <a:spcPts val="300"/>
              </a:spcAft>
              <a:buFont typeface="Arial" panose="020B0604020202020204" pitchFamily="34" charset="0"/>
              <a:buChar char="•"/>
            </a:pPr>
            <a:endParaRPr lang="en-US" sz="2900" dirty="0">
              <a:solidFill>
                <a:schemeClr val="bg1"/>
              </a:solidFill>
              <a:latin typeface="Calibri" panose="020F0502020204030204" pitchFamily="34" charset="0"/>
              <a:ea typeface="Times New Roman" panose="02020603050405020304" pitchFamily="18" charset="0"/>
            </a:endParaRPr>
          </a:p>
          <a:p>
            <a:pPr marL="0" indent="0">
              <a:spcBef>
                <a:spcPts val="1200"/>
              </a:spcBef>
              <a:spcAft>
                <a:spcPts val="300"/>
              </a:spcAft>
              <a:buNone/>
            </a:pPr>
            <a:endParaRPr lang="en-US" altLang="en-US" sz="3200" dirty="0">
              <a:solidFill>
                <a:schemeClr val="bg1"/>
              </a:solidFill>
            </a:endParaRPr>
          </a:p>
        </p:txBody>
      </p:sp>
    </p:spTree>
    <p:extLst>
      <p:ext uri="{BB962C8B-B14F-4D97-AF65-F5344CB8AC3E}">
        <p14:creationId xmlns:p14="http://schemas.microsoft.com/office/powerpoint/2010/main" xmlns="" val="275281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990600"/>
          </a:xfrm>
        </p:spPr>
        <p:txBody>
          <a:bodyPr/>
          <a:lstStyle/>
          <a:p>
            <a:r>
              <a:rPr lang="en-US" sz="3600" dirty="0">
                <a:solidFill>
                  <a:srgbClr val="FFFFCC"/>
                </a:solidFill>
                <a:latin typeface="+mn-lt"/>
              </a:rPr>
              <a:t>The confusion</a:t>
            </a:r>
            <a:endParaRPr lang="en-US" sz="3600" dirty="0">
              <a:solidFill>
                <a:schemeClr val="bg1"/>
              </a:solidFill>
              <a:latin typeface="+mn-lt"/>
            </a:endParaRPr>
          </a:p>
        </p:txBody>
      </p:sp>
      <p:sp>
        <p:nvSpPr>
          <p:cNvPr id="3075" name="Rectangle 3"/>
          <p:cNvSpPr>
            <a:spLocks noGrp="1" noChangeArrowheads="1"/>
          </p:cNvSpPr>
          <p:nvPr>
            <p:ph idx="1"/>
          </p:nvPr>
        </p:nvSpPr>
        <p:spPr>
          <a:xfrm>
            <a:off x="304800" y="962892"/>
            <a:ext cx="8550560" cy="5562600"/>
          </a:xfrm>
        </p:spPr>
        <p:txBody>
          <a:bodyPr/>
          <a:lstStyle/>
          <a:p>
            <a:pPr marL="0" indent="0">
              <a:spcBef>
                <a:spcPts val="600"/>
              </a:spcBef>
              <a:spcAft>
                <a:spcPts val="600"/>
              </a:spcAft>
              <a:buNone/>
            </a:pPr>
            <a:r>
              <a:rPr lang="en-US" sz="3400" dirty="0">
                <a:solidFill>
                  <a:schemeClr val="bg1"/>
                </a:solidFill>
                <a:latin typeface="Calibri" panose="020F0502020204030204" pitchFamily="34" charset="0"/>
                <a:ea typeface="Times New Roman" panose="02020603050405020304" pitchFamily="18" charset="0"/>
              </a:rPr>
              <a:t>Piper…  Alternatives to Calvinism are slandered as Arminianism or semi-Pelagianism…</a:t>
            </a:r>
          </a:p>
          <a:p>
            <a:pPr lvl="1">
              <a:spcBef>
                <a:spcPts val="600"/>
              </a:spcBef>
              <a:spcAft>
                <a:spcPts val="60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Meaning: the doctrine of self-salvation.</a:t>
            </a:r>
          </a:p>
          <a:p>
            <a:pPr lvl="2">
              <a:spcBef>
                <a:spcPts val="600"/>
              </a:spcBef>
              <a:spcAft>
                <a:spcPts val="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Ac.2:37</a:t>
            </a:r>
          </a:p>
          <a:p>
            <a:pPr lvl="2">
              <a:spcBef>
                <a:spcPts val="600"/>
              </a:spcBef>
              <a:spcAft>
                <a:spcPts val="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Ac.17:30</a:t>
            </a:r>
          </a:p>
          <a:p>
            <a:pPr lvl="2">
              <a:spcBef>
                <a:spcPts val="600"/>
              </a:spcBef>
              <a:spcAft>
                <a:spcPts val="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2 Pt.3:9</a:t>
            </a:r>
          </a:p>
          <a:p>
            <a:pPr lvl="3">
              <a:spcBef>
                <a:spcPts val="600"/>
              </a:spcBef>
              <a:spcAft>
                <a:spcPts val="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Why doesn’t God merely give us repentance?</a:t>
            </a:r>
          </a:p>
          <a:p>
            <a:pPr lvl="3">
              <a:spcBef>
                <a:spcPts val="600"/>
              </a:spcBef>
              <a:spcAft>
                <a:spcPts val="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rPr>
              <a:t>What </a:t>
            </a:r>
            <a:r>
              <a:rPr lang="en-US" sz="3200" u="sng" dirty="0">
                <a:solidFill>
                  <a:schemeClr val="bg1"/>
                </a:solidFill>
                <a:latin typeface="Calibri" panose="020F0502020204030204" pitchFamily="34" charset="0"/>
                <a:ea typeface="Times New Roman" panose="02020603050405020304" pitchFamily="18" charset="0"/>
              </a:rPr>
              <a:t>IS</a:t>
            </a:r>
            <a:r>
              <a:rPr lang="en-US" sz="3200" dirty="0">
                <a:solidFill>
                  <a:schemeClr val="bg1"/>
                </a:solidFill>
                <a:latin typeface="Calibri" panose="020F0502020204030204" pitchFamily="34" charset="0"/>
                <a:ea typeface="Times New Roman" panose="02020603050405020304" pitchFamily="18" charset="0"/>
              </a:rPr>
              <a:t> His will?</a:t>
            </a:r>
          </a:p>
          <a:p>
            <a:pPr marL="0" indent="0">
              <a:spcBef>
                <a:spcPts val="1800"/>
              </a:spcBef>
              <a:spcAft>
                <a:spcPts val="0"/>
              </a:spcAft>
              <a:buNone/>
            </a:pPr>
            <a:endParaRPr lang="en-US" sz="3300" dirty="0">
              <a:solidFill>
                <a:schemeClr val="bg1"/>
              </a:solidFill>
              <a:latin typeface="Calibri" panose="020F0502020204030204" pitchFamily="34" charset="0"/>
              <a:ea typeface="Times New Roman" panose="02020603050405020304" pitchFamily="18" charset="0"/>
            </a:endParaRPr>
          </a:p>
          <a:p>
            <a:pPr marL="0" indent="0">
              <a:spcBef>
                <a:spcPts val="1800"/>
              </a:spcBef>
              <a:spcAft>
                <a:spcPts val="0"/>
              </a:spcAft>
              <a:buNone/>
            </a:pPr>
            <a:endParaRPr lang="en-US" sz="3200" dirty="0">
              <a:solidFill>
                <a:schemeClr val="bg1"/>
              </a:solidFill>
              <a:latin typeface="Calibri" panose="020F0502020204030204" pitchFamily="34" charset="0"/>
              <a:ea typeface="Times New Roman" panose="02020603050405020304" pitchFamily="18" charset="0"/>
            </a:endParaRPr>
          </a:p>
          <a:p>
            <a:pPr lvl="1">
              <a:spcBef>
                <a:spcPts val="600"/>
              </a:spcBef>
              <a:spcAft>
                <a:spcPts val="300"/>
              </a:spcAft>
              <a:buFont typeface="Arial" panose="020B0604020202020204" pitchFamily="34" charset="0"/>
              <a:buChar char="•"/>
            </a:pPr>
            <a:endParaRPr lang="en-US" sz="2900" dirty="0">
              <a:solidFill>
                <a:schemeClr val="bg1"/>
              </a:solidFill>
              <a:latin typeface="Calibri" panose="020F0502020204030204" pitchFamily="34" charset="0"/>
              <a:ea typeface="Times New Roman" panose="02020603050405020304" pitchFamily="18" charset="0"/>
            </a:endParaRPr>
          </a:p>
          <a:p>
            <a:pPr marL="0" indent="0">
              <a:spcBef>
                <a:spcPts val="1200"/>
              </a:spcBef>
              <a:spcAft>
                <a:spcPts val="300"/>
              </a:spcAft>
              <a:buNone/>
            </a:pPr>
            <a:endParaRPr lang="en-US" altLang="en-US" sz="3200" dirty="0">
              <a:solidFill>
                <a:schemeClr val="bg1"/>
              </a:solidFill>
            </a:endParaRPr>
          </a:p>
        </p:txBody>
      </p:sp>
      <p:sp>
        <p:nvSpPr>
          <p:cNvPr id="3" name="Rectangle 2">
            <a:extLst>
              <a:ext uri="{FF2B5EF4-FFF2-40B4-BE49-F238E27FC236}">
                <a16:creationId xmlns:a16="http://schemas.microsoft.com/office/drawing/2014/main" xmlns="" id="{67543B6B-1281-407B-866D-BF28924394D5}"/>
              </a:ext>
            </a:extLst>
          </p:cNvPr>
          <p:cNvSpPr/>
          <p:nvPr/>
        </p:nvSpPr>
        <p:spPr>
          <a:xfrm>
            <a:off x="4800600" y="5029200"/>
            <a:ext cx="4054760" cy="1600200"/>
          </a:xfrm>
          <a:prstGeom prst="rect">
            <a:avLst/>
          </a:prstGeom>
          <a:solidFill>
            <a:schemeClr val="accent6">
              <a:lumMod val="5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u="sng" dirty="0">
                <a:latin typeface="Calibri" panose="020F0502020204030204" pitchFamily="34" charset="0"/>
                <a:cs typeface="Calibri" panose="020F0502020204030204" pitchFamily="34" charset="0"/>
              </a:rPr>
              <a:t>WILL</a:t>
            </a:r>
            <a:r>
              <a:rPr lang="en-US" sz="3000" dirty="0">
                <a:latin typeface="Calibri" panose="020F0502020204030204" pitchFamily="34" charset="0"/>
                <a:cs typeface="Calibri" panose="020F0502020204030204" pitchFamily="34" charset="0"/>
              </a:rPr>
              <a:t>: wish, want, desire.</a:t>
            </a:r>
          </a:p>
          <a:p>
            <a:pPr algn="ctr"/>
            <a:r>
              <a:rPr lang="en-US" sz="3000" dirty="0">
                <a:latin typeface="Calibri" panose="020F0502020204030204" pitchFamily="34" charset="0"/>
                <a:cs typeface="Calibri" panose="020F0502020204030204" pitchFamily="34" charset="0"/>
              </a:rPr>
              <a:t>‘The deliberate exercises of the will.’</a:t>
            </a:r>
          </a:p>
        </p:txBody>
      </p:sp>
    </p:spTree>
    <p:extLst>
      <p:ext uri="{BB962C8B-B14F-4D97-AF65-F5344CB8AC3E}">
        <p14:creationId xmlns:p14="http://schemas.microsoft.com/office/powerpoint/2010/main" xmlns="" val="127734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8477" y="838200"/>
            <a:ext cx="4928696" cy="457200"/>
          </a:xfrm>
          <a:solidFill>
            <a:schemeClr val="tx1"/>
          </a:solidFill>
          <a:ln>
            <a:solidFill>
              <a:schemeClr val="bg1"/>
            </a:solidFill>
          </a:ln>
          <a:effectLst/>
        </p:spPr>
        <p:txBody>
          <a:bodyPr anchor="ctr" anchorCtr="0"/>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 Augustine, AD 354-430</a:t>
            </a:r>
          </a:p>
        </p:txBody>
      </p:sp>
      <p:sp>
        <p:nvSpPr>
          <p:cNvPr id="3" name="Title 1">
            <a:extLst>
              <a:ext uri="{FF2B5EF4-FFF2-40B4-BE49-F238E27FC236}">
                <a16:creationId xmlns:a16="http://schemas.microsoft.com/office/drawing/2014/main" xmlns="" id="{E8AF0D86-9BDD-4C18-A58C-D3AF0A400DBD}"/>
              </a:ext>
            </a:extLst>
          </p:cNvPr>
          <p:cNvSpPr txBox="1">
            <a:spLocks/>
          </p:cNvSpPr>
          <p:nvPr/>
        </p:nvSpPr>
        <p:spPr bwMode="auto">
          <a:xfrm>
            <a:off x="1295400" y="2057400"/>
            <a:ext cx="6560095" cy="1066800"/>
          </a:xfrm>
          <a:prstGeom prst="rect">
            <a:avLst/>
          </a:prstGeom>
          <a:solidFill>
            <a:schemeClr val="accent5">
              <a:lumMod val="10000"/>
            </a:schemeClr>
          </a:solidFill>
          <a:ln>
            <a:solidFill>
              <a:srgbClr val="FFCC00"/>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III. Summary of Calvinism</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2D2B2B3B-FF3F-48B6-9032-BF04E86A4A6B}"/>
              </a:ext>
            </a:extLst>
          </p:cNvPr>
          <p:cNvSpPr txBox="1">
            <a:spLocks/>
          </p:cNvSpPr>
          <p:nvPr/>
        </p:nvSpPr>
        <p:spPr bwMode="auto">
          <a:xfrm>
            <a:off x="2111099" y="1447800"/>
            <a:ext cx="4928696" cy="457200"/>
          </a:xfrm>
          <a:prstGeom prst="rect">
            <a:avLst/>
          </a:prstGeom>
          <a:solidFill>
            <a:schemeClr val="tx1"/>
          </a:solidFill>
          <a:ln>
            <a:solidFill>
              <a:schemeClr val="bg1"/>
            </a:solidFill>
          </a:ln>
          <a:effectLs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II. John Calvin, 1509-1564</a:t>
            </a:r>
          </a:p>
        </p:txBody>
      </p:sp>
    </p:spTree>
    <p:extLst>
      <p:ext uri="{BB962C8B-B14F-4D97-AF65-F5344CB8AC3E}">
        <p14:creationId xmlns:p14="http://schemas.microsoft.com/office/powerpoint/2010/main" xmlns="" val="3031193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1143000"/>
          </a:xfrm>
        </p:spPr>
        <p:txBody>
          <a:bodyPr/>
          <a:lstStyle/>
          <a:p>
            <a:r>
              <a:rPr lang="en-US" sz="3600" dirty="0">
                <a:solidFill>
                  <a:srgbClr val="FFFFCC"/>
                </a:solidFill>
                <a:latin typeface="+mn-lt"/>
              </a:rPr>
              <a:t>Five major points: </a:t>
            </a:r>
            <a:r>
              <a:rPr lang="en-US" sz="3600" dirty="0">
                <a:solidFill>
                  <a:srgbClr val="FFFF00"/>
                </a:solidFill>
                <a:latin typeface="+mn-lt"/>
              </a:rPr>
              <a:t>T-U-L-I-P</a:t>
            </a:r>
          </a:p>
        </p:txBody>
      </p:sp>
      <p:sp>
        <p:nvSpPr>
          <p:cNvPr id="3075" name="Rectangle 3"/>
          <p:cNvSpPr>
            <a:spLocks noGrp="1" noChangeArrowheads="1"/>
          </p:cNvSpPr>
          <p:nvPr>
            <p:ph idx="1"/>
          </p:nvPr>
        </p:nvSpPr>
        <p:spPr>
          <a:xfrm>
            <a:off x="581892" y="1066800"/>
            <a:ext cx="7980216" cy="4830763"/>
          </a:xfrm>
        </p:spPr>
        <p:txBody>
          <a:bodyPr/>
          <a:lstStyle/>
          <a:p>
            <a:pPr marL="0" indent="0">
              <a:spcAft>
                <a:spcPts val="600"/>
              </a:spcAft>
              <a:buNone/>
            </a:pPr>
            <a:r>
              <a:rPr lang="en-US" sz="3600" dirty="0">
                <a:solidFill>
                  <a:srgbClr val="FFFF00"/>
                </a:solidFill>
              </a:rPr>
              <a:t>T</a:t>
            </a:r>
            <a:r>
              <a:rPr lang="en-US" sz="3200" dirty="0">
                <a:solidFill>
                  <a:schemeClr val="bg1"/>
                </a:solidFill>
              </a:rPr>
              <a:t>otal hereditary depravity</a:t>
            </a:r>
          </a:p>
          <a:p>
            <a:pPr marL="0" indent="0">
              <a:spcAft>
                <a:spcPts val="600"/>
              </a:spcAft>
              <a:buNone/>
            </a:pPr>
            <a:r>
              <a:rPr lang="en-US" sz="3600" dirty="0">
                <a:solidFill>
                  <a:srgbClr val="FFFF00"/>
                </a:solidFill>
              </a:rPr>
              <a:t>U</a:t>
            </a:r>
            <a:r>
              <a:rPr lang="en-US" dirty="0">
                <a:solidFill>
                  <a:schemeClr val="bg1"/>
                </a:solidFill>
              </a:rPr>
              <a:t>nconditional election</a:t>
            </a:r>
          </a:p>
          <a:p>
            <a:pPr marL="0" indent="0">
              <a:spcAft>
                <a:spcPts val="600"/>
              </a:spcAft>
              <a:buNone/>
            </a:pPr>
            <a:r>
              <a:rPr lang="en-US" sz="3600" dirty="0">
                <a:solidFill>
                  <a:srgbClr val="FFFF00"/>
                </a:solidFill>
              </a:rPr>
              <a:t>L</a:t>
            </a:r>
            <a:r>
              <a:rPr lang="en-US" sz="3200" dirty="0">
                <a:solidFill>
                  <a:schemeClr val="bg1"/>
                </a:solidFill>
              </a:rPr>
              <a:t>imited atonement</a:t>
            </a:r>
          </a:p>
          <a:p>
            <a:pPr marL="0" indent="0">
              <a:spcAft>
                <a:spcPts val="600"/>
              </a:spcAft>
              <a:buNone/>
            </a:pPr>
            <a:r>
              <a:rPr lang="en-US" sz="3600" dirty="0">
                <a:solidFill>
                  <a:srgbClr val="FFFF00"/>
                </a:solidFill>
              </a:rPr>
              <a:t>I</a:t>
            </a:r>
            <a:r>
              <a:rPr lang="en-US" dirty="0">
                <a:solidFill>
                  <a:schemeClr val="bg1"/>
                </a:solidFill>
              </a:rPr>
              <a:t>rresistible grace</a:t>
            </a:r>
          </a:p>
          <a:p>
            <a:pPr marL="0" indent="0">
              <a:spcAft>
                <a:spcPts val="600"/>
              </a:spcAft>
              <a:buNone/>
            </a:pPr>
            <a:r>
              <a:rPr lang="en-US" sz="3600" dirty="0">
                <a:solidFill>
                  <a:srgbClr val="FFFF00"/>
                </a:solidFill>
              </a:rPr>
              <a:t>P</a:t>
            </a:r>
            <a:r>
              <a:rPr lang="en-US" sz="3200" dirty="0">
                <a:solidFill>
                  <a:schemeClr val="bg1"/>
                </a:solidFill>
              </a:rPr>
              <a:t>erseverance (preservation) of saints</a:t>
            </a: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4177919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8477" y="838200"/>
            <a:ext cx="4928696" cy="457200"/>
          </a:xfrm>
          <a:solidFill>
            <a:schemeClr val="tx1"/>
          </a:solidFill>
          <a:ln>
            <a:solidFill>
              <a:schemeClr val="bg1"/>
            </a:solidFill>
          </a:ln>
          <a:effectLst/>
        </p:spPr>
        <p:txBody>
          <a:bodyPr anchor="ctr" anchorCtr="0"/>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 Augustine, AD 354-430</a:t>
            </a:r>
          </a:p>
        </p:txBody>
      </p:sp>
      <p:sp>
        <p:nvSpPr>
          <p:cNvPr id="3" name="Title 1">
            <a:extLst>
              <a:ext uri="{FF2B5EF4-FFF2-40B4-BE49-F238E27FC236}">
                <a16:creationId xmlns:a16="http://schemas.microsoft.com/office/drawing/2014/main" xmlns="" id="{E8AF0D86-9BDD-4C18-A58C-D3AF0A400DBD}"/>
              </a:ext>
            </a:extLst>
          </p:cNvPr>
          <p:cNvSpPr txBox="1">
            <a:spLocks/>
          </p:cNvSpPr>
          <p:nvPr/>
        </p:nvSpPr>
        <p:spPr bwMode="auto">
          <a:xfrm>
            <a:off x="1295400" y="2667000"/>
            <a:ext cx="6560095" cy="1066800"/>
          </a:xfrm>
          <a:prstGeom prst="rect">
            <a:avLst/>
          </a:prstGeom>
          <a:solidFill>
            <a:schemeClr val="accent5">
              <a:lumMod val="10000"/>
            </a:schemeClr>
          </a:solidFill>
          <a:ln>
            <a:solidFill>
              <a:srgbClr val="FFCC00"/>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IV. Consequences of Unconditional Election</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2D2B2B3B-FF3F-48B6-9032-BF04E86A4A6B}"/>
              </a:ext>
            </a:extLst>
          </p:cNvPr>
          <p:cNvSpPr txBox="1">
            <a:spLocks/>
          </p:cNvSpPr>
          <p:nvPr/>
        </p:nvSpPr>
        <p:spPr bwMode="auto">
          <a:xfrm>
            <a:off x="2111099" y="1447800"/>
            <a:ext cx="4928696" cy="457200"/>
          </a:xfrm>
          <a:prstGeom prst="rect">
            <a:avLst/>
          </a:prstGeom>
          <a:solidFill>
            <a:schemeClr val="tx1"/>
          </a:solidFill>
          <a:ln>
            <a:solidFill>
              <a:schemeClr val="bg1"/>
            </a:solidFill>
          </a:ln>
          <a:effectLs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II. John Calvin, 1509-1564</a:t>
            </a:r>
          </a:p>
        </p:txBody>
      </p:sp>
      <p:sp>
        <p:nvSpPr>
          <p:cNvPr id="5" name="Title 1">
            <a:extLst>
              <a:ext uri="{FF2B5EF4-FFF2-40B4-BE49-F238E27FC236}">
                <a16:creationId xmlns:a16="http://schemas.microsoft.com/office/drawing/2014/main" xmlns="" id="{795DEE15-D6E0-407C-AF79-B0E5DD8BDC98}"/>
              </a:ext>
            </a:extLst>
          </p:cNvPr>
          <p:cNvSpPr txBox="1">
            <a:spLocks/>
          </p:cNvSpPr>
          <p:nvPr/>
        </p:nvSpPr>
        <p:spPr bwMode="auto">
          <a:xfrm>
            <a:off x="2111099" y="2057400"/>
            <a:ext cx="4928696" cy="457200"/>
          </a:xfrm>
          <a:prstGeom prst="rect">
            <a:avLst/>
          </a:prstGeom>
          <a:solidFill>
            <a:schemeClr val="tx1"/>
          </a:solidFill>
          <a:ln>
            <a:solidFill>
              <a:schemeClr val="bg1"/>
            </a:solidFill>
          </a:ln>
          <a:effectLs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III. Summary of Calvinism</a:t>
            </a:r>
          </a:p>
        </p:txBody>
      </p:sp>
    </p:spTree>
    <p:extLst>
      <p:ext uri="{BB962C8B-B14F-4D97-AF65-F5344CB8AC3E}">
        <p14:creationId xmlns:p14="http://schemas.microsoft.com/office/powerpoint/2010/main" xmlns="" val="2226119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67856" y="304800"/>
            <a:ext cx="8626760" cy="5821363"/>
          </a:xfrm>
        </p:spPr>
        <p:txBody>
          <a:bodyPr/>
          <a:lstStyle/>
          <a:p>
            <a:pPr marL="0" indent="0">
              <a:spcAft>
                <a:spcPts val="600"/>
              </a:spcAft>
              <a:buNone/>
            </a:pPr>
            <a:r>
              <a:rPr lang="en-US" sz="2400" dirty="0">
                <a:solidFill>
                  <a:srgbClr val="99FF33"/>
                </a:solidFill>
              </a:rPr>
              <a:t>1. </a:t>
            </a:r>
            <a:r>
              <a:rPr lang="en-US" dirty="0">
                <a:solidFill>
                  <a:srgbClr val="FFFFCC"/>
                </a:solidFill>
              </a:rPr>
              <a:t>Conflicts with biblical conditions of salvation</a:t>
            </a:r>
          </a:p>
          <a:p>
            <a:pPr marL="341313" indent="-341313">
              <a:spcAft>
                <a:spcPts val="600"/>
              </a:spcAft>
              <a:buNone/>
            </a:pPr>
            <a:r>
              <a:rPr lang="en-US" sz="2400" dirty="0">
                <a:solidFill>
                  <a:srgbClr val="99FF33"/>
                </a:solidFill>
              </a:rPr>
              <a:t>2. </a:t>
            </a:r>
            <a:r>
              <a:rPr lang="en-US" dirty="0">
                <a:solidFill>
                  <a:srgbClr val="FFFFCC"/>
                </a:solidFill>
              </a:rPr>
              <a:t>Cancels exhortations, promises, warnings of Bible.</a:t>
            </a:r>
          </a:p>
          <a:p>
            <a:pPr marL="0" indent="0">
              <a:spcAft>
                <a:spcPts val="600"/>
              </a:spcAft>
              <a:buNone/>
            </a:pPr>
            <a:r>
              <a:rPr lang="en-US" sz="2400" dirty="0">
                <a:solidFill>
                  <a:srgbClr val="99FF33"/>
                </a:solidFill>
              </a:rPr>
              <a:t>3. </a:t>
            </a:r>
            <a:r>
              <a:rPr lang="en-US" dirty="0">
                <a:solidFill>
                  <a:srgbClr val="FFFFCC"/>
                </a:solidFill>
              </a:rPr>
              <a:t>Characterizes God as cruel, capricious</a:t>
            </a:r>
          </a:p>
          <a:p>
            <a:pPr marL="0" indent="0">
              <a:spcAft>
                <a:spcPts val="600"/>
              </a:spcAft>
              <a:buNone/>
            </a:pPr>
            <a:r>
              <a:rPr lang="en-US" sz="2400" dirty="0">
                <a:solidFill>
                  <a:srgbClr val="99FF33"/>
                </a:solidFill>
              </a:rPr>
              <a:t>4. </a:t>
            </a:r>
            <a:r>
              <a:rPr lang="en-US" dirty="0">
                <a:solidFill>
                  <a:srgbClr val="FFFFCC"/>
                </a:solidFill>
              </a:rPr>
              <a:t>Convicts God of partiality.</a:t>
            </a:r>
          </a:p>
          <a:p>
            <a:pPr marL="0" indent="0">
              <a:spcAft>
                <a:spcPts val="600"/>
              </a:spcAft>
              <a:buNone/>
            </a:pPr>
            <a:r>
              <a:rPr lang="en-US" sz="2400" dirty="0">
                <a:solidFill>
                  <a:srgbClr val="99FF33"/>
                </a:solidFill>
              </a:rPr>
              <a:t>5. </a:t>
            </a:r>
            <a:r>
              <a:rPr lang="en-US" dirty="0">
                <a:solidFill>
                  <a:srgbClr val="FFFFCC"/>
                </a:solidFill>
              </a:rPr>
              <a:t>Contradicts human responsibility.</a:t>
            </a:r>
          </a:p>
          <a:p>
            <a:pPr marL="514350" indent="-514350">
              <a:spcAft>
                <a:spcPts val="600"/>
              </a:spcAft>
              <a:buAutoNum type="arabicPeriod"/>
            </a:pPr>
            <a:endParaRPr lang="en-US" dirty="0">
              <a:solidFill>
                <a:schemeClr val="bg1"/>
              </a:solidFill>
            </a:endParaRPr>
          </a:p>
          <a:p>
            <a:pPr marL="514350" indent="-514350">
              <a:spcAft>
                <a:spcPts val="600"/>
              </a:spcAft>
              <a:buAutoNum type="arabicPeriod"/>
            </a:pPr>
            <a:endParaRPr lang="en-US" dirty="0">
              <a:solidFill>
                <a:schemeClr val="bg1"/>
              </a:solidFill>
            </a:endParaRPr>
          </a:p>
          <a:p>
            <a:pPr marL="514350" indent="-514350">
              <a:spcAft>
                <a:spcPts val="600"/>
              </a:spcAft>
              <a:buAutoNum type="arabicPeriod"/>
            </a:pPr>
            <a:endParaRPr lang="en-US" dirty="0">
              <a:solidFill>
                <a:srgbClr val="FFFF00"/>
              </a:solidFill>
            </a:endParaRPr>
          </a:p>
        </p:txBody>
      </p:sp>
    </p:spTree>
    <p:extLst>
      <p:ext uri="{BB962C8B-B14F-4D97-AF65-F5344CB8AC3E}">
        <p14:creationId xmlns:p14="http://schemas.microsoft.com/office/powerpoint/2010/main" xmlns="" val="1288818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457200"/>
            <a:ext cx="8550560" cy="6172200"/>
          </a:xfrm>
        </p:spPr>
        <p:txBody>
          <a:bodyPr/>
          <a:lstStyle/>
          <a:p>
            <a:pPr marL="0" indent="0" algn="ctr">
              <a:spcBef>
                <a:spcPts val="3000"/>
              </a:spcBef>
              <a:spcAft>
                <a:spcPts val="600"/>
              </a:spcAft>
              <a:buNone/>
            </a:pPr>
            <a:r>
              <a:rPr lang="en-US" dirty="0">
                <a:solidFill>
                  <a:schemeClr val="bg1"/>
                </a:solidFill>
              </a:rPr>
              <a:t>Augustine debated Pelagius over</a:t>
            </a:r>
            <a:br>
              <a:rPr lang="en-US" dirty="0">
                <a:solidFill>
                  <a:schemeClr val="bg1"/>
                </a:solidFill>
              </a:rPr>
            </a:br>
            <a:r>
              <a:rPr lang="en-US" dirty="0">
                <a:solidFill>
                  <a:schemeClr val="bg1"/>
                </a:solidFill>
              </a:rPr>
              <a:t>original sin and inherited guilt.</a:t>
            </a:r>
          </a:p>
          <a:p>
            <a:pPr>
              <a:spcAft>
                <a:spcPts val="600"/>
              </a:spcAft>
            </a:pPr>
            <a:endParaRPr lang="en-US" dirty="0">
              <a:solidFill>
                <a:schemeClr val="bg1"/>
              </a:solidFill>
            </a:endParaRP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820270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778" y="838200"/>
            <a:ext cx="6560095" cy="1066800"/>
          </a:xfrm>
          <a:solidFill>
            <a:schemeClr val="accent5">
              <a:lumMod val="10000"/>
            </a:schemeClr>
          </a:solidFill>
          <a:ln>
            <a:solidFill>
              <a:srgbClr val="FFCC00"/>
            </a:solidFill>
          </a:ln>
          <a:effectLst/>
        </p:spPr>
        <p:txBody>
          <a:bodyPr anchor="ctr" anchorCtr="0"/>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 Views Of Pelagius</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515456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5939</TotalTime>
  <Words>1274</Words>
  <Application>Microsoft Office PowerPoint</Application>
  <PresentationFormat>On-screen Show (4:3)</PresentationFormat>
  <Paragraphs>228</Paragraphs>
  <Slides>34</Slides>
  <Notes>25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Default Design</vt:lpstr>
      <vt:lpstr>Slide 1</vt:lpstr>
      <vt:lpstr>I. Augustine AD 354-430</vt:lpstr>
      <vt:lpstr>I. Augustine, AD 354-430</vt:lpstr>
      <vt:lpstr>I. Augustine, AD 354-430</vt:lpstr>
      <vt:lpstr>Five major points: T-U-L-I-P</vt:lpstr>
      <vt:lpstr>I. Augustine, AD 354-430</vt:lpstr>
      <vt:lpstr>Slide 7</vt:lpstr>
      <vt:lpstr>Slide 8</vt:lpstr>
      <vt:lpstr>I. Views Of Pelagius</vt:lpstr>
      <vt:lpstr>Slide 10</vt:lpstr>
      <vt:lpstr>II. Views Of Augustine</vt:lpstr>
      <vt:lpstr>Slide 12</vt:lpstr>
      <vt:lpstr>Summary (1/2)</vt:lpstr>
      <vt:lpstr>Summary (2/2)</vt:lpstr>
      <vt:lpstr>III. Modern Definitions And Explanations</vt:lpstr>
      <vt:lpstr>Reformed</vt:lpstr>
      <vt:lpstr>Arminianism</vt:lpstr>
      <vt:lpstr>Sovereignty</vt:lpstr>
      <vt:lpstr>Determinism</vt:lpstr>
      <vt:lpstr>Predestination</vt:lpstr>
      <vt:lpstr>Free will</vt:lpstr>
      <vt:lpstr>Free will</vt:lpstr>
      <vt:lpstr>IV. The Great Debate: God’s Sovereignty</vt:lpstr>
      <vt:lpstr>Supralapsarianism</vt:lpstr>
      <vt:lpstr>Infralapsarianism</vt:lpstr>
      <vt:lpstr>Supralapsarianism / Infralapsarianism</vt:lpstr>
      <vt:lpstr>Supralapsarianism / Infralapsarianism</vt:lpstr>
      <vt:lpstr>The invitation</vt:lpstr>
      <vt:lpstr>The invitation</vt:lpstr>
      <vt:lpstr>The invitation</vt:lpstr>
      <vt:lpstr>The invitation</vt:lpstr>
      <vt:lpstr>The confusion</vt:lpstr>
      <vt:lpstr>The confusion</vt:lpstr>
      <vt:lpstr>The confusion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church of Christ</cp:lastModifiedBy>
  <cp:revision>578</cp:revision>
  <dcterms:created xsi:type="dcterms:W3CDTF">2004-01-08T21:08:14Z</dcterms:created>
  <dcterms:modified xsi:type="dcterms:W3CDTF">2019-04-15T01:03:35Z</dcterms:modified>
</cp:coreProperties>
</file>