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305" r:id="rId2"/>
    <p:sldId id="541" r:id="rId3"/>
    <p:sldId id="547" r:id="rId4"/>
    <p:sldId id="366" r:id="rId5"/>
    <p:sldId id="542" r:id="rId6"/>
    <p:sldId id="543" r:id="rId7"/>
    <p:sldId id="544" r:id="rId8"/>
    <p:sldId id="528" r:id="rId9"/>
    <p:sldId id="545" r:id="rId10"/>
    <p:sldId id="546" r:id="rId11"/>
    <p:sldId id="531" r:id="rId12"/>
    <p:sldId id="532" r:id="rId13"/>
    <p:sldId id="533" r:id="rId14"/>
    <p:sldId id="491" r:id="rId15"/>
    <p:sldId id="534" r:id="rId16"/>
    <p:sldId id="535" r:id="rId17"/>
    <p:sldId id="536" r:id="rId18"/>
    <p:sldId id="537" r:id="rId19"/>
    <p:sldId id="511" r:id="rId20"/>
    <p:sldId id="538" r:id="rId21"/>
    <p:sldId id="522" r:id="rId22"/>
    <p:sldId id="539" r:id="rId23"/>
    <p:sldId id="289"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33"/>
    <a:srgbClr val="CCFFFF"/>
    <a:srgbClr val="FFFFCC"/>
    <a:srgbClr val="FFFF00"/>
    <a:srgbClr val="C0C0C0"/>
    <a:srgbClr val="FF9900"/>
    <a:srgbClr val="FF9933"/>
    <a:srgbClr val="FF3300"/>
    <a:srgbClr val="FFCC00"/>
    <a:srgbClr val="8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23" autoAdjust="0"/>
    <p:restoredTop sz="94660"/>
  </p:normalViewPr>
  <p:slideViewPr>
    <p:cSldViewPr showGuides="1">
      <p:cViewPr varScale="1">
        <p:scale>
          <a:sx n="65" d="100"/>
          <a:sy n="65" d="100"/>
        </p:scale>
        <p:origin x="-360" y="-114"/>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0F358-7D01-4D68-BB99-394C091459F0}" type="datetimeFigureOut">
              <a:rPr lang="en-US" smtClean="0"/>
              <a:pPr/>
              <a:t>4/21/2019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C5D134-76E8-4430-B990-5385720D373D}" type="slidenum">
              <a:rPr lang="en-US" smtClean="0"/>
              <a:pPr/>
              <a:t>‹#›</a:t>
            </a:fld>
            <a:endParaRPr lang="en-US"/>
          </a:p>
        </p:txBody>
      </p:sp>
    </p:spTree>
    <p:extLst>
      <p:ext uri="{BB962C8B-B14F-4D97-AF65-F5344CB8AC3E}">
        <p14:creationId xmlns:p14="http://schemas.microsoft.com/office/powerpoint/2010/main" xmlns="" val="3949539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xmlns="" val="10046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12</a:t>
            </a:fld>
            <a:endParaRPr lang="en-US"/>
          </a:p>
        </p:txBody>
      </p:sp>
    </p:spTree>
    <p:extLst>
      <p:ext uri="{BB962C8B-B14F-4D97-AF65-F5344CB8AC3E}">
        <p14:creationId xmlns:p14="http://schemas.microsoft.com/office/powerpoint/2010/main" xmlns="" val="15734612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14</a:t>
            </a:fld>
            <a:endParaRPr lang="en-US"/>
          </a:p>
        </p:txBody>
      </p:sp>
    </p:spTree>
    <p:extLst>
      <p:ext uri="{BB962C8B-B14F-4D97-AF65-F5344CB8AC3E}">
        <p14:creationId xmlns:p14="http://schemas.microsoft.com/office/powerpoint/2010/main" xmlns="" val="40088740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15</a:t>
            </a:fld>
            <a:endParaRPr lang="en-US"/>
          </a:p>
        </p:txBody>
      </p:sp>
    </p:spTree>
    <p:extLst>
      <p:ext uri="{BB962C8B-B14F-4D97-AF65-F5344CB8AC3E}">
        <p14:creationId xmlns:p14="http://schemas.microsoft.com/office/powerpoint/2010/main" xmlns="" val="23245778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16</a:t>
            </a:fld>
            <a:endParaRPr lang="en-US"/>
          </a:p>
        </p:txBody>
      </p:sp>
    </p:spTree>
    <p:extLst>
      <p:ext uri="{BB962C8B-B14F-4D97-AF65-F5344CB8AC3E}">
        <p14:creationId xmlns:p14="http://schemas.microsoft.com/office/powerpoint/2010/main" xmlns="" val="4988529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17</a:t>
            </a:fld>
            <a:endParaRPr lang="en-US"/>
          </a:p>
        </p:txBody>
      </p:sp>
    </p:spTree>
    <p:extLst>
      <p:ext uri="{BB962C8B-B14F-4D97-AF65-F5344CB8AC3E}">
        <p14:creationId xmlns:p14="http://schemas.microsoft.com/office/powerpoint/2010/main" xmlns="" val="15279282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19</a:t>
            </a:fld>
            <a:endParaRPr lang="en-US"/>
          </a:p>
        </p:txBody>
      </p:sp>
    </p:spTree>
    <p:extLst>
      <p:ext uri="{BB962C8B-B14F-4D97-AF65-F5344CB8AC3E}">
        <p14:creationId xmlns:p14="http://schemas.microsoft.com/office/powerpoint/2010/main" xmlns="" val="4194014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21</a:t>
            </a:fld>
            <a:endParaRPr lang="en-US"/>
          </a:p>
        </p:txBody>
      </p:sp>
    </p:spTree>
    <p:extLst>
      <p:ext uri="{BB962C8B-B14F-4D97-AF65-F5344CB8AC3E}">
        <p14:creationId xmlns:p14="http://schemas.microsoft.com/office/powerpoint/2010/main" xmlns="" val="27777430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22</a:t>
            </a:fld>
            <a:endParaRPr lang="en-US"/>
          </a:p>
        </p:txBody>
      </p:sp>
    </p:spTree>
    <p:extLst>
      <p:ext uri="{BB962C8B-B14F-4D97-AF65-F5344CB8AC3E}">
        <p14:creationId xmlns:p14="http://schemas.microsoft.com/office/powerpoint/2010/main" xmlns="" val="3134195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xmlns="" val="3096484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xmlns="" val="1983509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xmlns="" val="2401274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xmlns="" val="27185364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xmlns="" val="90846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xmlns="" val="15584679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xmlns="" val="30189382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pPr/>
              <a:t>11</a:t>
            </a:fld>
            <a:endParaRPr lang="en-US"/>
          </a:p>
        </p:txBody>
      </p:sp>
    </p:spTree>
    <p:extLst>
      <p:ext uri="{BB962C8B-B14F-4D97-AF65-F5344CB8AC3E}">
        <p14:creationId xmlns:p14="http://schemas.microsoft.com/office/powerpoint/2010/main" xmlns="" val="138838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xmlns="" val="233430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xmlns="" val="1740258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xmlns="" val="1625706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xmlns="" val="382600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xmlns="" val="3418772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xmlns="" val="724892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xmlns="" val="529984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xmlns="" val="140897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xmlns="" val="586946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xmlns="" val="1735275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xmlns="" val="634056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accent6">
            <a:lumMod val="50000"/>
          </a:schemeClr>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xmlns="" id="{1BBC1824-2D85-4E16-8CEF-63034EC2D16E}"/>
              </a:ext>
            </a:extLst>
          </p:cNvPr>
          <p:cNvSpPr/>
          <p:nvPr/>
        </p:nvSpPr>
        <p:spPr>
          <a:xfrm>
            <a:off x="1629995" y="1600200"/>
            <a:ext cx="5888182" cy="1447800"/>
          </a:xfrm>
          <a:prstGeom prst="roundRect">
            <a:avLst/>
          </a:prstGeom>
          <a:solidFill>
            <a:schemeClr val="tx1"/>
          </a:solidFill>
          <a:ln w="3175">
            <a:solidFill>
              <a:srgbClr val="00B0F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rgbClr val="FFFF00"/>
                </a:solidFill>
              </a:rPr>
              <a:t>Four Essentials Of</a:t>
            </a:r>
            <a:br>
              <a:rPr lang="en-US" sz="4000" dirty="0">
                <a:solidFill>
                  <a:srgbClr val="FFFF00"/>
                </a:solidFill>
              </a:rPr>
            </a:br>
            <a:r>
              <a:rPr lang="en-US" sz="4000" dirty="0">
                <a:solidFill>
                  <a:srgbClr val="FFFF00"/>
                </a:solidFill>
              </a:rPr>
              <a:t>The Lord’s Work</a:t>
            </a:r>
          </a:p>
        </p:txBody>
      </p:sp>
    </p:spTree>
    <p:extLst>
      <p:ext uri="{BB962C8B-B14F-4D97-AF65-F5344CB8AC3E}">
        <p14:creationId xmlns:p14="http://schemas.microsoft.com/office/powerpoint/2010/main" xmlns="" val="265940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rgbClr val="FFFF00"/>
                </a:solidFill>
              </a:rPr>
              <a:t>Powerful faith must be a . . . </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838200"/>
            <a:ext cx="8229600" cy="5715000"/>
          </a:xfrm>
        </p:spPr>
        <p:txBody>
          <a:bodyPr/>
          <a:lstStyle/>
          <a:p>
            <a:pPr marL="0" indent="0">
              <a:spcAft>
                <a:spcPts val="600"/>
              </a:spcAft>
              <a:buNone/>
            </a:pPr>
            <a:r>
              <a:rPr lang="en-US" altLang="en-US" sz="2400" dirty="0">
                <a:solidFill>
                  <a:srgbClr val="CCFFFF"/>
                </a:solidFill>
              </a:rPr>
              <a:t>1. </a:t>
            </a:r>
            <a:r>
              <a:rPr lang="en-US" altLang="en-US" dirty="0">
                <a:solidFill>
                  <a:srgbClr val="FFFFCC"/>
                </a:solidFill>
              </a:rPr>
              <a:t>Personal faith.  </a:t>
            </a:r>
            <a:r>
              <a:rPr lang="en-US" altLang="en-US" dirty="0">
                <a:solidFill>
                  <a:schemeClr val="bg1"/>
                </a:solidFill>
              </a:rPr>
              <a:t>Not faith of parents…</a:t>
            </a:r>
          </a:p>
          <a:p>
            <a:pPr marL="0" indent="0">
              <a:spcAft>
                <a:spcPts val="600"/>
              </a:spcAft>
              <a:buNone/>
            </a:pPr>
            <a:r>
              <a:rPr lang="en-US" altLang="en-US" sz="2400" dirty="0">
                <a:solidFill>
                  <a:srgbClr val="CCFFFF"/>
                </a:solidFill>
              </a:rPr>
              <a:t>2. </a:t>
            </a:r>
            <a:r>
              <a:rPr lang="en-US" altLang="en-US" sz="3000" dirty="0">
                <a:solidFill>
                  <a:srgbClr val="FFFFCC"/>
                </a:solidFill>
              </a:rPr>
              <a:t>Patient faith.  </a:t>
            </a:r>
            <a:r>
              <a:rPr lang="en-US" altLang="en-US" sz="3000" dirty="0">
                <a:solidFill>
                  <a:schemeClr val="bg1"/>
                </a:solidFill>
              </a:rPr>
              <a:t>All good things take time.</a:t>
            </a:r>
          </a:p>
          <a:p>
            <a:pPr marL="0" indent="0">
              <a:spcAft>
                <a:spcPts val="600"/>
              </a:spcAft>
              <a:buNone/>
            </a:pPr>
            <a:r>
              <a:rPr lang="en-US" altLang="en-US" sz="2400" dirty="0">
                <a:solidFill>
                  <a:srgbClr val="CCFFFF"/>
                </a:solidFill>
              </a:rPr>
              <a:t>3. </a:t>
            </a:r>
            <a:r>
              <a:rPr lang="en-US" altLang="en-US" sz="3000" dirty="0">
                <a:solidFill>
                  <a:srgbClr val="FFFFCC"/>
                </a:solidFill>
              </a:rPr>
              <a:t>Prevailing faith.  </a:t>
            </a:r>
            <a:r>
              <a:rPr lang="en-US" altLang="en-US" sz="3000" dirty="0">
                <a:solidFill>
                  <a:schemeClr val="bg1"/>
                </a:solidFill>
              </a:rPr>
              <a:t>Satan wants to hinder us.</a:t>
            </a:r>
          </a:p>
          <a:p>
            <a:pPr marL="0" indent="0">
              <a:spcAft>
                <a:spcPts val="600"/>
              </a:spcAft>
              <a:buNone/>
            </a:pPr>
            <a:r>
              <a:rPr lang="en-US" altLang="en-US" sz="2400" dirty="0">
                <a:solidFill>
                  <a:srgbClr val="CCFFFF"/>
                </a:solidFill>
              </a:rPr>
              <a:t>4. </a:t>
            </a:r>
            <a:r>
              <a:rPr lang="en-US" altLang="en-US" sz="3000" dirty="0">
                <a:solidFill>
                  <a:srgbClr val="FFFFCC"/>
                </a:solidFill>
              </a:rPr>
              <a:t>Passionate faith.  </a:t>
            </a:r>
            <a:r>
              <a:rPr lang="en-US" altLang="en-US" sz="3000" dirty="0">
                <a:solidFill>
                  <a:schemeClr val="bg1"/>
                </a:solidFill>
              </a:rPr>
              <a:t>Zealous</a:t>
            </a:r>
          </a:p>
          <a:p>
            <a:pPr marL="628650" indent="-628650">
              <a:buNone/>
            </a:pPr>
            <a:r>
              <a:rPr lang="en-US" altLang="en-US" sz="3000" dirty="0">
                <a:solidFill>
                  <a:srgbClr val="FFFFCC"/>
                </a:solidFill>
                <a:latin typeface="Arial" panose="020B0604020202020204" pitchFamily="34" charset="0"/>
                <a:cs typeface="Arial" panose="020B0604020202020204" pitchFamily="34" charset="0"/>
              </a:rPr>
              <a:t>   </a:t>
            </a:r>
            <a:r>
              <a:rPr lang="en-US" altLang="en-US" sz="3000" dirty="0">
                <a:solidFill>
                  <a:srgbClr val="FF0000"/>
                </a:solidFill>
                <a:latin typeface="Arial" panose="020B0604020202020204" pitchFamily="34" charset="0"/>
                <a:cs typeface="Arial" panose="020B0604020202020204" pitchFamily="34" charset="0"/>
              </a:rPr>
              <a:t>♦ </a:t>
            </a:r>
            <a:r>
              <a:rPr lang="en-US" altLang="en-US" sz="3000" dirty="0">
                <a:solidFill>
                  <a:schemeClr val="bg1"/>
                </a:solidFill>
                <a:latin typeface="Arial" panose="020B0604020202020204" pitchFamily="34" charset="0"/>
                <a:cs typeface="Arial" panose="020B0604020202020204" pitchFamily="34" charset="0"/>
              </a:rPr>
              <a:t>1 Pt.4</a:t>
            </a:r>
            <a:r>
              <a:rPr lang="en-US" altLang="en-US" sz="3000" baseline="30000" dirty="0">
                <a:solidFill>
                  <a:schemeClr val="bg1"/>
                </a:solidFill>
                <a:latin typeface="Arial" panose="020B0604020202020204" pitchFamily="34" charset="0"/>
                <a:cs typeface="Arial" panose="020B0604020202020204" pitchFamily="34" charset="0"/>
              </a:rPr>
              <a:t>8</a:t>
            </a:r>
            <a:r>
              <a:rPr lang="en-US" altLang="en-US" sz="3000" dirty="0">
                <a:solidFill>
                  <a:schemeClr val="bg1"/>
                </a:solidFill>
                <a:latin typeface="Arial" panose="020B0604020202020204" pitchFamily="34" charset="0"/>
                <a:cs typeface="Arial" panose="020B0604020202020204" pitchFamily="34" charset="0"/>
              </a:rPr>
              <a:t> </a:t>
            </a:r>
            <a:r>
              <a:rPr lang="en-US" dirty="0">
                <a:solidFill>
                  <a:schemeClr val="bg1"/>
                </a:solidFill>
              </a:rPr>
              <a:t>And above all things have </a:t>
            </a:r>
            <a:r>
              <a:rPr lang="en-US" dirty="0">
                <a:solidFill>
                  <a:srgbClr val="FFFF00"/>
                </a:solidFill>
              </a:rPr>
              <a:t>fervent</a:t>
            </a:r>
            <a:r>
              <a:rPr lang="en-US" dirty="0">
                <a:solidFill>
                  <a:schemeClr val="bg1"/>
                </a:solidFill>
              </a:rPr>
              <a:t>   love for one another, for </a:t>
            </a:r>
            <a:r>
              <a:rPr lang="en-US" i="1" dirty="0">
                <a:solidFill>
                  <a:schemeClr val="bg1"/>
                </a:solidFill>
              </a:rPr>
              <a:t>‘love will cover a multitude of sins.’</a:t>
            </a:r>
          </a:p>
          <a:p>
            <a:pPr marL="0" indent="0">
              <a:buNone/>
            </a:pPr>
            <a:endParaRPr lang="en-US" i="1" dirty="0">
              <a:solidFill>
                <a:schemeClr val="bg1"/>
              </a:solidFill>
            </a:endParaRPr>
          </a:p>
        </p:txBody>
      </p:sp>
      <p:sp>
        <p:nvSpPr>
          <p:cNvPr id="2" name="Rectangle 1">
            <a:extLst>
              <a:ext uri="{FF2B5EF4-FFF2-40B4-BE49-F238E27FC236}">
                <a16:creationId xmlns:a16="http://schemas.microsoft.com/office/drawing/2014/main" xmlns="" id="{B249E516-3FED-48F2-8A0E-A601E20C476D}"/>
              </a:ext>
            </a:extLst>
          </p:cNvPr>
          <p:cNvSpPr/>
          <p:nvPr/>
        </p:nvSpPr>
        <p:spPr>
          <a:xfrm>
            <a:off x="1524000" y="5029200"/>
            <a:ext cx="6096000" cy="1143000"/>
          </a:xfrm>
          <a:prstGeom prst="rect">
            <a:avLst/>
          </a:prstGeom>
          <a:solidFill>
            <a:schemeClr val="tx1"/>
          </a:solidFill>
          <a:ln w="3175">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FFC000"/>
                </a:solidFill>
                <a:effectLst/>
                <a:uLnTx/>
                <a:uFillTx/>
                <a:latin typeface="Verdana" panose="020B0604030504040204" pitchFamily="34" charset="0"/>
                <a:ea typeface="Verdana" panose="020B0604030504040204" pitchFamily="34" charset="0"/>
                <a:cs typeface="+mn-cs"/>
              </a:rPr>
              <a:t>Are we enthusiastic,</a:t>
            </a:r>
            <a:br>
              <a:rPr kumimoji="0" lang="en-US" sz="3200" b="0" i="0" u="none" strike="noStrike" kern="1200" cap="none" spc="0" normalizeH="0" baseline="0" noProof="0" dirty="0">
                <a:ln>
                  <a:noFill/>
                </a:ln>
                <a:solidFill>
                  <a:srgbClr val="FFC000"/>
                </a:solidFill>
                <a:effectLst/>
                <a:uLnTx/>
                <a:uFillTx/>
                <a:latin typeface="Verdana" panose="020B0604030504040204" pitchFamily="34" charset="0"/>
                <a:ea typeface="Verdana" panose="020B0604030504040204" pitchFamily="34" charset="0"/>
                <a:cs typeface="+mn-cs"/>
              </a:rPr>
            </a:br>
            <a:r>
              <a:rPr kumimoji="0" lang="en-US" sz="3200" b="0" i="0" u="none" strike="noStrike" kern="1200" cap="none" spc="0" normalizeH="0" baseline="0" noProof="0" dirty="0">
                <a:ln>
                  <a:noFill/>
                </a:ln>
                <a:solidFill>
                  <a:srgbClr val="FFC000"/>
                </a:solidFill>
                <a:effectLst/>
                <a:uLnTx/>
                <a:uFillTx/>
                <a:latin typeface="Verdana" panose="020B0604030504040204" pitchFamily="34" charset="0"/>
                <a:ea typeface="Verdana" panose="020B0604030504040204" pitchFamily="34" charset="0"/>
                <a:cs typeface="+mn-cs"/>
              </a:rPr>
              <a:t>excited, on fire? </a:t>
            </a:r>
            <a:r>
              <a:rPr kumimoji="0" lang="en-US" sz="1600" b="0" i="0" u="none" strike="noStrike" kern="1200" cap="none" spc="0" normalizeH="0" baseline="0" noProof="0" dirty="0">
                <a:ln>
                  <a:noFill/>
                </a:ln>
                <a:solidFill>
                  <a:srgbClr val="FFFFFF"/>
                </a:solidFill>
                <a:effectLst/>
                <a:uLnTx/>
                <a:uFillTx/>
                <a:latin typeface="Arial"/>
                <a:ea typeface="+mn-ea"/>
                <a:cs typeface="+mn-cs"/>
              </a:rPr>
              <a:t>(L-N)</a:t>
            </a:r>
            <a:endParaRPr kumimoji="0" lang="en-US" sz="1800" b="0" i="0" u="none" strike="noStrike" kern="1200" cap="none" spc="0" normalizeH="0" baseline="0" noProof="0" dirty="0">
              <a:ln>
                <a:noFill/>
              </a:ln>
              <a:solidFill>
                <a:srgbClr val="FFC000"/>
              </a:solidFill>
              <a:effectLst/>
              <a:uLnTx/>
              <a:uFillTx/>
              <a:latin typeface="Arial"/>
              <a:ea typeface="+mn-ea"/>
              <a:cs typeface="+mn-cs"/>
            </a:endParaRPr>
          </a:p>
        </p:txBody>
      </p:sp>
    </p:spTree>
    <p:extLst>
      <p:ext uri="{BB962C8B-B14F-4D97-AF65-F5344CB8AC3E}">
        <p14:creationId xmlns:p14="http://schemas.microsoft.com/office/powerpoint/2010/main" xmlns="" val="2929122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rgbClr val="FFFF00"/>
                </a:solidFill>
              </a:rPr>
              <a:t>Powerful faith must be a . . . </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838200"/>
            <a:ext cx="8229600" cy="5715000"/>
          </a:xfrm>
        </p:spPr>
        <p:txBody>
          <a:bodyPr/>
          <a:lstStyle/>
          <a:p>
            <a:pPr marL="0" indent="0">
              <a:spcAft>
                <a:spcPts val="600"/>
              </a:spcAft>
              <a:buNone/>
            </a:pPr>
            <a:r>
              <a:rPr lang="en-US" altLang="en-US" sz="2400" dirty="0">
                <a:solidFill>
                  <a:srgbClr val="CCFFFF"/>
                </a:solidFill>
              </a:rPr>
              <a:t>1. </a:t>
            </a:r>
            <a:r>
              <a:rPr lang="en-US" altLang="en-US" dirty="0">
                <a:solidFill>
                  <a:srgbClr val="FFFFCC"/>
                </a:solidFill>
              </a:rPr>
              <a:t>Personal faith.  </a:t>
            </a:r>
            <a:r>
              <a:rPr lang="en-US" altLang="en-US" dirty="0">
                <a:solidFill>
                  <a:schemeClr val="bg1"/>
                </a:solidFill>
              </a:rPr>
              <a:t>Not faith of parents…</a:t>
            </a:r>
          </a:p>
          <a:p>
            <a:pPr marL="0" indent="0">
              <a:spcAft>
                <a:spcPts val="600"/>
              </a:spcAft>
              <a:buNone/>
            </a:pPr>
            <a:r>
              <a:rPr lang="en-US" altLang="en-US" sz="2400" dirty="0">
                <a:solidFill>
                  <a:srgbClr val="CCFFFF"/>
                </a:solidFill>
              </a:rPr>
              <a:t>2. </a:t>
            </a:r>
            <a:r>
              <a:rPr lang="en-US" altLang="en-US" sz="3000" dirty="0">
                <a:solidFill>
                  <a:srgbClr val="FFFFCC"/>
                </a:solidFill>
              </a:rPr>
              <a:t>Patient faith.  </a:t>
            </a:r>
            <a:r>
              <a:rPr lang="en-US" altLang="en-US" sz="3000" dirty="0">
                <a:solidFill>
                  <a:schemeClr val="bg1"/>
                </a:solidFill>
              </a:rPr>
              <a:t>All good things take time.</a:t>
            </a:r>
          </a:p>
          <a:p>
            <a:pPr marL="0" indent="0">
              <a:spcAft>
                <a:spcPts val="600"/>
              </a:spcAft>
              <a:buNone/>
            </a:pPr>
            <a:r>
              <a:rPr lang="en-US" altLang="en-US" sz="2400" dirty="0">
                <a:solidFill>
                  <a:srgbClr val="CCFFFF"/>
                </a:solidFill>
              </a:rPr>
              <a:t>3. </a:t>
            </a:r>
            <a:r>
              <a:rPr lang="en-US" altLang="en-US" sz="3000" dirty="0">
                <a:solidFill>
                  <a:srgbClr val="FFFFCC"/>
                </a:solidFill>
              </a:rPr>
              <a:t>Prevailing faith.  </a:t>
            </a:r>
            <a:r>
              <a:rPr lang="en-US" altLang="en-US" sz="3000" dirty="0">
                <a:solidFill>
                  <a:schemeClr val="bg1"/>
                </a:solidFill>
              </a:rPr>
              <a:t>Satan wants to hinder us.</a:t>
            </a:r>
          </a:p>
          <a:p>
            <a:pPr marL="0" indent="0">
              <a:spcAft>
                <a:spcPts val="600"/>
              </a:spcAft>
              <a:buNone/>
            </a:pPr>
            <a:r>
              <a:rPr lang="en-US" altLang="en-US" sz="2400" dirty="0">
                <a:solidFill>
                  <a:srgbClr val="CCFFFF"/>
                </a:solidFill>
              </a:rPr>
              <a:t>4. </a:t>
            </a:r>
            <a:r>
              <a:rPr lang="en-US" altLang="en-US" sz="3000" dirty="0">
                <a:solidFill>
                  <a:srgbClr val="FFFFCC"/>
                </a:solidFill>
              </a:rPr>
              <a:t>Passionate faith.  </a:t>
            </a:r>
            <a:r>
              <a:rPr lang="en-US" altLang="en-US" sz="3000" dirty="0">
                <a:solidFill>
                  <a:schemeClr val="bg1"/>
                </a:solidFill>
              </a:rPr>
              <a:t>Zealous</a:t>
            </a:r>
          </a:p>
          <a:p>
            <a:pPr marL="0" indent="0">
              <a:spcAft>
                <a:spcPts val="600"/>
              </a:spcAft>
              <a:buNone/>
            </a:pPr>
            <a:r>
              <a:rPr lang="en-US" altLang="en-US" sz="2400" dirty="0">
                <a:solidFill>
                  <a:srgbClr val="CCFFFF"/>
                </a:solidFill>
              </a:rPr>
              <a:t>5. </a:t>
            </a:r>
            <a:r>
              <a:rPr lang="en-US" altLang="en-US" sz="3000" dirty="0">
                <a:solidFill>
                  <a:srgbClr val="FFFFCC"/>
                </a:solidFill>
              </a:rPr>
              <a:t>Progressing faith.  </a:t>
            </a:r>
            <a:r>
              <a:rPr lang="en-US" altLang="en-US" sz="3000" dirty="0">
                <a:solidFill>
                  <a:schemeClr val="bg1"/>
                </a:solidFill>
              </a:rPr>
              <a:t>Not content with past.</a:t>
            </a:r>
          </a:p>
          <a:p>
            <a:pPr marL="0" indent="0">
              <a:spcAft>
                <a:spcPts val="600"/>
              </a:spcAft>
              <a:buNone/>
            </a:pPr>
            <a:r>
              <a:rPr lang="en-US" altLang="en-US" sz="2400" dirty="0">
                <a:solidFill>
                  <a:srgbClr val="CCFFFF"/>
                </a:solidFill>
              </a:rPr>
              <a:t>6. </a:t>
            </a:r>
            <a:r>
              <a:rPr lang="en-US" altLang="en-US" sz="3000" dirty="0">
                <a:solidFill>
                  <a:srgbClr val="FFFFCC"/>
                </a:solidFill>
              </a:rPr>
              <a:t>Programmed faith.  </a:t>
            </a:r>
            <a:r>
              <a:rPr lang="en-US" altLang="en-US" sz="3000" dirty="0">
                <a:solidFill>
                  <a:schemeClr val="bg1"/>
                </a:solidFill>
              </a:rPr>
              <a:t>Ro.10:17</a:t>
            </a:r>
          </a:p>
          <a:p>
            <a:pPr marL="0" indent="0">
              <a:buNone/>
            </a:pPr>
            <a:endParaRPr lang="en-US" dirty="0">
              <a:solidFill>
                <a:schemeClr val="bg1"/>
              </a:solidFill>
            </a:endParaRPr>
          </a:p>
          <a:p>
            <a:pPr marL="0" indent="0">
              <a:buNone/>
            </a:pPr>
            <a:endParaRPr lang="en-US" dirty="0">
              <a:solidFill>
                <a:schemeClr val="bg1"/>
              </a:solidFill>
            </a:endParaRPr>
          </a:p>
        </p:txBody>
      </p:sp>
      <p:sp>
        <p:nvSpPr>
          <p:cNvPr id="5" name="Rectangle 4">
            <a:extLst>
              <a:ext uri="{FF2B5EF4-FFF2-40B4-BE49-F238E27FC236}">
                <a16:creationId xmlns:a16="http://schemas.microsoft.com/office/drawing/2014/main" xmlns="" id="{FABE534D-9B63-48B3-99F6-EEA6D9C88739}"/>
              </a:ext>
            </a:extLst>
          </p:cNvPr>
          <p:cNvSpPr/>
          <p:nvPr/>
        </p:nvSpPr>
        <p:spPr>
          <a:xfrm>
            <a:off x="795972" y="4648200"/>
            <a:ext cx="7560564" cy="533400"/>
          </a:xfrm>
          <a:prstGeom prst="rect">
            <a:avLst/>
          </a:prstGeom>
          <a:solidFill>
            <a:schemeClr val="tx1"/>
          </a:solidFill>
          <a:ln w="3175">
            <a:solidFill>
              <a:srgbClr val="CC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Read little…believe little…do little.</a:t>
            </a:r>
          </a:p>
        </p:txBody>
      </p:sp>
      <p:sp>
        <p:nvSpPr>
          <p:cNvPr id="6" name="Rectangle 5">
            <a:extLst>
              <a:ext uri="{FF2B5EF4-FFF2-40B4-BE49-F238E27FC236}">
                <a16:creationId xmlns:a16="http://schemas.microsoft.com/office/drawing/2014/main" xmlns="" id="{E763F40C-3269-4BDB-8512-166790A1946C}"/>
              </a:ext>
            </a:extLst>
          </p:cNvPr>
          <p:cNvSpPr/>
          <p:nvPr/>
        </p:nvSpPr>
        <p:spPr>
          <a:xfrm>
            <a:off x="792020" y="5297056"/>
            <a:ext cx="7560564" cy="1066800"/>
          </a:xfrm>
          <a:prstGeom prst="rect">
            <a:avLst/>
          </a:prstGeom>
          <a:solidFill>
            <a:schemeClr val="tx1"/>
          </a:solidFill>
          <a:ln w="3175">
            <a:solidFill>
              <a:srgbClr val="CC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‘As newborn babes, desire the pure milk of the word that you may grow thereby’</a:t>
            </a:r>
          </a:p>
        </p:txBody>
      </p:sp>
    </p:spTree>
    <p:extLst>
      <p:ext uri="{BB962C8B-B14F-4D97-AF65-F5344CB8AC3E}">
        <p14:creationId xmlns:p14="http://schemas.microsoft.com/office/powerpoint/2010/main" xmlns="" val="1763315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rgbClr val="FFFF00"/>
                </a:solidFill>
              </a:rPr>
              <a:t>How strong is our faith?</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838200"/>
            <a:ext cx="8229600" cy="5715000"/>
          </a:xfrm>
        </p:spPr>
        <p:txBody>
          <a:bodyPr/>
          <a:lstStyle/>
          <a:p>
            <a:pPr>
              <a:spcAft>
                <a:spcPts val="600"/>
              </a:spcAft>
              <a:buFont typeface="Arial" panose="020B0604020202020204" pitchFamily="34" charset="0"/>
              <a:buChar char="•"/>
            </a:pPr>
            <a:r>
              <a:rPr lang="en-US" altLang="en-US" dirty="0">
                <a:solidFill>
                  <a:schemeClr val="bg1"/>
                </a:solidFill>
              </a:rPr>
              <a:t>2 Co.5:7</a:t>
            </a:r>
          </a:p>
          <a:p>
            <a:pPr lvl="1">
              <a:spcAft>
                <a:spcPts val="600"/>
              </a:spcAft>
              <a:buFont typeface="Arial" panose="020B0604020202020204" pitchFamily="34" charset="0"/>
              <a:buChar char="•"/>
            </a:pPr>
            <a:r>
              <a:rPr lang="en-US" altLang="en-US" sz="3200" dirty="0">
                <a:solidFill>
                  <a:schemeClr val="bg1"/>
                </a:solidFill>
              </a:rPr>
              <a:t>When do we want the Bible?</a:t>
            </a:r>
          </a:p>
          <a:p>
            <a:pPr lvl="1">
              <a:spcAft>
                <a:spcPts val="600"/>
              </a:spcAft>
              <a:buFont typeface="Arial" panose="020B0604020202020204" pitchFamily="34" charset="0"/>
              <a:buChar char="•"/>
            </a:pPr>
            <a:r>
              <a:rPr lang="en-US" altLang="en-US" sz="3200" dirty="0">
                <a:solidFill>
                  <a:schemeClr val="bg1"/>
                </a:solidFill>
              </a:rPr>
              <a:t>Strong faith is seen in actions.</a:t>
            </a:r>
          </a:p>
        </p:txBody>
      </p:sp>
      <p:sp>
        <p:nvSpPr>
          <p:cNvPr id="5" name="Rectangle 4">
            <a:extLst>
              <a:ext uri="{FF2B5EF4-FFF2-40B4-BE49-F238E27FC236}">
                <a16:creationId xmlns:a16="http://schemas.microsoft.com/office/drawing/2014/main" xmlns="" id="{FABE534D-9B63-48B3-99F6-EEA6D9C88739}"/>
              </a:ext>
            </a:extLst>
          </p:cNvPr>
          <p:cNvSpPr/>
          <p:nvPr/>
        </p:nvSpPr>
        <p:spPr>
          <a:xfrm>
            <a:off x="1452054" y="2895600"/>
            <a:ext cx="6248400" cy="685800"/>
          </a:xfrm>
          <a:prstGeom prst="rect">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CC"/>
                </a:solidFill>
              </a:rPr>
              <a:t>Wronged by neighbor.   </a:t>
            </a:r>
            <a:r>
              <a:rPr lang="en-US" sz="3200" dirty="0"/>
              <a:t>1 Pt.2:22</a:t>
            </a:r>
          </a:p>
        </p:txBody>
      </p:sp>
      <p:sp>
        <p:nvSpPr>
          <p:cNvPr id="6" name="Rectangle 5">
            <a:extLst>
              <a:ext uri="{FF2B5EF4-FFF2-40B4-BE49-F238E27FC236}">
                <a16:creationId xmlns:a16="http://schemas.microsoft.com/office/drawing/2014/main" xmlns="" id="{023C6085-2218-478F-8139-83707701D9E5}"/>
              </a:ext>
            </a:extLst>
          </p:cNvPr>
          <p:cNvSpPr/>
          <p:nvPr/>
        </p:nvSpPr>
        <p:spPr>
          <a:xfrm>
            <a:off x="1739044" y="3733800"/>
            <a:ext cx="5680364" cy="685800"/>
          </a:xfrm>
          <a:prstGeom prst="rect">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CC"/>
                </a:solidFill>
              </a:rPr>
              <a:t>Disaster strikes...   </a:t>
            </a:r>
            <a:r>
              <a:rPr lang="en-US" sz="3200" dirty="0"/>
              <a:t>2 Tim.4:6</a:t>
            </a:r>
          </a:p>
        </p:txBody>
      </p:sp>
      <p:sp>
        <p:nvSpPr>
          <p:cNvPr id="7" name="Rectangle 6">
            <a:extLst>
              <a:ext uri="{FF2B5EF4-FFF2-40B4-BE49-F238E27FC236}">
                <a16:creationId xmlns:a16="http://schemas.microsoft.com/office/drawing/2014/main" xmlns="" id="{6830121E-8A70-4770-AEBB-843B18A00F77}"/>
              </a:ext>
            </a:extLst>
          </p:cNvPr>
          <p:cNvSpPr/>
          <p:nvPr/>
        </p:nvSpPr>
        <p:spPr>
          <a:xfrm>
            <a:off x="2000215" y="4572000"/>
            <a:ext cx="5163967" cy="685800"/>
          </a:xfrm>
          <a:prstGeom prst="rect">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CC"/>
                </a:solidFill>
              </a:rPr>
              <a:t>Lost souls…   </a:t>
            </a:r>
            <a:r>
              <a:rPr lang="en-US" sz="3200" dirty="0"/>
              <a:t>2 Tim.2:2</a:t>
            </a:r>
          </a:p>
        </p:txBody>
      </p:sp>
    </p:spTree>
    <p:extLst>
      <p:ext uri="{BB962C8B-B14F-4D97-AF65-F5344CB8AC3E}">
        <p14:creationId xmlns:p14="http://schemas.microsoft.com/office/powerpoint/2010/main" xmlns="" val="1292961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2811625" y="838200"/>
            <a:ext cx="3535235" cy="457200"/>
          </a:xfrm>
          <a:solidFill>
            <a:schemeClr val="tx1">
              <a:lumMod val="95000"/>
              <a:lumOff val="5000"/>
            </a:schemeClr>
          </a:solidFill>
          <a:ln>
            <a:solidFill>
              <a:schemeClr val="bg1"/>
            </a:solidFill>
          </a:ln>
          <a:effectLst/>
        </p:spPr>
        <p:txBody>
          <a:bodyPr anchor="ctr" anchorCtr="0"/>
          <a:lstStyle/>
          <a:p>
            <a:r>
              <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I. Powerful Faith</a:t>
            </a:r>
            <a:endPar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Title 1">
            <a:extLst>
              <a:ext uri="{FF2B5EF4-FFF2-40B4-BE49-F238E27FC236}">
                <a16:creationId xmlns:a16="http://schemas.microsoft.com/office/drawing/2014/main" xmlns="" id="{02500FBE-6A6F-48E3-8B7E-E8D56A50283E}"/>
              </a:ext>
            </a:extLst>
          </p:cNvPr>
          <p:cNvSpPr txBox="1">
            <a:spLocks/>
          </p:cNvSpPr>
          <p:nvPr/>
        </p:nvSpPr>
        <p:spPr bwMode="auto">
          <a:xfrm>
            <a:off x="1447800" y="1447800"/>
            <a:ext cx="6262884" cy="1066800"/>
          </a:xfrm>
          <a:prstGeom prst="rect">
            <a:avLst/>
          </a:prstGeom>
          <a:solidFill>
            <a:schemeClr val="tx1">
              <a:lumMod val="95000"/>
              <a:lumOff val="5000"/>
            </a:schemeClr>
          </a:solidFill>
          <a:ln>
            <a:solidFill>
              <a:srgbClr val="00B0F0"/>
            </a:solidFill>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II. Perceptive Prayer</a:t>
            </a:r>
            <a:endParaRPr lang="en-US" sz="30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33177144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914400"/>
          </a:xfrm>
        </p:spPr>
        <p:txBody>
          <a:bodyPr/>
          <a:lstStyle/>
          <a:p>
            <a:r>
              <a:rPr lang="en-US" altLang="en-US" sz="3600" dirty="0">
                <a:solidFill>
                  <a:srgbClr val="FFFF00"/>
                </a:solidFill>
              </a:rPr>
              <a:t>James 5:16-17</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990600"/>
            <a:ext cx="8229600" cy="5334000"/>
          </a:xfrm>
        </p:spPr>
        <p:txBody>
          <a:bodyPr/>
          <a:lstStyle/>
          <a:p>
            <a:pPr marL="0" indent="0" algn="ctr">
              <a:spcAft>
                <a:spcPts val="0"/>
              </a:spcAft>
              <a:buNone/>
            </a:pPr>
            <a:r>
              <a:rPr lang="en-US" altLang="en-US" dirty="0">
                <a:solidFill>
                  <a:schemeClr val="bg1"/>
                </a:solidFill>
              </a:rPr>
              <a:t>Lit., </a:t>
            </a:r>
            <a:r>
              <a:rPr lang="en-US" altLang="en-US" i="1" dirty="0">
                <a:solidFill>
                  <a:schemeClr val="bg1"/>
                </a:solidFill>
              </a:rPr>
              <a:t>prayed with prayer</a:t>
            </a:r>
            <a:endParaRPr lang="en-US" altLang="en-US" dirty="0">
              <a:solidFill>
                <a:schemeClr val="bg1"/>
              </a:solidFill>
            </a:endParaRPr>
          </a:p>
          <a:p>
            <a:pPr>
              <a:spcAft>
                <a:spcPts val="300"/>
              </a:spcAft>
              <a:buFont typeface="Arial" panose="020B0604020202020204" pitchFamily="34" charset="0"/>
              <a:buChar char="•"/>
            </a:pPr>
            <a:r>
              <a:rPr lang="en-US" altLang="en-US" dirty="0">
                <a:solidFill>
                  <a:srgbClr val="FFFFCC"/>
                </a:solidFill>
              </a:rPr>
              <a:t>Did not merely say his prayers.</a:t>
            </a:r>
          </a:p>
          <a:p>
            <a:pPr marL="0" indent="0" algn="ctr">
              <a:spcAft>
                <a:spcPts val="300"/>
              </a:spcAft>
              <a:buNone/>
            </a:pPr>
            <a:r>
              <a:rPr lang="en-US" altLang="en-US" dirty="0">
                <a:solidFill>
                  <a:schemeClr val="bg1"/>
                </a:solidFill>
              </a:rPr>
              <a:t>Hindrances to answered prayer</a:t>
            </a:r>
          </a:p>
          <a:p>
            <a:pPr>
              <a:spcAft>
                <a:spcPts val="300"/>
              </a:spcAft>
              <a:buFont typeface="Arial" panose="020B0604020202020204" pitchFamily="34" charset="0"/>
              <a:buChar char="•"/>
            </a:pPr>
            <a:r>
              <a:rPr lang="en-US" altLang="en-US" dirty="0">
                <a:solidFill>
                  <a:schemeClr val="bg1"/>
                </a:solidFill>
              </a:rPr>
              <a:t>Ps.66</a:t>
            </a:r>
            <a:r>
              <a:rPr lang="en-US" altLang="en-US" baseline="30000" dirty="0">
                <a:solidFill>
                  <a:schemeClr val="bg1"/>
                </a:solidFill>
              </a:rPr>
              <a:t>18</a:t>
            </a:r>
            <a:r>
              <a:rPr lang="en-US" altLang="en-US" dirty="0">
                <a:solidFill>
                  <a:schemeClr val="bg1"/>
                </a:solidFill>
              </a:rPr>
              <a:t> </a:t>
            </a:r>
            <a:r>
              <a:rPr lang="en-US" altLang="en-US" dirty="0">
                <a:solidFill>
                  <a:srgbClr val="CCFFFF"/>
                </a:solidFill>
              </a:rPr>
              <a:t>If I regard iniquity in my heart, the Lord will not hear.</a:t>
            </a:r>
          </a:p>
        </p:txBody>
      </p:sp>
    </p:spTree>
    <p:extLst>
      <p:ext uri="{BB962C8B-B14F-4D97-AF65-F5344CB8AC3E}">
        <p14:creationId xmlns:p14="http://schemas.microsoft.com/office/powerpoint/2010/main" xmlns="" val="1598469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914400"/>
          </a:xfrm>
        </p:spPr>
        <p:txBody>
          <a:bodyPr/>
          <a:lstStyle/>
          <a:p>
            <a:r>
              <a:rPr lang="en-US" altLang="en-US" sz="3600" dirty="0">
                <a:solidFill>
                  <a:srgbClr val="FFFF00"/>
                </a:solidFill>
              </a:rPr>
              <a:t>James 5:16-17</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990600"/>
            <a:ext cx="8229600" cy="5334000"/>
          </a:xfrm>
        </p:spPr>
        <p:txBody>
          <a:bodyPr/>
          <a:lstStyle/>
          <a:p>
            <a:pPr marL="0" indent="0" algn="ctr">
              <a:spcAft>
                <a:spcPts val="0"/>
              </a:spcAft>
              <a:buNone/>
            </a:pPr>
            <a:r>
              <a:rPr lang="en-US" altLang="en-US" dirty="0">
                <a:solidFill>
                  <a:schemeClr val="bg1"/>
                </a:solidFill>
              </a:rPr>
              <a:t>Lit., </a:t>
            </a:r>
            <a:r>
              <a:rPr lang="en-US" altLang="en-US" i="1" dirty="0">
                <a:solidFill>
                  <a:schemeClr val="bg1"/>
                </a:solidFill>
              </a:rPr>
              <a:t>prayed with prayer</a:t>
            </a:r>
            <a:endParaRPr lang="en-US" altLang="en-US" dirty="0">
              <a:solidFill>
                <a:schemeClr val="bg1"/>
              </a:solidFill>
            </a:endParaRPr>
          </a:p>
          <a:p>
            <a:pPr>
              <a:spcAft>
                <a:spcPts val="300"/>
              </a:spcAft>
              <a:buFont typeface="Arial" panose="020B0604020202020204" pitchFamily="34" charset="0"/>
              <a:buChar char="•"/>
            </a:pPr>
            <a:r>
              <a:rPr lang="en-US" altLang="en-US" dirty="0">
                <a:solidFill>
                  <a:srgbClr val="FFFFCC"/>
                </a:solidFill>
              </a:rPr>
              <a:t>Did not merely say his prayers.</a:t>
            </a:r>
          </a:p>
          <a:p>
            <a:pPr marL="0" indent="0" algn="ctr">
              <a:spcAft>
                <a:spcPts val="300"/>
              </a:spcAft>
              <a:buNone/>
            </a:pPr>
            <a:r>
              <a:rPr lang="en-US" altLang="en-US" dirty="0">
                <a:solidFill>
                  <a:schemeClr val="bg1"/>
                </a:solidFill>
              </a:rPr>
              <a:t>Hindrances to answered prayer</a:t>
            </a:r>
          </a:p>
          <a:p>
            <a:r>
              <a:rPr lang="en-US" altLang="en-US" dirty="0">
                <a:solidFill>
                  <a:schemeClr val="bg1"/>
                </a:solidFill>
              </a:rPr>
              <a:t>Mt.6</a:t>
            </a:r>
            <a:r>
              <a:rPr lang="en-US" altLang="en-US" baseline="30000" dirty="0">
                <a:solidFill>
                  <a:schemeClr val="bg1"/>
                </a:solidFill>
              </a:rPr>
              <a:t>14-15</a:t>
            </a:r>
            <a:r>
              <a:rPr lang="en-US" dirty="0">
                <a:solidFill>
                  <a:schemeClr val="bg1"/>
                </a:solidFill>
              </a:rPr>
              <a:t> </a:t>
            </a:r>
            <a:r>
              <a:rPr lang="en-US" dirty="0">
                <a:solidFill>
                  <a:srgbClr val="CCFFFF"/>
                </a:solidFill>
              </a:rPr>
              <a:t>For if you forgive men their trespasses, your heavenly Father will also forgive you. </a:t>
            </a:r>
            <a:r>
              <a:rPr lang="en-US" baseline="30000" dirty="0">
                <a:solidFill>
                  <a:srgbClr val="CCFFFF"/>
                </a:solidFill>
              </a:rPr>
              <a:t> </a:t>
            </a:r>
            <a:r>
              <a:rPr lang="en-US" dirty="0">
                <a:solidFill>
                  <a:srgbClr val="CCFFFF"/>
                </a:solidFill>
              </a:rPr>
              <a:t>But if you do not forgive men their trespasses, neither will your Father forgive your trespasses.</a:t>
            </a:r>
            <a:endParaRPr lang="en-US" altLang="en-US" dirty="0">
              <a:solidFill>
                <a:srgbClr val="CCFFFF"/>
              </a:solidFill>
            </a:endParaRPr>
          </a:p>
        </p:txBody>
      </p:sp>
    </p:spTree>
    <p:extLst>
      <p:ext uri="{BB962C8B-B14F-4D97-AF65-F5344CB8AC3E}">
        <p14:creationId xmlns:p14="http://schemas.microsoft.com/office/powerpoint/2010/main" xmlns="" val="792713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914400"/>
          </a:xfrm>
        </p:spPr>
        <p:txBody>
          <a:bodyPr/>
          <a:lstStyle/>
          <a:p>
            <a:r>
              <a:rPr lang="en-US" altLang="en-US" sz="3600" dirty="0">
                <a:solidFill>
                  <a:srgbClr val="FFFF00"/>
                </a:solidFill>
              </a:rPr>
              <a:t>James 5:16-17</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990600"/>
            <a:ext cx="8229600" cy="5334000"/>
          </a:xfrm>
        </p:spPr>
        <p:txBody>
          <a:bodyPr/>
          <a:lstStyle/>
          <a:p>
            <a:pPr marL="0" indent="0" algn="ctr">
              <a:spcAft>
                <a:spcPts val="0"/>
              </a:spcAft>
              <a:buNone/>
            </a:pPr>
            <a:r>
              <a:rPr lang="en-US" altLang="en-US" dirty="0">
                <a:solidFill>
                  <a:schemeClr val="bg1"/>
                </a:solidFill>
              </a:rPr>
              <a:t>Lit., </a:t>
            </a:r>
            <a:r>
              <a:rPr lang="en-US" altLang="en-US" i="1" dirty="0">
                <a:solidFill>
                  <a:schemeClr val="bg1"/>
                </a:solidFill>
              </a:rPr>
              <a:t>prayed with prayer</a:t>
            </a:r>
            <a:endParaRPr lang="en-US" altLang="en-US" dirty="0">
              <a:solidFill>
                <a:schemeClr val="bg1"/>
              </a:solidFill>
            </a:endParaRPr>
          </a:p>
          <a:p>
            <a:pPr>
              <a:spcAft>
                <a:spcPts val="300"/>
              </a:spcAft>
              <a:buFont typeface="Arial" panose="020B0604020202020204" pitchFamily="34" charset="0"/>
              <a:buChar char="•"/>
            </a:pPr>
            <a:r>
              <a:rPr lang="en-US" altLang="en-US" dirty="0">
                <a:solidFill>
                  <a:srgbClr val="FFFFCC"/>
                </a:solidFill>
              </a:rPr>
              <a:t>Did not merely say his prayers.</a:t>
            </a:r>
          </a:p>
          <a:p>
            <a:pPr marL="0" indent="0" algn="ctr">
              <a:spcAft>
                <a:spcPts val="300"/>
              </a:spcAft>
              <a:buNone/>
            </a:pPr>
            <a:r>
              <a:rPr lang="en-US" altLang="en-US" dirty="0">
                <a:solidFill>
                  <a:schemeClr val="bg1"/>
                </a:solidFill>
              </a:rPr>
              <a:t>Hindrances to answered prayer</a:t>
            </a:r>
          </a:p>
          <a:p>
            <a:r>
              <a:rPr lang="en-US" altLang="en-US" dirty="0">
                <a:solidFill>
                  <a:schemeClr val="bg1"/>
                </a:solidFill>
              </a:rPr>
              <a:t>James 1</a:t>
            </a:r>
            <a:r>
              <a:rPr lang="en-US" altLang="en-US" baseline="30000" dirty="0">
                <a:solidFill>
                  <a:schemeClr val="bg1"/>
                </a:solidFill>
              </a:rPr>
              <a:t>6-7</a:t>
            </a:r>
            <a:r>
              <a:rPr lang="en-US" dirty="0">
                <a:solidFill>
                  <a:schemeClr val="bg1"/>
                </a:solidFill>
              </a:rPr>
              <a:t> </a:t>
            </a:r>
            <a:r>
              <a:rPr lang="en-US" dirty="0">
                <a:solidFill>
                  <a:srgbClr val="CCFFFF"/>
                </a:solidFill>
              </a:rPr>
              <a:t>But let him ask in faith, with no doubting, for he who doubts is like a wave of the sea driven and tossed by the wind. For let not that man suppose that he will receive anything from the Lord.</a:t>
            </a:r>
          </a:p>
        </p:txBody>
      </p:sp>
    </p:spTree>
    <p:extLst>
      <p:ext uri="{BB962C8B-B14F-4D97-AF65-F5344CB8AC3E}">
        <p14:creationId xmlns:p14="http://schemas.microsoft.com/office/powerpoint/2010/main" xmlns="" val="29230212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914400"/>
          </a:xfrm>
        </p:spPr>
        <p:txBody>
          <a:bodyPr/>
          <a:lstStyle/>
          <a:p>
            <a:r>
              <a:rPr lang="en-US" altLang="en-US" sz="3600" dirty="0">
                <a:solidFill>
                  <a:srgbClr val="FFFF00"/>
                </a:solidFill>
              </a:rPr>
              <a:t>James 5:16-17</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990600"/>
            <a:ext cx="8229600" cy="5334000"/>
          </a:xfrm>
        </p:spPr>
        <p:txBody>
          <a:bodyPr/>
          <a:lstStyle/>
          <a:p>
            <a:pPr marL="0" indent="0" algn="ctr">
              <a:spcAft>
                <a:spcPts val="0"/>
              </a:spcAft>
              <a:buNone/>
            </a:pPr>
            <a:r>
              <a:rPr lang="en-US" altLang="en-US" dirty="0">
                <a:solidFill>
                  <a:schemeClr val="bg1"/>
                </a:solidFill>
              </a:rPr>
              <a:t>Lit., </a:t>
            </a:r>
            <a:r>
              <a:rPr lang="en-US" altLang="en-US" i="1" dirty="0">
                <a:solidFill>
                  <a:schemeClr val="bg1"/>
                </a:solidFill>
              </a:rPr>
              <a:t>prayed with prayer</a:t>
            </a:r>
            <a:endParaRPr lang="en-US" altLang="en-US" dirty="0">
              <a:solidFill>
                <a:schemeClr val="bg1"/>
              </a:solidFill>
            </a:endParaRPr>
          </a:p>
          <a:p>
            <a:pPr>
              <a:spcAft>
                <a:spcPts val="300"/>
              </a:spcAft>
              <a:buFont typeface="Arial" panose="020B0604020202020204" pitchFamily="34" charset="0"/>
              <a:buChar char="•"/>
            </a:pPr>
            <a:r>
              <a:rPr lang="en-US" altLang="en-US" dirty="0">
                <a:solidFill>
                  <a:srgbClr val="FFFFCC"/>
                </a:solidFill>
              </a:rPr>
              <a:t>Did not merely say his prayers.</a:t>
            </a:r>
          </a:p>
          <a:p>
            <a:pPr marL="0" indent="0" algn="ctr">
              <a:spcAft>
                <a:spcPts val="300"/>
              </a:spcAft>
              <a:buNone/>
            </a:pPr>
            <a:r>
              <a:rPr lang="en-US" altLang="en-US" dirty="0">
                <a:solidFill>
                  <a:schemeClr val="bg1"/>
                </a:solidFill>
              </a:rPr>
              <a:t>Hindrances to answered prayer</a:t>
            </a:r>
          </a:p>
          <a:p>
            <a:r>
              <a:rPr lang="en-US" altLang="en-US" dirty="0">
                <a:solidFill>
                  <a:schemeClr val="bg1"/>
                </a:solidFill>
              </a:rPr>
              <a:t>1 Peter 3:7,</a:t>
            </a:r>
            <a:r>
              <a:rPr lang="en-US" dirty="0">
                <a:solidFill>
                  <a:schemeClr val="bg1"/>
                </a:solidFill>
              </a:rPr>
              <a:t> </a:t>
            </a:r>
            <a:r>
              <a:rPr lang="en-US" dirty="0">
                <a:solidFill>
                  <a:srgbClr val="CCFFFF"/>
                </a:solidFill>
              </a:rPr>
              <a:t>Husbands, likewise, dwell with them with understanding, giving honor to the wife, as to the weaker vessel, and as being heirs together of the grace of life, that your prayers may not be hindered.</a:t>
            </a:r>
          </a:p>
        </p:txBody>
      </p:sp>
    </p:spTree>
    <p:extLst>
      <p:ext uri="{BB962C8B-B14F-4D97-AF65-F5344CB8AC3E}">
        <p14:creationId xmlns:p14="http://schemas.microsoft.com/office/powerpoint/2010/main" xmlns="" val="79673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2811625" y="838200"/>
            <a:ext cx="3535235" cy="457200"/>
          </a:xfrm>
          <a:solidFill>
            <a:schemeClr val="tx1">
              <a:lumMod val="95000"/>
              <a:lumOff val="5000"/>
            </a:schemeClr>
          </a:solidFill>
          <a:ln>
            <a:solidFill>
              <a:schemeClr val="bg1"/>
            </a:solidFill>
          </a:ln>
          <a:effectLst/>
        </p:spPr>
        <p:txBody>
          <a:bodyPr anchor="ctr" anchorCtr="0"/>
          <a:lstStyle/>
          <a:p>
            <a:r>
              <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I. Powerful Faith</a:t>
            </a:r>
            <a:endPar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Title 1">
            <a:extLst>
              <a:ext uri="{FF2B5EF4-FFF2-40B4-BE49-F238E27FC236}">
                <a16:creationId xmlns:a16="http://schemas.microsoft.com/office/drawing/2014/main" xmlns="" id="{02500FBE-6A6F-48E3-8B7E-E8D56A50283E}"/>
              </a:ext>
            </a:extLst>
          </p:cNvPr>
          <p:cNvSpPr txBox="1">
            <a:spLocks/>
          </p:cNvSpPr>
          <p:nvPr/>
        </p:nvSpPr>
        <p:spPr bwMode="auto">
          <a:xfrm>
            <a:off x="1447800" y="2057400"/>
            <a:ext cx="6262884" cy="1066800"/>
          </a:xfrm>
          <a:prstGeom prst="rect">
            <a:avLst/>
          </a:prstGeom>
          <a:solidFill>
            <a:schemeClr val="tx1">
              <a:lumMod val="95000"/>
              <a:lumOff val="5000"/>
            </a:schemeClr>
          </a:solidFill>
          <a:ln>
            <a:solidFill>
              <a:srgbClr val="00B0F0"/>
            </a:solidFill>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III. Personal Love</a:t>
            </a:r>
            <a:endParaRPr lang="en-US" sz="30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Title 1">
            <a:extLst>
              <a:ext uri="{FF2B5EF4-FFF2-40B4-BE49-F238E27FC236}">
                <a16:creationId xmlns:a16="http://schemas.microsoft.com/office/drawing/2014/main" xmlns="" id="{D469EB09-68D6-45BF-A61E-C4BE97E35E7F}"/>
              </a:ext>
            </a:extLst>
          </p:cNvPr>
          <p:cNvSpPr txBox="1">
            <a:spLocks/>
          </p:cNvSpPr>
          <p:nvPr/>
        </p:nvSpPr>
        <p:spPr bwMode="auto">
          <a:xfrm>
            <a:off x="2807043" y="1447800"/>
            <a:ext cx="3535235" cy="457200"/>
          </a:xfrm>
          <a:prstGeom prst="rect">
            <a:avLst/>
          </a:prstGeom>
          <a:solidFill>
            <a:schemeClr val="tx1">
              <a:lumMod val="95000"/>
              <a:lumOff val="5000"/>
            </a:schemeClr>
          </a:solidFill>
          <a:ln>
            <a:solidFill>
              <a:schemeClr val="bg1"/>
            </a:solidFill>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II. Perceptive Prayer</a:t>
            </a:r>
            <a:endPar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35662585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914400"/>
          </a:xfrm>
        </p:spPr>
        <p:txBody>
          <a:bodyPr/>
          <a:lstStyle/>
          <a:p>
            <a:r>
              <a:rPr lang="en-US" altLang="en-US" sz="3600" dirty="0">
                <a:solidFill>
                  <a:srgbClr val="FFFF00"/>
                </a:solidFill>
              </a:rPr>
              <a:t>1 Cor.3:1-3</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838200"/>
            <a:ext cx="8229600" cy="5334000"/>
          </a:xfrm>
        </p:spPr>
        <p:txBody>
          <a:bodyPr/>
          <a:lstStyle/>
          <a:p>
            <a:pPr marL="0" indent="0" algn="ctr">
              <a:spcAft>
                <a:spcPts val="0"/>
              </a:spcAft>
              <a:buNone/>
            </a:pPr>
            <a:r>
              <a:rPr lang="en-US" altLang="en-US" dirty="0">
                <a:solidFill>
                  <a:schemeClr val="bg1"/>
                </a:solidFill>
              </a:rPr>
              <a:t>Duty without love = 0.</a:t>
            </a:r>
          </a:p>
          <a:p>
            <a:pPr>
              <a:spcAft>
                <a:spcPts val="0"/>
              </a:spcAft>
              <a:buFont typeface="Arial" panose="020B0604020202020204" pitchFamily="34" charset="0"/>
              <a:buChar char="•"/>
            </a:pPr>
            <a:r>
              <a:rPr lang="en-US" altLang="en-US" sz="3200" dirty="0">
                <a:solidFill>
                  <a:srgbClr val="FFFFCC"/>
                </a:solidFill>
              </a:rPr>
              <a:t>Sign of spiritual growth: serve, obey, attend, etc. because of love…NOT mere sense of fear or duty.</a:t>
            </a:r>
          </a:p>
          <a:p>
            <a:pPr>
              <a:spcAft>
                <a:spcPts val="0"/>
              </a:spcAft>
              <a:buFont typeface="Arial" panose="020B0604020202020204" pitchFamily="34" charset="0"/>
              <a:buChar char="•"/>
            </a:pPr>
            <a:r>
              <a:rPr lang="en-US" altLang="en-US" dirty="0">
                <a:solidFill>
                  <a:srgbClr val="CCFFFF"/>
                </a:solidFill>
              </a:rPr>
              <a:t>Great blessing: love work so much that you never have to ‘work’ again.</a:t>
            </a:r>
          </a:p>
          <a:p>
            <a:pPr>
              <a:spcAft>
                <a:spcPts val="0"/>
              </a:spcAft>
              <a:buFont typeface="Arial" panose="020B0604020202020204" pitchFamily="34" charset="0"/>
              <a:buChar char="•"/>
            </a:pPr>
            <a:r>
              <a:rPr lang="en-US" altLang="en-US" sz="3200" dirty="0">
                <a:solidFill>
                  <a:srgbClr val="FFFFCC"/>
                </a:solidFill>
              </a:rPr>
              <a:t>Contrast: “Do I have to…?”</a:t>
            </a:r>
          </a:p>
          <a:p>
            <a:pPr lvl="1">
              <a:spcAft>
                <a:spcPts val="0"/>
              </a:spcAft>
              <a:buFont typeface="Arial" panose="020B0604020202020204" pitchFamily="34" charset="0"/>
              <a:buChar char="•"/>
            </a:pPr>
            <a:r>
              <a:rPr lang="en-US" altLang="en-US" sz="3200" dirty="0">
                <a:solidFill>
                  <a:schemeClr val="bg1"/>
                </a:solidFill>
              </a:rPr>
              <a:t>1 Jn.4:7;  3:15</a:t>
            </a:r>
          </a:p>
          <a:p>
            <a:pPr lvl="1">
              <a:spcAft>
                <a:spcPts val="0"/>
              </a:spcAft>
              <a:buFont typeface="Arial" panose="020B0604020202020204" pitchFamily="34" charset="0"/>
              <a:buChar char="•"/>
            </a:pPr>
            <a:r>
              <a:rPr lang="en-US" altLang="en-US" sz="3200" dirty="0">
                <a:solidFill>
                  <a:schemeClr val="bg1"/>
                </a:solidFill>
              </a:rPr>
              <a:t>Mt.22:39</a:t>
            </a:r>
          </a:p>
          <a:p>
            <a:pPr marL="0" indent="0">
              <a:buNone/>
            </a:pPr>
            <a:endParaRPr lang="en-US" sz="3000" dirty="0">
              <a:solidFill>
                <a:schemeClr val="bg1"/>
              </a:solidFill>
            </a:endParaRPr>
          </a:p>
        </p:txBody>
      </p:sp>
    </p:spTree>
    <p:extLst>
      <p:ext uri="{BB962C8B-B14F-4D97-AF65-F5344CB8AC3E}">
        <p14:creationId xmlns:p14="http://schemas.microsoft.com/office/powerpoint/2010/main" xmlns="" val="1466957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219200"/>
          </a:xfrm>
        </p:spPr>
        <p:txBody>
          <a:bodyPr/>
          <a:lstStyle/>
          <a:p>
            <a:r>
              <a:rPr lang="en-US" altLang="en-US" sz="3600" dirty="0">
                <a:solidFill>
                  <a:srgbClr val="FFFF00"/>
                </a:solidFill>
              </a:rPr>
              <a:t>Indifference of society:</a:t>
            </a:r>
            <a:br>
              <a:rPr lang="en-US" altLang="en-US" sz="3600" dirty="0">
                <a:solidFill>
                  <a:srgbClr val="FFFF00"/>
                </a:solidFill>
              </a:rPr>
            </a:br>
            <a:r>
              <a:rPr lang="en-US" altLang="en-US" sz="3600" dirty="0">
                <a:solidFill>
                  <a:srgbClr val="FFFF00"/>
                </a:solidFill>
              </a:rPr>
              <a:t>a destructive influence on Christians</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1542472"/>
            <a:ext cx="8229600" cy="4876800"/>
          </a:xfrm>
        </p:spPr>
        <p:txBody>
          <a:bodyPr/>
          <a:lstStyle/>
          <a:p>
            <a:pPr>
              <a:spcAft>
                <a:spcPts val="600"/>
              </a:spcAft>
              <a:buFont typeface="Arial" panose="020B0604020202020204" pitchFamily="34" charset="0"/>
              <a:buChar char="•"/>
            </a:pPr>
            <a:r>
              <a:rPr lang="en-US" altLang="en-US" dirty="0">
                <a:solidFill>
                  <a:schemeClr val="bg1"/>
                </a:solidFill>
              </a:rPr>
              <a:t>Most people do not care about their souls.</a:t>
            </a:r>
          </a:p>
          <a:p>
            <a:pPr>
              <a:spcAft>
                <a:spcPts val="600"/>
              </a:spcAft>
              <a:buFont typeface="Arial" panose="020B0604020202020204" pitchFamily="34" charset="0"/>
              <a:buChar char="•"/>
            </a:pPr>
            <a:r>
              <a:rPr lang="en-US" altLang="en-US" sz="3200" dirty="0">
                <a:solidFill>
                  <a:schemeClr val="bg1"/>
                </a:solidFill>
              </a:rPr>
              <a:t>Why should we?</a:t>
            </a:r>
          </a:p>
          <a:p>
            <a:pPr>
              <a:spcAft>
                <a:spcPts val="600"/>
              </a:spcAft>
              <a:buFont typeface="Arial" panose="020B0604020202020204" pitchFamily="34" charset="0"/>
              <a:buChar char="•"/>
            </a:pPr>
            <a:r>
              <a:rPr lang="en-US" altLang="en-US" dirty="0">
                <a:solidFill>
                  <a:schemeClr val="bg1"/>
                </a:solidFill>
              </a:rPr>
              <a:t>1 Co.15:58</a:t>
            </a:r>
          </a:p>
          <a:p>
            <a:pPr lvl="1">
              <a:spcAft>
                <a:spcPts val="600"/>
              </a:spcAft>
              <a:buFont typeface="Arial" panose="020B0604020202020204" pitchFamily="34" charset="0"/>
              <a:buChar char="•"/>
            </a:pPr>
            <a:r>
              <a:rPr lang="en-US" altLang="en-US" sz="3200" dirty="0">
                <a:solidFill>
                  <a:schemeClr val="bg1"/>
                </a:solidFill>
              </a:rPr>
              <a:t>Could we improve?</a:t>
            </a:r>
          </a:p>
        </p:txBody>
      </p:sp>
      <p:sp>
        <p:nvSpPr>
          <p:cNvPr id="2" name="Rectangle 1">
            <a:extLst>
              <a:ext uri="{FF2B5EF4-FFF2-40B4-BE49-F238E27FC236}">
                <a16:creationId xmlns:a16="http://schemas.microsoft.com/office/drawing/2014/main" xmlns="" id="{308EB433-E794-47C3-8A06-2DDE9844B0B7}"/>
              </a:ext>
            </a:extLst>
          </p:cNvPr>
          <p:cNvSpPr/>
          <p:nvPr/>
        </p:nvSpPr>
        <p:spPr>
          <a:xfrm>
            <a:off x="5029200" y="2209800"/>
            <a:ext cx="3657600" cy="2362200"/>
          </a:xfrm>
          <a:prstGeom prst="rect">
            <a:avLst/>
          </a:prstGeom>
          <a:solidFill>
            <a:schemeClr val="tx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ts val="600"/>
              </a:spcAft>
              <a:buClrTx/>
              <a:buSzTx/>
              <a:buFontTx/>
              <a:buNone/>
              <a:tabLst/>
              <a:defRPr/>
            </a:pPr>
            <a:r>
              <a:rPr kumimoji="0" lang="en-US" sz="3200" b="0" i="0" u="none" strike="noStrike" kern="1200" cap="none" spc="0" normalizeH="0" baseline="0" noProof="0" dirty="0">
                <a:ln>
                  <a:noFill/>
                </a:ln>
                <a:solidFill>
                  <a:srgbClr val="CCFFFF"/>
                </a:solidFill>
                <a:effectLst/>
                <a:uLnTx/>
                <a:uFillTx/>
                <a:latin typeface="Arial"/>
                <a:ea typeface="+mn-ea"/>
                <a:cs typeface="+mn-cs"/>
              </a:rPr>
              <a:t>Self-examination</a:t>
            </a:r>
            <a:br>
              <a:rPr kumimoji="0" lang="en-US" sz="3200" b="0" i="0" u="none" strike="noStrike" kern="1200" cap="none" spc="0" normalizeH="0" baseline="0" noProof="0" dirty="0">
                <a:ln>
                  <a:noFill/>
                </a:ln>
                <a:solidFill>
                  <a:srgbClr val="CCFFFF"/>
                </a:solidFill>
                <a:effectLst/>
                <a:uLnTx/>
                <a:uFillTx/>
                <a:latin typeface="Arial"/>
                <a:ea typeface="+mn-ea"/>
                <a:cs typeface="+mn-cs"/>
              </a:rPr>
            </a:br>
            <a:r>
              <a:rPr kumimoji="0" lang="en-US" sz="3200" b="0" i="0" u="none" strike="noStrike" kern="1200" cap="none" spc="0" normalizeH="0" baseline="0" noProof="0" dirty="0">
                <a:ln>
                  <a:noFill/>
                </a:ln>
                <a:solidFill>
                  <a:srgbClr val="CCFFFF"/>
                </a:solidFill>
                <a:effectLst/>
                <a:uLnTx/>
                <a:uFillTx/>
                <a:latin typeface="Arial"/>
                <a:ea typeface="+mn-ea"/>
                <a:cs typeface="+mn-cs"/>
              </a:rPr>
              <a:t>the most difficult requirement?</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FFFFFF"/>
                </a:solidFill>
                <a:effectLst/>
                <a:uLnTx/>
                <a:uFillTx/>
                <a:latin typeface="Arial"/>
                <a:ea typeface="+mn-ea"/>
                <a:cs typeface="+mn-cs"/>
              </a:rPr>
              <a:t>2 Co.13:5</a:t>
            </a:r>
          </a:p>
        </p:txBody>
      </p:sp>
    </p:spTree>
    <p:extLst>
      <p:ext uri="{BB962C8B-B14F-4D97-AF65-F5344CB8AC3E}">
        <p14:creationId xmlns:p14="http://schemas.microsoft.com/office/powerpoint/2010/main" xmlns="" val="3893306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2811625" y="838200"/>
            <a:ext cx="3535235" cy="457200"/>
          </a:xfrm>
          <a:solidFill>
            <a:schemeClr val="tx1">
              <a:lumMod val="95000"/>
              <a:lumOff val="5000"/>
            </a:schemeClr>
          </a:solidFill>
          <a:ln>
            <a:solidFill>
              <a:schemeClr val="bg1"/>
            </a:solidFill>
          </a:ln>
          <a:effectLst/>
        </p:spPr>
        <p:txBody>
          <a:bodyPr anchor="ctr" anchorCtr="0"/>
          <a:lstStyle/>
          <a:p>
            <a:r>
              <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I. Powerful Faith</a:t>
            </a:r>
            <a:endPar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Title 1">
            <a:extLst>
              <a:ext uri="{FF2B5EF4-FFF2-40B4-BE49-F238E27FC236}">
                <a16:creationId xmlns:a16="http://schemas.microsoft.com/office/drawing/2014/main" xmlns="" id="{02500FBE-6A6F-48E3-8B7E-E8D56A50283E}"/>
              </a:ext>
            </a:extLst>
          </p:cNvPr>
          <p:cNvSpPr txBox="1">
            <a:spLocks/>
          </p:cNvSpPr>
          <p:nvPr/>
        </p:nvSpPr>
        <p:spPr bwMode="auto">
          <a:xfrm>
            <a:off x="1447800" y="2667000"/>
            <a:ext cx="6262884" cy="1066800"/>
          </a:xfrm>
          <a:prstGeom prst="rect">
            <a:avLst/>
          </a:prstGeom>
          <a:solidFill>
            <a:schemeClr val="tx1">
              <a:lumMod val="95000"/>
              <a:lumOff val="5000"/>
            </a:schemeClr>
          </a:solidFill>
          <a:ln>
            <a:solidFill>
              <a:srgbClr val="00B0F0"/>
            </a:solidFill>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IV. Persistent Effort</a:t>
            </a:r>
            <a:endParaRPr lang="en-US" sz="30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Title 1">
            <a:extLst>
              <a:ext uri="{FF2B5EF4-FFF2-40B4-BE49-F238E27FC236}">
                <a16:creationId xmlns:a16="http://schemas.microsoft.com/office/drawing/2014/main" xmlns="" id="{D469EB09-68D6-45BF-A61E-C4BE97E35E7F}"/>
              </a:ext>
            </a:extLst>
          </p:cNvPr>
          <p:cNvSpPr txBox="1">
            <a:spLocks/>
          </p:cNvSpPr>
          <p:nvPr/>
        </p:nvSpPr>
        <p:spPr bwMode="auto">
          <a:xfrm>
            <a:off x="2807043" y="1447800"/>
            <a:ext cx="3535235" cy="457200"/>
          </a:xfrm>
          <a:prstGeom prst="rect">
            <a:avLst/>
          </a:prstGeom>
          <a:solidFill>
            <a:schemeClr val="tx1">
              <a:lumMod val="95000"/>
              <a:lumOff val="5000"/>
            </a:schemeClr>
          </a:solidFill>
          <a:ln>
            <a:solidFill>
              <a:schemeClr val="bg1"/>
            </a:solidFill>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II. Perceptive Prayer</a:t>
            </a:r>
            <a:endPar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5" name="Title 1">
            <a:extLst>
              <a:ext uri="{FF2B5EF4-FFF2-40B4-BE49-F238E27FC236}">
                <a16:creationId xmlns:a16="http://schemas.microsoft.com/office/drawing/2014/main" xmlns="" id="{A561B119-36E5-4170-AFFA-09AD20EFB4E2}"/>
              </a:ext>
            </a:extLst>
          </p:cNvPr>
          <p:cNvSpPr txBox="1">
            <a:spLocks/>
          </p:cNvSpPr>
          <p:nvPr/>
        </p:nvSpPr>
        <p:spPr bwMode="auto">
          <a:xfrm>
            <a:off x="2810164" y="2057400"/>
            <a:ext cx="3535235" cy="457200"/>
          </a:xfrm>
          <a:prstGeom prst="rect">
            <a:avLst/>
          </a:prstGeom>
          <a:solidFill>
            <a:schemeClr val="tx1">
              <a:lumMod val="95000"/>
              <a:lumOff val="5000"/>
            </a:schemeClr>
          </a:solidFill>
          <a:ln>
            <a:solidFill>
              <a:schemeClr val="bg1"/>
            </a:solidFill>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III. Personal Love</a:t>
            </a:r>
            <a:endPar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11922119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914400"/>
          </a:xfrm>
        </p:spPr>
        <p:txBody>
          <a:bodyPr/>
          <a:lstStyle/>
          <a:p>
            <a:r>
              <a:rPr lang="en-US" altLang="en-US" sz="3600" dirty="0">
                <a:solidFill>
                  <a:srgbClr val="FFFF00"/>
                </a:solidFill>
              </a:rPr>
              <a:t>Gal.6:9 </a:t>
            </a:r>
            <a:r>
              <a:rPr lang="en-US" altLang="en-US" sz="3600" dirty="0">
                <a:solidFill>
                  <a:schemeClr val="bg1"/>
                </a:solidFill>
              </a:rPr>
              <a:t>… </a:t>
            </a:r>
            <a:r>
              <a:rPr lang="en-US" sz="3600" dirty="0">
                <a:solidFill>
                  <a:schemeClr val="bg1"/>
                </a:solidFill>
              </a:rPr>
              <a:t>keep on!</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990600"/>
            <a:ext cx="8229600" cy="5334000"/>
          </a:xfrm>
        </p:spPr>
        <p:txBody>
          <a:bodyPr/>
          <a:lstStyle/>
          <a:p>
            <a:pPr>
              <a:buFont typeface="Wingdings" panose="05000000000000000000" pitchFamily="2" charset="2"/>
              <a:buChar char="§"/>
            </a:pPr>
            <a:r>
              <a:rPr lang="en-US" dirty="0">
                <a:solidFill>
                  <a:schemeClr val="bg1"/>
                </a:solidFill>
              </a:rPr>
              <a:t>Some have talent, learning, skill, but no success.</a:t>
            </a:r>
          </a:p>
          <a:p>
            <a:pPr>
              <a:buFont typeface="Wingdings" panose="05000000000000000000" pitchFamily="2" charset="2"/>
              <a:buChar char="§"/>
            </a:pPr>
            <a:r>
              <a:rPr lang="en-US" dirty="0">
                <a:solidFill>
                  <a:schemeClr val="bg1"/>
                </a:solidFill>
              </a:rPr>
              <a:t>Others who lack these things, succeed.  Why?   </a:t>
            </a:r>
          </a:p>
          <a:p>
            <a:pPr lvl="1">
              <a:buFont typeface="Wingdings" panose="05000000000000000000" pitchFamily="2" charset="2"/>
              <a:buChar char="§"/>
            </a:pPr>
            <a:r>
              <a:rPr lang="en-US" sz="3200" dirty="0">
                <a:solidFill>
                  <a:schemeClr val="bg1"/>
                </a:solidFill>
              </a:rPr>
              <a:t>Persistence.  </a:t>
            </a:r>
          </a:p>
        </p:txBody>
      </p:sp>
    </p:spTree>
    <p:extLst>
      <p:ext uri="{BB962C8B-B14F-4D97-AF65-F5344CB8AC3E}">
        <p14:creationId xmlns:p14="http://schemas.microsoft.com/office/powerpoint/2010/main" xmlns="" val="2449603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914400"/>
          </a:xfrm>
        </p:spPr>
        <p:txBody>
          <a:bodyPr/>
          <a:lstStyle/>
          <a:p>
            <a:r>
              <a:rPr lang="en-US" altLang="en-US" sz="3600" dirty="0">
                <a:solidFill>
                  <a:srgbClr val="FFFF00"/>
                </a:solidFill>
              </a:rPr>
              <a:t>Bible emphasizes persistence</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990600"/>
            <a:ext cx="8229600" cy="5334000"/>
          </a:xfrm>
        </p:spPr>
        <p:txBody>
          <a:bodyPr/>
          <a:lstStyle/>
          <a:p>
            <a:pPr>
              <a:spcAft>
                <a:spcPts val="600"/>
              </a:spcAft>
              <a:buFont typeface="Wingdings" panose="05000000000000000000" pitchFamily="2" charset="2"/>
              <a:buChar char="§"/>
            </a:pPr>
            <a:r>
              <a:rPr lang="en-US" dirty="0">
                <a:solidFill>
                  <a:schemeClr val="bg1"/>
                </a:solidFill>
              </a:rPr>
              <a:t>Lk.8:13-14, </a:t>
            </a:r>
            <a:r>
              <a:rPr lang="en-US" dirty="0">
                <a:solidFill>
                  <a:srgbClr val="CCFFFF"/>
                </a:solidFill>
              </a:rPr>
              <a:t>50%</a:t>
            </a:r>
          </a:p>
          <a:p>
            <a:pPr>
              <a:spcAft>
                <a:spcPts val="600"/>
              </a:spcAft>
              <a:buFont typeface="Wingdings" panose="05000000000000000000" pitchFamily="2" charset="2"/>
              <a:buChar char="§"/>
            </a:pPr>
            <a:r>
              <a:rPr lang="en-US" dirty="0">
                <a:solidFill>
                  <a:schemeClr val="bg1"/>
                </a:solidFill>
              </a:rPr>
              <a:t>Lk.11:5-8, </a:t>
            </a:r>
            <a:r>
              <a:rPr lang="en-US" dirty="0">
                <a:solidFill>
                  <a:srgbClr val="CCFFFF"/>
                </a:solidFill>
              </a:rPr>
              <a:t>‘of all the nerve!’</a:t>
            </a:r>
          </a:p>
          <a:p>
            <a:pPr>
              <a:spcAft>
                <a:spcPts val="600"/>
              </a:spcAft>
              <a:buFont typeface="Wingdings" panose="05000000000000000000" pitchFamily="2" charset="2"/>
              <a:buChar char="§"/>
            </a:pPr>
            <a:r>
              <a:rPr lang="en-US" dirty="0">
                <a:solidFill>
                  <a:schemeClr val="bg1"/>
                </a:solidFill>
              </a:rPr>
              <a:t>Lk.18:1-8, </a:t>
            </a:r>
            <a:r>
              <a:rPr lang="en-US" dirty="0">
                <a:solidFill>
                  <a:srgbClr val="CCFFFF"/>
                </a:solidFill>
              </a:rPr>
              <a:t>desperation</a:t>
            </a:r>
          </a:p>
          <a:p>
            <a:pPr>
              <a:spcAft>
                <a:spcPts val="600"/>
              </a:spcAft>
              <a:buFont typeface="Wingdings" panose="05000000000000000000" pitchFamily="2" charset="2"/>
              <a:buChar char="§"/>
            </a:pPr>
            <a:r>
              <a:rPr lang="en-US" dirty="0">
                <a:solidFill>
                  <a:schemeClr val="bg1"/>
                </a:solidFill>
              </a:rPr>
              <a:t>Ph.3:14, </a:t>
            </a:r>
            <a:r>
              <a:rPr lang="en-US" dirty="0">
                <a:solidFill>
                  <a:srgbClr val="CCFFFF"/>
                </a:solidFill>
              </a:rPr>
              <a:t>the extra kick</a:t>
            </a:r>
          </a:p>
          <a:p>
            <a:pPr>
              <a:spcAft>
                <a:spcPts val="600"/>
              </a:spcAft>
              <a:buFont typeface="Wingdings" panose="05000000000000000000" pitchFamily="2" charset="2"/>
              <a:buChar char="§"/>
            </a:pPr>
            <a:r>
              <a:rPr lang="en-US" dirty="0">
                <a:solidFill>
                  <a:schemeClr val="bg1"/>
                </a:solidFill>
              </a:rPr>
              <a:t>2 Tim.4:10, </a:t>
            </a:r>
            <a:r>
              <a:rPr lang="en-US" dirty="0">
                <a:solidFill>
                  <a:srgbClr val="CCFFFF"/>
                </a:solidFill>
              </a:rPr>
              <a:t>the one could not be moved</a:t>
            </a:r>
          </a:p>
          <a:p>
            <a:pPr>
              <a:spcAft>
                <a:spcPts val="600"/>
              </a:spcAft>
              <a:buFont typeface="Wingdings" panose="05000000000000000000" pitchFamily="2" charset="2"/>
              <a:buChar char="§"/>
            </a:pPr>
            <a:r>
              <a:rPr lang="en-US" dirty="0">
                <a:solidFill>
                  <a:schemeClr val="bg1"/>
                </a:solidFill>
              </a:rPr>
              <a:t>Hb.12:1, </a:t>
            </a:r>
            <a:r>
              <a:rPr lang="en-US" dirty="0">
                <a:solidFill>
                  <a:srgbClr val="CCFFFF"/>
                </a:solidFill>
              </a:rPr>
              <a:t>the long distance call</a:t>
            </a:r>
            <a:endParaRPr lang="en-US" sz="3600" dirty="0">
              <a:solidFill>
                <a:srgbClr val="CCFFFF"/>
              </a:solidFill>
            </a:endParaRPr>
          </a:p>
        </p:txBody>
      </p:sp>
    </p:spTree>
    <p:extLst>
      <p:ext uri="{BB962C8B-B14F-4D97-AF65-F5344CB8AC3E}">
        <p14:creationId xmlns:p14="http://schemas.microsoft.com/office/powerpoint/2010/main" xmlns="" val="2386801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0" end="0"/>
                                            </p:txEl>
                                          </p:spTgt>
                                        </p:tgtEl>
                                        <p:attrNameLst>
                                          <p:attrName>ppt_c</p:attrName>
                                        </p:attrNameLst>
                                      </p:cBhvr>
                                      <p:to>
                                        <a:srgbClr val="FFFFCC"/>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1" end="1"/>
                                            </p:txEl>
                                          </p:spTgt>
                                        </p:tgtEl>
                                        <p:attrNameLst>
                                          <p:attrName>ppt_c</p:attrName>
                                        </p:attrNameLst>
                                      </p:cBhvr>
                                      <p:to>
                                        <a:srgbClr val="FFFFCC"/>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2" end="2"/>
                                            </p:txEl>
                                          </p:spTgt>
                                        </p:tgtEl>
                                        <p:attrNameLst>
                                          <p:attrName>ppt_c</p:attrName>
                                        </p:attrNameLst>
                                      </p:cBhvr>
                                      <p:to>
                                        <a:srgbClr val="FFFFCC"/>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3" end="3"/>
                                            </p:txEl>
                                          </p:spTgt>
                                        </p:tgtEl>
                                        <p:attrNameLst>
                                          <p:attrName>ppt_c</p:attrName>
                                        </p:attrNameLst>
                                      </p:cBhvr>
                                      <p:to>
                                        <a:srgbClr val="FFFFCC"/>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4" end="4"/>
                                            </p:txEl>
                                          </p:spTgt>
                                        </p:tgtEl>
                                        <p:attrNameLst>
                                          <p:attrName>ppt_c</p:attrName>
                                        </p:attrNameLst>
                                      </p:cBhvr>
                                      <p:to>
                                        <a:srgbClr val="FFFFCC"/>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219200"/>
          </a:xfrm>
        </p:spPr>
        <p:txBody>
          <a:bodyPr/>
          <a:lstStyle/>
          <a:p>
            <a:r>
              <a:rPr lang="en-US" altLang="en-US" sz="3600" dirty="0">
                <a:solidFill>
                  <a:srgbClr val="FFFF00"/>
                </a:solidFill>
              </a:rPr>
              <a:t>Self-examination</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1219200"/>
            <a:ext cx="8229600" cy="5105400"/>
          </a:xfrm>
        </p:spPr>
        <p:txBody>
          <a:bodyPr/>
          <a:lstStyle/>
          <a:p>
            <a:pPr>
              <a:spcAft>
                <a:spcPts val="600"/>
              </a:spcAft>
              <a:buFont typeface="Arial" panose="020B0604020202020204" pitchFamily="34" charset="0"/>
              <a:buChar char="•"/>
            </a:pPr>
            <a:r>
              <a:rPr lang="en-US" altLang="en-US" sz="3200" dirty="0">
                <a:solidFill>
                  <a:schemeClr val="bg1"/>
                </a:solidFill>
              </a:rPr>
              <a:t>Willing to listen</a:t>
            </a:r>
          </a:p>
          <a:p>
            <a:pPr>
              <a:spcAft>
                <a:spcPts val="600"/>
              </a:spcAft>
              <a:buFont typeface="Arial" panose="020B0604020202020204" pitchFamily="34" charset="0"/>
              <a:buChar char="•"/>
            </a:pPr>
            <a:r>
              <a:rPr lang="en-US" altLang="en-US" dirty="0">
                <a:solidFill>
                  <a:schemeClr val="bg1"/>
                </a:solidFill>
              </a:rPr>
              <a:t>We easily see faults in others…</a:t>
            </a:r>
          </a:p>
          <a:p>
            <a:pPr lvl="1">
              <a:spcAft>
                <a:spcPts val="600"/>
              </a:spcAft>
              <a:buFont typeface="Arial" panose="020B0604020202020204" pitchFamily="34" charset="0"/>
              <a:buChar char="•"/>
            </a:pPr>
            <a:r>
              <a:rPr lang="en-US" altLang="en-US" sz="3200" dirty="0">
                <a:solidFill>
                  <a:schemeClr val="bg1"/>
                </a:solidFill>
              </a:rPr>
              <a:t>Lk.7:36-50</a:t>
            </a:r>
          </a:p>
          <a:p>
            <a:pPr lvl="1">
              <a:spcAft>
                <a:spcPts val="600"/>
              </a:spcAft>
              <a:buFont typeface="Arial" panose="020B0604020202020204" pitchFamily="34" charset="0"/>
              <a:buChar char="•"/>
            </a:pPr>
            <a:r>
              <a:rPr lang="en-US" altLang="en-US" sz="3200" dirty="0">
                <a:solidFill>
                  <a:schemeClr val="bg1"/>
                </a:solidFill>
              </a:rPr>
              <a:t>Jn.12:1-8</a:t>
            </a:r>
          </a:p>
          <a:p>
            <a:pPr lvl="1">
              <a:spcAft>
                <a:spcPts val="600"/>
              </a:spcAft>
              <a:buFont typeface="Arial" panose="020B0604020202020204" pitchFamily="34" charset="0"/>
              <a:buChar char="•"/>
            </a:pPr>
            <a:r>
              <a:rPr lang="en-US" altLang="en-US" sz="3200" dirty="0">
                <a:solidFill>
                  <a:schemeClr val="bg1"/>
                </a:solidFill>
              </a:rPr>
              <a:t>Jesus received the most criticism…</a:t>
            </a:r>
          </a:p>
          <a:p>
            <a:pPr>
              <a:spcAft>
                <a:spcPts val="600"/>
              </a:spcAft>
              <a:buFont typeface="Arial" panose="020B0604020202020204" pitchFamily="34" charset="0"/>
              <a:buChar char="•"/>
            </a:pPr>
            <a:r>
              <a:rPr lang="en-US" altLang="en-US" dirty="0">
                <a:solidFill>
                  <a:schemeClr val="bg1"/>
                </a:solidFill>
              </a:rPr>
              <a:t>Prov.27:7 . . . Mt.5:6</a:t>
            </a:r>
          </a:p>
        </p:txBody>
      </p:sp>
      <p:sp>
        <p:nvSpPr>
          <p:cNvPr id="3" name="Rectangle 2">
            <a:extLst>
              <a:ext uri="{FF2B5EF4-FFF2-40B4-BE49-F238E27FC236}">
                <a16:creationId xmlns:a16="http://schemas.microsoft.com/office/drawing/2014/main" xmlns="" id="{2E9EE5A8-4110-404B-806C-0C7A9DDF5961}"/>
              </a:ext>
            </a:extLst>
          </p:cNvPr>
          <p:cNvSpPr/>
          <p:nvPr/>
        </p:nvSpPr>
        <p:spPr>
          <a:xfrm>
            <a:off x="847436" y="5257800"/>
            <a:ext cx="1752600" cy="533400"/>
          </a:xfrm>
          <a:prstGeom prst="rect">
            <a:avLst/>
          </a:prstGeom>
          <a:solidFill>
            <a:schemeClr val="tx1"/>
          </a:solidFill>
          <a:ln>
            <a:solidFill>
              <a:srgbClr val="99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Teach</a:t>
            </a:r>
          </a:p>
        </p:txBody>
      </p:sp>
      <p:sp>
        <p:nvSpPr>
          <p:cNvPr id="6" name="Rectangle 5">
            <a:extLst>
              <a:ext uri="{FF2B5EF4-FFF2-40B4-BE49-F238E27FC236}">
                <a16:creationId xmlns:a16="http://schemas.microsoft.com/office/drawing/2014/main" xmlns="" id="{F95240F1-4438-451A-80D5-109D7EC15E0E}"/>
              </a:ext>
            </a:extLst>
          </p:cNvPr>
          <p:cNvSpPr/>
          <p:nvPr/>
        </p:nvSpPr>
        <p:spPr>
          <a:xfrm>
            <a:off x="2752436" y="5257800"/>
            <a:ext cx="1752600" cy="533400"/>
          </a:xfrm>
          <a:prstGeom prst="rect">
            <a:avLst/>
          </a:prstGeom>
          <a:solidFill>
            <a:schemeClr val="tx1"/>
          </a:solidFill>
          <a:ln>
            <a:solidFill>
              <a:srgbClr val="99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Preach</a:t>
            </a:r>
          </a:p>
        </p:txBody>
      </p:sp>
      <p:sp>
        <p:nvSpPr>
          <p:cNvPr id="7" name="Rectangle 6">
            <a:extLst>
              <a:ext uri="{FF2B5EF4-FFF2-40B4-BE49-F238E27FC236}">
                <a16:creationId xmlns:a16="http://schemas.microsoft.com/office/drawing/2014/main" xmlns="" id="{CF1A3CC9-4652-4DBE-BF3F-6A7B296B5F21}"/>
              </a:ext>
            </a:extLst>
          </p:cNvPr>
          <p:cNvSpPr/>
          <p:nvPr/>
        </p:nvSpPr>
        <p:spPr>
          <a:xfrm>
            <a:off x="4657436" y="5257800"/>
            <a:ext cx="1752600" cy="533400"/>
          </a:xfrm>
          <a:prstGeom prst="rect">
            <a:avLst/>
          </a:prstGeom>
          <a:solidFill>
            <a:schemeClr val="tx1"/>
          </a:solidFill>
          <a:ln>
            <a:solidFill>
              <a:srgbClr val="99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Lead</a:t>
            </a:r>
          </a:p>
        </p:txBody>
      </p:sp>
      <p:sp>
        <p:nvSpPr>
          <p:cNvPr id="8" name="Rectangle 7">
            <a:extLst>
              <a:ext uri="{FF2B5EF4-FFF2-40B4-BE49-F238E27FC236}">
                <a16:creationId xmlns:a16="http://schemas.microsoft.com/office/drawing/2014/main" xmlns="" id="{6826792C-0F44-437A-9B8D-15E14BF11A78}"/>
              </a:ext>
            </a:extLst>
          </p:cNvPr>
          <p:cNvSpPr/>
          <p:nvPr/>
        </p:nvSpPr>
        <p:spPr>
          <a:xfrm>
            <a:off x="6562436" y="5257800"/>
            <a:ext cx="1752600" cy="533400"/>
          </a:xfrm>
          <a:prstGeom prst="rect">
            <a:avLst/>
          </a:prstGeom>
          <a:solidFill>
            <a:schemeClr val="tx1"/>
          </a:solidFill>
          <a:ln>
            <a:solidFill>
              <a:srgbClr val="99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Hunger</a:t>
            </a:r>
          </a:p>
        </p:txBody>
      </p:sp>
    </p:spTree>
    <p:extLst>
      <p:ext uri="{BB962C8B-B14F-4D97-AF65-F5344CB8AC3E}">
        <p14:creationId xmlns:p14="http://schemas.microsoft.com/office/powerpoint/2010/main" xmlns="" val="3472168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838200"/>
            <a:ext cx="6262884" cy="1066800"/>
          </a:xfrm>
          <a:solidFill>
            <a:schemeClr val="tx1">
              <a:lumMod val="95000"/>
              <a:lumOff val="5000"/>
            </a:schemeClr>
          </a:solidFill>
          <a:ln>
            <a:solidFill>
              <a:srgbClr val="00B0F0"/>
            </a:solidFill>
          </a:ln>
          <a:effectLst/>
        </p:spPr>
        <p:txBody>
          <a:bodyPr anchor="ctr" anchorCtr="0"/>
          <a:lstStyle/>
          <a:p>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I. Powerful Faith</a:t>
            </a:r>
            <a:endParaRPr lang="en-US" sz="30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1094865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rgbClr val="FFFF00"/>
                </a:solidFill>
              </a:rPr>
              <a:t>Powerful faith must be a . . . </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838200"/>
            <a:ext cx="8229600" cy="5715000"/>
          </a:xfrm>
        </p:spPr>
        <p:txBody>
          <a:bodyPr/>
          <a:lstStyle/>
          <a:p>
            <a:pPr marL="0" indent="0">
              <a:spcAft>
                <a:spcPts val="600"/>
              </a:spcAft>
              <a:buNone/>
            </a:pPr>
            <a:r>
              <a:rPr lang="en-US" altLang="en-US" sz="2400" dirty="0">
                <a:solidFill>
                  <a:srgbClr val="CCFFFF"/>
                </a:solidFill>
              </a:rPr>
              <a:t>1. </a:t>
            </a:r>
            <a:r>
              <a:rPr lang="en-US" altLang="en-US" dirty="0">
                <a:solidFill>
                  <a:srgbClr val="FFFFCC"/>
                </a:solidFill>
              </a:rPr>
              <a:t>Personal faith.  </a:t>
            </a:r>
            <a:r>
              <a:rPr lang="en-US" altLang="en-US" dirty="0">
                <a:solidFill>
                  <a:schemeClr val="bg1"/>
                </a:solidFill>
              </a:rPr>
              <a:t>Not faith of parents…</a:t>
            </a:r>
          </a:p>
          <a:p>
            <a:pPr marL="0" indent="0">
              <a:spcAft>
                <a:spcPts val="600"/>
              </a:spcAft>
              <a:buNone/>
            </a:pPr>
            <a:r>
              <a:rPr lang="en-US" altLang="en-US" sz="2400" dirty="0">
                <a:solidFill>
                  <a:srgbClr val="CCFFFF"/>
                </a:solidFill>
              </a:rPr>
              <a:t>2. </a:t>
            </a:r>
            <a:r>
              <a:rPr lang="en-US" altLang="en-US" sz="3000" dirty="0">
                <a:solidFill>
                  <a:srgbClr val="FFFFCC"/>
                </a:solidFill>
              </a:rPr>
              <a:t>Patient faith.  </a:t>
            </a:r>
            <a:r>
              <a:rPr lang="en-US" altLang="en-US" sz="3000" dirty="0">
                <a:solidFill>
                  <a:schemeClr val="bg1"/>
                </a:solidFill>
              </a:rPr>
              <a:t>All good things take time.</a:t>
            </a:r>
          </a:p>
          <a:p>
            <a:pPr marL="0" indent="0">
              <a:spcAft>
                <a:spcPts val="600"/>
              </a:spcAft>
              <a:buNone/>
            </a:pPr>
            <a:r>
              <a:rPr lang="en-US" altLang="en-US" sz="2400" dirty="0">
                <a:solidFill>
                  <a:srgbClr val="CCFFFF"/>
                </a:solidFill>
              </a:rPr>
              <a:t>3. </a:t>
            </a:r>
            <a:r>
              <a:rPr lang="en-US" altLang="en-US" sz="3000" dirty="0">
                <a:solidFill>
                  <a:srgbClr val="FFFFCC"/>
                </a:solidFill>
              </a:rPr>
              <a:t>Prevailing faith.  </a:t>
            </a:r>
            <a:r>
              <a:rPr lang="en-US" altLang="en-US" sz="3000" dirty="0">
                <a:solidFill>
                  <a:schemeClr val="bg1"/>
                </a:solidFill>
              </a:rPr>
              <a:t>Satan wants to hinder us.</a:t>
            </a:r>
          </a:p>
          <a:p>
            <a:pPr marL="0" indent="0">
              <a:spcAft>
                <a:spcPts val="600"/>
              </a:spcAft>
              <a:buNone/>
            </a:pPr>
            <a:r>
              <a:rPr lang="en-US" altLang="en-US" sz="2400" dirty="0">
                <a:solidFill>
                  <a:srgbClr val="CCFFFF"/>
                </a:solidFill>
              </a:rPr>
              <a:t>4. </a:t>
            </a:r>
            <a:r>
              <a:rPr lang="en-US" altLang="en-US" sz="3000" dirty="0">
                <a:solidFill>
                  <a:srgbClr val="FFFFCC"/>
                </a:solidFill>
              </a:rPr>
              <a:t>Passionate faith.  </a:t>
            </a:r>
            <a:r>
              <a:rPr lang="en-US" altLang="en-US" sz="3000" dirty="0">
                <a:solidFill>
                  <a:schemeClr val="bg1"/>
                </a:solidFill>
              </a:rPr>
              <a:t>Zealous</a:t>
            </a:r>
          </a:p>
          <a:p>
            <a:pPr marL="628650" indent="-628650">
              <a:buNone/>
            </a:pPr>
            <a:r>
              <a:rPr lang="en-US" altLang="en-US" sz="3000" dirty="0">
                <a:solidFill>
                  <a:srgbClr val="FFFFCC"/>
                </a:solidFill>
              </a:rPr>
              <a:t>   </a:t>
            </a:r>
            <a:r>
              <a:rPr lang="en-US" altLang="en-US" sz="3000" dirty="0">
                <a:solidFill>
                  <a:srgbClr val="FF0000"/>
                </a:solidFill>
                <a:latin typeface="Arial" panose="020B0604020202020204" pitchFamily="34" charset="0"/>
                <a:cs typeface="Arial" panose="020B0604020202020204" pitchFamily="34" charset="0"/>
              </a:rPr>
              <a:t>♦ </a:t>
            </a:r>
            <a:r>
              <a:rPr lang="en-US" altLang="en-US" sz="3000" dirty="0">
                <a:solidFill>
                  <a:schemeClr val="bg1"/>
                </a:solidFill>
                <a:latin typeface="Arial" panose="020B0604020202020204" pitchFamily="34" charset="0"/>
                <a:cs typeface="Arial" panose="020B0604020202020204" pitchFamily="34" charset="0"/>
              </a:rPr>
              <a:t>Phil.1</a:t>
            </a:r>
            <a:r>
              <a:rPr lang="en-US" altLang="en-US" sz="3000" baseline="30000" dirty="0">
                <a:solidFill>
                  <a:schemeClr val="bg1"/>
                </a:solidFill>
                <a:latin typeface="Arial" panose="020B0604020202020204" pitchFamily="34" charset="0"/>
                <a:cs typeface="Arial" panose="020B0604020202020204" pitchFamily="34" charset="0"/>
              </a:rPr>
              <a:t>23</a:t>
            </a:r>
            <a:r>
              <a:rPr lang="en-US" altLang="en-US" sz="3000" dirty="0">
                <a:solidFill>
                  <a:schemeClr val="bg1"/>
                </a:solidFill>
                <a:latin typeface="Arial" panose="020B0604020202020204" pitchFamily="34" charset="0"/>
                <a:cs typeface="Arial" panose="020B0604020202020204" pitchFamily="34" charset="0"/>
              </a:rPr>
              <a:t> </a:t>
            </a:r>
            <a:r>
              <a:rPr lang="en-US" dirty="0">
                <a:solidFill>
                  <a:schemeClr val="bg1"/>
                </a:solidFill>
              </a:rPr>
              <a:t>For I am hard-pressed between the two, having a </a:t>
            </a:r>
            <a:r>
              <a:rPr lang="en-US" dirty="0">
                <a:solidFill>
                  <a:srgbClr val="FFFF00"/>
                </a:solidFill>
              </a:rPr>
              <a:t>desire</a:t>
            </a:r>
            <a:r>
              <a:rPr lang="en-US" dirty="0">
                <a:solidFill>
                  <a:schemeClr val="bg1"/>
                </a:solidFill>
              </a:rPr>
              <a:t> to depart and be with Christ, which is far better</a:t>
            </a:r>
            <a:r>
              <a:rPr lang="en-US" i="1" dirty="0">
                <a:solidFill>
                  <a:schemeClr val="bg1"/>
                </a:solidFill>
              </a:rPr>
              <a:t>.</a:t>
            </a:r>
          </a:p>
          <a:p>
            <a:pPr marL="0" indent="0">
              <a:spcAft>
                <a:spcPts val="600"/>
              </a:spcAft>
              <a:buNone/>
            </a:pPr>
            <a:endParaRPr lang="en-US" altLang="en-US" sz="3000" dirty="0">
              <a:solidFill>
                <a:schemeClr val="bg1"/>
              </a:solidFill>
            </a:endParaRPr>
          </a:p>
        </p:txBody>
      </p:sp>
    </p:spTree>
    <p:extLst>
      <p:ext uri="{BB962C8B-B14F-4D97-AF65-F5344CB8AC3E}">
        <p14:creationId xmlns:p14="http://schemas.microsoft.com/office/powerpoint/2010/main" xmlns="" val="2863760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rgbClr val="FFFF00"/>
                </a:solidFill>
              </a:rPr>
              <a:t>Powerful faith must be a . . . </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838200"/>
            <a:ext cx="8229600" cy="5715000"/>
          </a:xfrm>
        </p:spPr>
        <p:txBody>
          <a:bodyPr/>
          <a:lstStyle/>
          <a:p>
            <a:pPr marL="0" indent="0">
              <a:spcAft>
                <a:spcPts val="600"/>
              </a:spcAft>
              <a:buNone/>
            </a:pPr>
            <a:r>
              <a:rPr lang="en-US" altLang="en-US" sz="2400" dirty="0">
                <a:solidFill>
                  <a:srgbClr val="CCFFFF"/>
                </a:solidFill>
              </a:rPr>
              <a:t>1. </a:t>
            </a:r>
            <a:r>
              <a:rPr lang="en-US" altLang="en-US" dirty="0">
                <a:solidFill>
                  <a:srgbClr val="FFFFCC"/>
                </a:solidFill>
              </a:rPr>
              <a:t>Personal faith.  </a:t>
            </a:r>
            <a:r>
              <a:rPr lang="en-US" altLang="en-US" dirty="0">
                <a:solidFill>
                  <a:schemeClr val="bg1"/>
                </a:solidFill>
              </a:rPr>
              <a:t>Not faith of parents…</a:t>
            </a:r>
          </a:p>
          <a:p>
            <a:pPr marL="0" indent="0">
              <a:spcAft>
                <a:spcPts val="600"/>
              </a:spcAft>
              <a:buNone/>
            </a:pPr>
            <a:r>
              <a:rPr lang="en-US" altLang="en-US" sz="2400" dirty="0">
                <a:solidFill>
                  <a:srgbClr val="CCFFFF"/>
                </a:solidFill>
              </a:rPr>
              <a:t>2. </a:t>
            </a:r>
            <a:r>
              <a:rPr lang="en-US" altLang="en-US" sz="3000" dirty="0">
                <a:solidFill>
                  <a:srgbClr val="FFFFCC"/>
                </a:solidFill>
              </a:rPr>
              <a:t>Patient faith.  </a:t>
            </a:r>
            <a:r>
              <a:rPr lang="en-US" altLang="en-US" sz="3000" dirty="0">
                <a:solidFill>
                  <a:schemeClr val="bg1"/>
                </a:solidFill>
              </a:rPr>
              <a:t>All good things take time.</a:t>
            </a:r>
          </a:p>
          <a:p>
            <a:pPr marL="0" indent="0">
              <a:spcAft>
                <a:spcPts val="600"/>
              </a:spcAft>
              <a:buNone/>
            </a:pPr>
            <a:r>
              <a:rPr lang="en-US" altLang="en-US" sz="2400" dirty="0">
                <a:solidFill>
                  <a:srgbClr val="CCFFFF"/>
                </a:solidFill>
              </a:rPr>
              <a:t>3. </a:t>
            </a:r>
            <a:r>
              <a:rPr lang="en-US" altLang="en-US" sz="3000" dirty="0">
                <a:solidFill>
                  <a:srgbClr val="FFFFCC"/>
                </a:solidFill>
              </a:rPr>
              <a:t>Prevailing faith.  </a:t>
            </a:r>
            <a:r>
              <a:rPr lang="en-US" altLang="en-US" sz="3000" dirty="0">
                <a:solidFill>
                  <a:schemeClr val="bg1"/>
                </a:solidFill>
              </a:rPr>
              <a:t>Satan wants to hinder us.</a:t>
            </a:r>
          </a:p>
          <a:p>
            <a:pPr marL="0" indent="0">
              <a:spcAft>
                <a:spcPts val="600"/>
              </a:spcAft>
              <a:buNone/>
            </a:pPr>
            <a:r>
              <a:rPr lang="en-US" altLang="en-US" sz="2400" dirty="0">
                <a:solidFill>
                  <a:srgbClr val="CCFFFF"/>
                </a:solidFill>
              </a:rPr>
              <a:t>4. </a:t>
            </a:r>
            <a:r>
              <a:rPr lang="en-US" altLang="en-US" sz="3000" dirty="0">
                <a:solidFill>
                  <a:srgbClr val="FFFFCC"/>
                </a:solidFill>
              </a:rPr>
              <a:t>Passionate faith.  </a:t>
            </a:r>
            <a:r>
              <a:rPr lang="en-US" altLang="en-US" sz="3000" dirty="0">
                <a:solidFill>
                  <a:schemeClr val="bg1"/>
                </a:solidFill>
              </a:rPr>
              <a:t>Zealous</a:t>
            </a:r>
          </a:p>
          <a:p>
            <a:pPr marL="628650" indent="-628650">
              <a:buNone/>
            </a:pPr>
            <a:r>
              <a:rPr lang="en-US" altLang="en-US" sz="3000" dirty="0">
                <a:solidFill>
                  <a:srgbClr val="FFFFCC"/>
                </a:solidFill>
                <a:latin typeface="Arial" panose="020B0604020202020204" pitchFamily="34" charset="0"/>
                <a:cs typeface="Arial" panose="020B0604020202020204" pitchFamily="34" charset="0"/>
              </a:rPr>
              <a:t>   </a:t>
            </a:r>
            <a:r>
              <a:rPr lang="en-US" altLang="en-US" sz="3000" dirty="0">
                <a:solidFill>
                  <a:srgbClr val="FF0000"/>
                </a:solidFill>
                <a:latin typeface="Arial" panose="020B0604020202020204" pitchFamily="34" charset="0"/>
                <a:cs typeface="Arial" panose="020B0604020202020204" pitchFamily="34" charset="0"/>
              </a:rPr>
              <a:t>♦ </a:t>
            </a:r>
            <a:r>
              <a:rPr lang="en-US" altLang="en-US" sz="3000" dirty="0">
                <a:solidFill>
                  <a:schemeClr val="bg1"/>
                </a:solidFill>
                <a:latin typeface="Arial" panose="020B0604020202020204" pitchFamily="34" charset="0"/>
                <a:cs typeface="Arial" panose="020B0604020202020204" pitchFamily="34" charset="0"/>
              </a:rPr>
              <a:t>Lk.22</a:t>
            </a:r>
            <a:r>
              <a:rPr lang="en-US" altLang="en-US" sz="3000" baseline="30000" dirty="0">
                <a:solidFill>
                  <a:schemeClr val="bg1"/>
                </a:solidFill>
                <a:latin typeface="Arial" panose="020B0604020202020204" pitchFamily="34" charset="0"/>
                <a:cs typeface="Arial" panose="020B0604020202020204" pitchFamily="34" charset="0"/>
              </a:rPr>
              <a:t>15</a:t>
            </a:r>
            <a:r>
              <a:rPr lang="en-US" altLang="en-US" sz="3000" dirty="0">
                <a:solidFill>
                  <a:schemeClr val="bg1"/>
                </a:solidFill>
                <a:latin typeface="Arial" panose="020B0604020202020204" pitchFamily="34" charset="0"/>
                <a:cs typeface="Arial" panose="020B0604020202020204" pitchFamily="34" charset="0"/>
              </a:rPr>
              <a:t> </a:t>
            </a:r>
            <a:r>
              <a:rPr lang="en-US" dirty="0">
                <a:solidFill>
                  <a:schemeClr val="bg1"/>
                </a:solidFill>
              </a:rPr>
              <a:t>Then He said to them, “With </a:t>
            </a:r>
            <a:r>
              <a:rPr lang="en-US" i="1" dirty="0">
                <a:solidFill>
                  <a:srgbClr val="FFFF00"/>
                </a:solidFill>
              </a:rPr>
              <a:t>fervent</a:t>
            </a:r>
            <a:r>
              <a:rPr lang="en-US" dirty="0">
                <a:solidFill>
                  <a:srgbClr val="FFFF00"/>
                </a:solidFill>
              </a:rPr>
              <a:t> desire </a:t>
            </a:r>
            <a:r>
              <a:rPr lang="en-US" dirty="0">
                <a:solidFill>
                  <a:schemeClr val="bg1"/>
                </a:solidFill>
              </a:rPr>
              <a:t>I have desired to eat this Passover with you before I suffer”</a:t>
            </a:r>
          </a:p>
        </p:txBody>
      </p:sp>
    </p:spTree>
    <p:extLst>
      <p:ext uri="{BB962C8B-B14F-4D97-AF65-F5344CB8AC3E}">
        <p14:creationId xmlns:p14="http://schemas.microsoft.com/office/powerpoint/2010/main" xmlns="" val="3458169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rgbClr val="FFFF00"/>
                </a:solidFill>
              </a:rPr>
              <a:t>Powerful faith must be a . . . </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838200"/>
            <a:ext cx="8229600" cy="5715000"/>
          </a:xfrm>
        </p:spPr>
        <p:txBody>
          <a:bodyPr/>
          <a:lstStyle/>
          <a:p>
            <a:pPr marL="0" indent="0">
              <a:spcAft>
                <a:spcPts val="600"/>
              </a:spcAft>
              <a:buNone/>
            </a:pPr>
            <a:r>
              <a:rPr lang="en-US" altLang="en-US" sz="2400" dirty="0">
                <a:solidFill>
                  <a:srgbClr val="CCFFFF"/>
                </a:solidFill>
              </a:rPr>
              <a:t>1. </a:t>
            </a:r>
            <a:r>
              <a:rPr lang="en-US" altLang="en-US" dirty="0">
                <a:solidFill>
                  <a:srgbClr val="FFFFCC"/>
                </a:solidFill>
              </a:rPr>
              <a:t>Personal faith.  </a:t>
            </a:r>
            <a:r>
              <a:rPr lang="en-US" altLang="en-US" dirty="0">
                <a:solidFill>
                  <a:schemeClr val="bg1"/>
                </a:solidFill>
              </a:rPr>
              <a:t>Not faith of parents…</a:t>
            </a:r>
          </a:p>
          <a:p>
            <a:pPr marL="0" indent="0">
              <a:spcAft>
                <a:spcPts val="600"/>
              </a:spcAft>
              <a:buNone/>
            </a:pPr>
            <a:r>
              <a:rPr lang="en-US" altLang="en-US" sz="2400" dirty="0">
                <a:solidFill>
                  <a:srgbClr val="CCFFFF"/>
                </a:solidFill>
              </a:rPr>
              <a:t>2. </a:t>
            </a:r>
            <a:r>
              <a:rPr lang="en-US" altLang="en-US" sz="3000" dirty="0">
                <a:solidFill>
                  <a:srgbClr val="FFFFCC"/>
                </a:solidFill>
              </a:rPr>
              <a:t>Patient faith.  </a:t>
            </a:r>
            <a:r>
              <a:rPr lang="en-US" altLang="en-US" sz="3000" dirty="0">
                <a:solidFill>
                  <a:schemeClr val="bg1"/>
                </a:solidFill>
              </a:rPr>
              <a:t>All good things take time.</a:t>
            </a:r>
          </a:p>
          <a:p>
            <a:pPr marL="0" indent="0">
              <a:spcAft>
                <a:spcPts val="600"/>
              </a:spcAft>
              <a:buNone/>
            </a:pPr>
            <a:r>
              <a:rPr lang="en-US" altLang="en-US" sz="2400" dirty="0">
                <a:solidFill>
                  <a:srgbClr val="CCFFFF"/>
                </a:solidFill>
              </a:rPr>
              <a:t>3. </a:t>
            </a:r>
            <a:r>
              <a:rPr lang="en-US" altLang="en-US" sz="3000" dirty="0">
                <a:solidFill>
                  <a:srgbClr val="FFFFCC"/>
                </a:solidFill>
              </a:rPr>
              <a:t>Prevailing faith.  </a:t>
            </a:r>
            <a:r>
              <a:rPr lang="en-US" altLang="en-US" sz="3000" dirty="0">
                <a:solidFill>
                  <a:schemeClr val="bg1"/>
                </a:solidFill>
              </a:rPr>
              <a:t>Satan wants to hinder us.</a:t>
            </a:r>
          </a:p>
          <a:p>
            <a:pPr marL="0" indent="0">
              <a:spcAft>
                <a:spcPts val="600"/>
              </a:spcAft>
              <a:buNone/>
            </a:pPr>
            <a:r>
              <a:rPr lang="en-US" altLang="en-US" sz="2400" dirty="0">
                <a:solidFill>
                  <a:srgbClr val="CCFFFF"/>
                </a:solidFill>
              </a:rPr>
              <a:t>4. </a:t>
            </a:r>
            <a:r>
              <a:rPr lang="en-US" altLang="en-US" sz="3000" dirty="0">
                <a:solidFill>
                  <a:srgbClr val="FFFFCC"/>
                </a:solidFill>
              </a:rPr>
              <a:t>Passionate faith.  </a:t>
            </a:r>
            <a:r>
              <a:rPr lang="en-US" altLang="en-US" sz="3000" dirty="0">
                <a:solidFill>
                  <a:schemeClr val="bg1"/>
                </a:solidFill>
              </a:rPr>
              <a:t>Zealous</a:t>
            </a:r>
          </a:p>
          <a:p>
            <a:pPr marL="573088" indent="-573088">
              <a:buNone/>
            </a:pPr>
            <a:r>
              <a:rPr lang="en-US" altLang="en-US" sz="3000" dirty="0">
                <a:solidFill>
                  <a:srgbClr val="FFFFCC"/>
                </a:solidFill>
                <a:latin typeface="Arial" panose="020B0604020202020204" pitchFamily="34" charset="0"/>
                <a:cs typeface="Arial" panose="020B0604020202020204" pitchFamily="34" charset="0"/>
              </a:rPr>
              <a:t>   </a:t>
            </a:r>
            <a:r>
              <a:rPr lang="en-US" altLang="en-US" sz="3000" dirty="0">
                <a:solidFill>
                  <a:srgbClr val="FF0000"/>
                </a:solidFill>
                <a:latin typeface="Arial" panose="020B0604020202020204" pitchFamily="34" charset="0"/>
                <a:cs typeface="Arial" panose="020B0604020202020204" pitchFamily="34" charset="0"/>
              </a:rPr>
              <a:t>♦ </a:t>
            </a:r>
            <a:r>
              <a:rPr lang="en-US" altLang="en-US" sz="3000" dirty="0">
                <a:solidFill>
                  <a:schemeClr val="bg1"/>
                </a:solidFill>
                <a:latin typeface="Arial" panose="020B0604020202020204" pitchFamily="34" charset="0"/>
                <a:cs typeface="Arial" panose="020B0604020202020204" pitchFamily="34" charset="0"/>
              </a:rPr>
              <a:t>Ac.18</a:t>
            </a:r>
            <a:r>
              <a:rPr lang="en-US" altLang="en-US" sz="3000" baseline="30000" dirty="0">
                <a:solidFill>
                  <a:schemeClr val="bg1"/>
                </a:solidFill>
                <a:latin typeface="Arial" panose="020B0604020202020204" pitchFamily="34" charset="0"/>
                <a:cs typeface="Arial" panose="020B0604020202020204" pitchFamily="34" charset="0"/>
              </a:rPr>
              <a:t>25</a:t>
            </a:r>
            <a:r>
              <a:rPr lang="en-US" altLang="en-US" sz="3000" dirty="0">
                <a:solidFill>
                  <a:schemeClr val="bg1"/>
                </a:solidFill>
                <a:latin typeface="Arial" panose="020B0604020202020204" pitchFamily="34" charset="0"/>
                <a:cs typeface="Arial" panose="020B0604020202020204" pitchFamily="34" charset="0"/>
              </a:rPr>
              <a:t> </a:t>
            </a:r>
            <a:r>
              <a:rPr lang="en-US" dirty="0">
                <a:solidFill>
                  <a:schemeClr val="bg1"/>
                </a:solidFill>
              </a:rPr>
              <a:t>This man had been instructed in the way of the Lord; and being </a:t>
            </a:r>
            <a:r>
              <a:rPr lang="en-US" dirty="0">
                <a:solidFill>
                  <a:srgbClr val="FFFF00"/>
                </a:solidFill>
              </a:rPr>
              <a:t>fervent</a:t>
            </a:r>
            <a:r>
              <a:rPr lang="en-US" dirty="0">
                <a:solidFill>
                  <a:schemeClr val="bg1"/>
                </a:solidFill>
              </a:rPr>
              <a:t> in spirit, he spoke and taught accurately the things of the Lord . . .</a:t>
            </a:r>
          </a:p>
          <a:p>
            <a:pPr marL="0" indent="0">
              <a:buNone/>
            </a:pPr>
            <a:endParaRPr lang="en-US" dirty="0">
              <a:solidFill>
                <a:schemeClr val="bg1"/>
              </a:solidFill>
            </a:endParaRPr>
          </a:p>
        </p:txBody>
      </p:sp>
    </p:spTree>
    <p:extLst>
      <p:ext uri="{BB962C8B-B14F-4D97-AF65-F5344CB8AC3E}">
        <p14:creationId xmlns:p14="http://schemas.microsoft.com/office/powerpoint/2010/main" xmlns="" val="436838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rgbClr val="FFFF00"/>
                </a:solidFill>
              </a:rPr>
              <a:t>Powerful faith must be a . . . </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838200"/>
            <a:ext cx="8229600" cy="5715000"/>
          </a:xfrm>
        </p:spPr>
        <p:txBody>
          <a:bodyPr/>
          <a:lstStyle/>
          <a:p>
            <a:pPr marL="0" indent="0">
              <a:spcAft>
                <a:spcPts val="600"/>
              </a:spcAft>
              <a:buNone/>
            </a:pPr>
            <a:r>
              <a:rPr lang="en-US" altLang="en-US" sz="2400" dirty="0">
                <a:solidFill>
                  <a:srgbClr val="CCFFFF"/>
                </a:solidFill>
              </a:rPr>
              <a:t>1. </a:t>
            </a:r>
            <a:r>
              <a:rPr lang="en-US" altLang="en-US" dirty="0">
                <a:solidFill>
                  <a:srgbClr val="FFFFCC"/>
                </a:solidFill>
              </a:rPr>
              <a:t>Personal faith.  </a:t>
            </a:r>
            <a:r>
              <a:rPr lang="en-US" altLang="en-US" dirty="0">
                <a:solidFill>
                  <a:schemeClr val="bg1"/>
                </a:solidFill>
              </a:rPr>
              <a:t>Not faith of parents…</a:t>
            </a:r>
          </a:p>
          <a:p>
            <a:pPr marL="0" indent="0">
              <a:spcAft>
                <a:spcPts val="600"/>
              </a:spcAft>
              <a:buNone/>
            </a:pPr>
            <a:r>
              <a:rPr lang="en-US" altLang="en-US" sz="2400" dirty="0">
                <a:solidFill>
                  <a:srgbClr val="CCFFFF"/>
                </a:solidFill>
              </a:rPr>
              <a:t>2. </a:t>
            </a:r>
            <a:r>
              <a:rPr lang="en-US" altLang="en-US" sz="3000" dirty="0">
                <a:solidFill>
                  <a:srgbClr val="FFFFCC"/>
                </a:solidFill>
              </a:rPr>
              <a:t>Patient faith.  </a:t>
            </a:r>
            <a:r>
              <a:rPr lang="en-US" altLang="en-US" sz="3000" dirty="0">
                <a:solidFill>
                  <a:schemeClr val="bg1"/>
                </a:solidFill>
              </a:rPr>
              <a:t>All good things take time.</a:t>
            </a:r>
          </a:p>
          <a:p>
            <a:pPr marL="0" indent="0">
              <a:spcAft>
                <a:spcPts val="600"/>
              </a:spcAft>
              <a:buNone/>
            </a:pPr>
            <a:r>
              <a:rPr lang="en-US" altLang="en-US" sz="2400" dirty="0">
                <a:solidFill>
                  <a:srgbClr val="CCFFFF"/>
                </a:solidFill>
              </a:rPr>
              <a:t>3. </a:t>
            </a:r>
            <a:r>
              <a:rPr lang="en-US" altLang="en-US" sz="3000" dirty="0">
                <a:solidFill>
                  <a:srgbClr val="FFFFCC"/>
                </a:solidFill>
              </a:rPr>
              <a:t>Prevailing faith.  </a:t>
            </a:r>
            <a:r>
              <a:rPr lang="en-US" altLang="en-US" sz="3000" dirty="0">
                <a:solidFill>
                  <a:schemeClr val="bg1"/>
                </a:solidFill>
              </a:rPr>
              <a:t>Satan wants to hinder us.</a:t>
            </a:r>
          </a:p>
          <a:p>
            <a:pPr marL="0" indent="0">
              <a:spcAft>
                <a:spcPts val="600"/>
              </a:spcAft>
              <a:buNone/>
            </a:pPr>
            <a:r>
              <a:rPr lang="en-US" altLang="en-US" sz="2400" dirty="0">
                <a:solidFill>
                  <a:srgbClr val="CCFFFF"/>
                </a:solidFill>
              </a:rPr>
              <a:t>4. </a:t>
            </a:r>
            <a:r>
              <a:rPr lang="en-US" altLang="en-US" sz="3000" dirty="0">
                <a:solidFill>
                  <a:srgbClr val="FFFFCC"/>
                </a:solidFill>
              </a:rPr>
              <a:t>Passionate faith.  </a:t>
            </a:r>
            <a:r>
              <a:rPr lang="en-US" altLang="en-US" sz="3000" dirty="0">
                <a:solidFill>
                  <a:schemeClr val="bg1"/>
                </a:solidFill>
              </a:rPr>
              <a:t>Zealous</a:t>
            </a:r>
          </a:p>
          <a:p>
            <a:pPr marL="628650" indent="-628650">
              <a:buNone/>
            </a:pPr>
            <a:r>
              <a:rPr lang="en-US" altLang="en-US" sz="3000" dirty="0">
                <a:solidFill>
                  <a:srgbClr val="FFFFCC"/>
                </a:solidFill>
                <a:latin typeface="Arial" panose="020B0604020202020204" pitchFamily="34" charset="0"/>
                <a:cs typeface="Arial" panose="020B0604020202020204" pitchFamily="34" charset="0"/>
              </a:rPr>
              <a:t>   </a:t>
            </a:r>
            <a:r>
              <a:rPr lang="en-US" altLang="en-US" sz="3000" dirty="0">
                <a:solidFill>
                  <a:srgbClr val="FF0000"/>
                </a:solidFill>
                <a:latin typeface="Arial" panose="020B0604020202020204" pitchFamily="34" charset="0"/>
                <a:cs typeface="Arial" panose="020B0604020202020204" pitchFamily="34" charset="0"/>
              </a:rPr>
              <a:t>♦ </a:t>
            </a:r>
            <a:r>
              <a:rPr lang="en-US" altLang="en-US" sz="3000" dirty="0">
                <a:solidFill>
                  <a:schemeClr val="bg1"/>
                </a:solidFill>
                <a:latin typeface="Arial" panose="020B0604020202020204" pitchFamily="34" charset="0"/>
                <a:cs typeface="Arial" panose="020B0604020202020204" pitchFamily="34" charset="0"/>
              </a:rPr>
              <a:t>Ro.12</a:t>
            </a:r>
            <a:r>
              <a:rPr lang="en-US" altLang="en-US" sz="3000" baseline="30000" dirty="0">
                <a:solidFill>
                  <a:schemeClr val="bg1"/>
                </a:solidFill>
                <a:latin typeface="Arial" panose="020B0604020202020204" pitchFamily="34" charset="0"/>
                <a:cs typeface="Arial" panose="020B0604020202020204" pitchFamily="34" charset="0"/>
              </a:rPr>
              <a:t>11</a:t>
            </a:r>
            <a:r>
              <a:rPr lang="en-US" altLang="en-US" sz="3000" dirty="0">
                <a:solidFill>
                  <a:schemeClr val="bg1"/>
                </a:solidFill>
                <a:latin typeface="Arial" panose="020B0604020202020204" pitchFamily="34" charset="0"/>
                <a:cs typeface="Arial" panose="020B0604020202020204" pitchFamily="34" charset="0"/>
              </a:rPr>
              <a:t> </a:t>
            </a:r>
            <a:r>
              <a:rPr lang="en-US" dirty="0">
                <a:solidFill>
                  <a:schemeClr val="bg1"/>
                </a:solidFill>
              </a:rPr>
              <a:t>Not lagging in diligence, </a:t>
            </a:r>
            <a:r>
              <a:rPr lang="en-US" dirty="0">
                <a:solidFill>
                  <a:srgbClr val="FFFF00"/>
                </a:solidFill>
              </a:rPr>
              <a:t>fervent</a:t>
            </a:r>
            <a:r>
              <a:rPr lang="en-US" dirty="0">
                <a:solidFill>
                  <a:schemeClr val="bg1"/>
                </a:solidFill>
              </a:rPr>
              <a:t> in spirit, serving the Lord</a:t>
            </a:r>
          </a:p>
        </p:txBody>
      </p:sp>
    </p:spTree>
    <p:extLst>
      <p:ext uri="{BB962C8B-B14F-4D97-AF65-F5344CB8AC3E}">
        <p14:creationId xmlns:p14="http://schemas.microsoft.com/office/powerpoint/2010/main" xmlns="" val="85474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600" dirty="0">
                <a:solidFill>
                  <a:srgbClr val="FFFF00"/>
                </a:solidFill>
              </a:rPr>
              <a:t>Powerful faith must be a . . . </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838200"/>
            <a:ext cx="8229600" cy="5715000"/>
          </a:xfrm>
        </p:spPr>
        <p:txBody>
          <a:bodyPr/>
          <a:lstStyle/>
          <a:p>
            <a:pPr marL="0" indent="0">
              <a:spcAft>
                <a:spcPts val="600"/>
              </a:spcAft>
              <a:buNone/>
            </a:pPr>
            <a:r>
              <a:rPr lang="en-US" altLang="en-US" sz="2400" dirty="0">
                <a:solidFill>
                  <a:srgbClr val="CCFFFF"/>
                </a:solidFill>
              </a:rPr>
              <a:t>1. </a:t>
            </a:r>
            <a:r>
              <a:rPr lang="en-US" altLang="en-US" dirty="0">
                <a:solidFill>
                  <a:srgbClr val="FFFFCC"/>
                </a:solidFill>
              </a:rPr>
              <a:t>Personal faith.  </a:t>
            </a:r>
            <a:r>
              <a:rPr lang="en-US" altLang="en-US" dirty="0">
                <a:solidFill>
                  <a:schemeClr val="bg1"/>
                </a:solidFill>
              </a:rPr>
              <a:t>Not faith of parents…</a:t>
            </a:r>
          </a:p>
          <a:p>
            <a:pPr marL="0" indent="0">
              <a:spcAft>
                <a:spcPts val="600"/>
              </a:spcAft>
              <a:buNone/>
            </a:pPr>
            <a:r>
              <a:rPr lang="en-US" altLang="en-US" sz="2400" dirty="0">
                <a:solidFill>
                  <a:srgbClr val="CCFFFF"/>
                </a:solidFill>
              </a:rPr>
              <a:t>2. </a:t>
            </a:r>
            <a:r>
              <a:rPr lang="en-US" altLang="en-US" sz="3000" dirty="0">
                <a:solidFill>
                  <a:srgbClr val="FFFFCC"/>
                </a:solidFill>
              </a:rPr>
              <a:t>Patient faith.  </a:t>
            </a:r>
            <a:r>
              <a:rPr lang="en-US" altLang="en-US" sz="3000" dirty="0">
                <a:solidFill>
                  <a:schemeClr val="bg1"/>
                </a:solidFill>
              </a:rPr>
              <a:t>All good things take time.</a:t>
            </a:r>
          </a:p>
          <a:p>
            <a:pPr marL="0" indent="0">
              <a:spcAft>
                <a:spcPts val="600"/>
              </a:spcAft>
              <a:buNone/>
            </a:pPr>
            <a:r>
              <a:rPr lang="en-US" altLang="en-US" sz="2400" dirty="0">
                <a:solidFill>
                  <a:srgbClr val="CCFFFF"/>
                </a:solidFill>
              </a:rPr>
              <a:t>3. </a:t>
            </a:r>
            <a:r>
              <a:rPr lang="en-US" altLang="en-US" sz="3000" dirty="0">
                <a:solidFill>
                  <a:srgbClr val="FFFFCC"/>
                </a:solidFill>
              </a:rPr>
              <a:t>Prevailing faith.  </a:t>
            </a:r>
            <a:r>
              <a:rPr lang="en-US" altLang="en-US" sz="3000" dirty="0">
                <a:solidFill>
                  <a:schemeClr val="bg1"/>
                </a:solidFill>
              </a:rPr>
              <a:t>Satan wants to hinder us.</a:t>
            </a:r>
          </a:p>
          <a:p>
            <a:pPr marL="0" indent="0">
              <a:spcAft>
                <a:spcPts val="600"/>
              </a:spcAft>
              <a:buNone/>
            </a:pPr>
            <a:r>
              <a:rPr lang="en-US" altLang="en-US" sz="2400" dirty="0">
                <a:solidFill>
                  <a:srgbClr val="CCFFFF"/>
                </a:solidFill>
              </a:rPr>
              <a:t>4. </a:t>
            </a:r>
            <a:r>
              <a:rPr lang="en-US" altLang="en-US" sz="3000" dirty="0">
                <a:solidFill>
                  <a:srgbClr val="FFFFCC"/>
                </a:solidFill>
              </a:rPr>
              <a:t>Passionate faith.  </a:t>
            </a:r>
            <a:r>
              <a:rPr lang="en-US" altLang="en-US" sz="3000" dirty="0">
                <a:solidFill>
                  <a:schemeClr val="bg1"/>
                </a:solidFill>
              </a:rPr>
              <a:t>Zealous</a:t>
            </a:r>
          </a:p>
          <a:p>
            <a:pPr marL="628650" indent="-628650">
              <a:buNone/>
            </a:pPr>
            <a:r>
              <a:rPr lang="en-US" altLang="en-US" sz="3000" dirty="0">
                <a:solidFill>
                  <a:srgbClr val="FFFFCC"/>
                </a:solidFill>
                <a:latin typeface="Arial" panose="020B0604020202020204" pitchFamily="34" charset="0"/>
                <a:cs typeface="Arial" panose="020B0604020202020204" pitchFamily="34" charset="0"/>
              </a:rPr>
              <a:t>   </a:t>
            </a:r>
            <a:r>
              <a:rPr lang="en-US" altLang="en-US" sz="3000" dirty="0">
                <a:solidFill>
                  <a:srgbClr val="FF0000"/>
                </a:solidFill>
                <a:latin typeface="Arial" panose="020B0604020202020204" pitchFamily="34" charset="0"/>
                <a:cs typeface="Arial" panose="020B0604020202020204" pitchFamily="34" charset="0"/>
              </a:rPr>
              <a:t>♦ </a:t>
            </a:r>
            <a:r>
              <a:rPr lang="en-US" altLang="en-US" sz="3000" dirty="0">
                <a:solidFill>
                  <a:schemeClr val="bg1"/>
                </a:solidFill>
                <a:latin typeface="Arial" panose="020B0604020202020204" pitchFamily="34" charset="0"/>
                <a:cs typeface="Arial" panose="020B0604020202020204" pitchFamily="34" charset="0"/>
              </a:rPr>
              <a:t>Ja.5</a:t>
            </a:r>
            <a:r>
              <a:rPr lang="en-US" altLang="en-US" sz="3000" baseline="30000" dirty="0">
                <a:solidFill>
                  <a:schemeClr val="bg1"/>
                </a:solidFill>
                <a:latin typeface="Arial" panose="020B0604020202020204" pitchFamily="34" charset="0"/>
                <a:cs typeface="Arial" panose="020B0604020202020204" pitchFamily="34" charset="0"/>
              </a:rPr>
              <a:t>16</a:t>
            </a:r>
            <a:r>
              <a:rPr lang="en-US" altLang="en-US" sz="3000" dirty="0">
                <a:solidFill>
                  <a:schemeClr val="bg1"/>
                </a:solidFill>
                <a:latin typeface="Arial" panose="020B0604020202020204" pitchFamily="34" charset="0"/>
                <a:cs typeface="Arial" panose="020B0604020202020204" pitchFamily="34" charset="0"/>
              </a:rPr>
              <a:t> </a:t>
            </a:r>
            <a:r>
              <a:rPr lang="en-US" dirty="0">
                <a:solidFill>
                  <a:schemeClr val="bg1"/>
                </a:solidFill>
              </a:rPr>
              <a:t>The effectual </a:t>
            </a:r>
            <a:r>
              <a:rPr lang="en-US" dirty="0">
                <a:solidFill>
                  <a:srgbClr val="FFFF00"/>
                </a:solidFill>
              </a:rPr>
              <a:t>fervent</a:t>
            </a:r>
            <a:r>
              <a:rPr lang="en-US" dirty="0">
                <a:solidFill>
                  <a:schemeClr val="bg1"/>
                </a:solidFill>
              </a:rPr>
              <a:t> prayer of a righteous man avails much.</a:t>
            </a:r>
          </a:p>
        </p:txBody>
      </p:sp>
    </p:spTree>
    <p:extLst>
      <p:ext uri="{BB962C8B-B14F-4D97-AF65-F5344CB8AC3E}">
        <p14:creationId xmlns:p14="http://schemas.microsoft.com/office/powerpoint/2010/main" xmlns="" val="327233462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5205</TotalTime>
  <Words>978</Words>
  <Application>Microsoft Office PowerPoint</Application>
  <PresentationFormat>On-screen Show (4:3)</PresentationFormat>
  <Paragraphs>137</Paragraphs>
  <Slides>23</Slides>
  <Notes>17</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Default Design</vt:lpstr>
      <vt:lpstr>Slide 1</vt:lpstr>
      <vt:lpstr>Indifference of society: a destructive influence on Christians</vt:lpstr>
      <vt:lpstr>Self-examination</vt:lpstr>
      <vt:lpstr>I. Powerful Faith</vt:lpstr>
      <vt:lpstr>Powerful faith must be a . . . </vt:lpstr>
      <vt:lpstr>Powerful faith must be a . . . </vt:lpstr>
      <vt:lpstr>Powerful faith must be a . . . </vt:lpstr>
      <vt:lpstr>Powerful faith must be a . . . </vt:lpstr>
      <vt:lpstr>Powerful faith must be a . . . </vt:lpstr>
      <vt:lpstr>Powerful faith must be a . . . </vt:lpstr>
      <vt:lpstr>Powerful faith must be a . . . </vt:lpstr>
      <vt:lpstr>How strong is our faith?</vt:lpstr>
      <vt:lpstr>I. Powerful Faith</vt:lpstr>
      <vt:lpstr>James 5:16-17</vt:lpstr>
      <vt:lpstr>James 5:16-17</vt:lpstr>
      <vt:lpstr>James 5:16-17</vt:lpstr>
      <vt:lpstr>James 5:16-17</vt:lpstr>
      <vt:lpstr>I. Powerful Faith</vt:lpstr>
      <vt:lpstr>1 Cor.3:1-3</vt:lpstr>
      <vt:lpstr>I. Powerful Faith</vt:lpstr>
      <vt:lpstr>Gal.6:9 … keep on!</vt:lpstr>
      <vt:lpstr>Bible emphasizes persistence</vt:lpstr>
      <vt:lpstr>Slide 23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 Duggin</dc:creator>
  <cp:lastModifiedBy>church of Christ</cp:lastModifiedBy>
  <cp:revision>544</cp:revision>
  <dcterms:created xsi:type="dcterms:W3CDTF">2004-01-08T21:08:14Z</dcterms:created>
  <dcterms:modified xsi:type="dcterms:W3CDTF">2019-04-22T01:14:42Z</dcterms:modified>
</cp:coreProperties>
</file>