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5" r:id="rId2"/>
    <p:sldId id="395" r:id="rId3"/>
    <p:sldId id="589" r:id="rId4"/>
    <p:sldId id="590" r:id="rId5"/>
    <p:sldId id="366" r:id="rId6"/>
    <p:sldId id="511" r:id="rId7"/>
    <p:sldId id="591" r:id="rId8"/>
    <p:sldId id="592" r:id="rId9"/>
    <p:sldId id="569" r:id="rId10"/>
    <p:sldId id="593" r:id="rId11"/>
    <p:sldId id="594" r:id="rId12"/>
    <p:sldId id="595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570" r:id="rId25"/>
    <p:sldId id="607" r:id="rId26"/>
    <p:sldId id="608" r:id="rId27"/>
    <p:sldId id="586" r:id="rId28"/>
    <p:sldId id="587" r:id="rId29"/>
    <p:sldId id="609" r:id="rId30"/>
    <p:sldId id="58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9FF33"/>
    <a:srgbClr val="FF3300"/>
    <a:srgbClr val="FF9900"/>
    <a:srgbClr val="DDDDDD"/>
    <a:srgbClr val="FFFF00"/>
    <a:srgbClr val="FFCC00"/>
    <a:srgbClr val="C0C0C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6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338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554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912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154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890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0698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631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593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205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17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284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086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6823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244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80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0374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5437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662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36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87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14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02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64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41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949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61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Calvinism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(IV)</a:t>
            </a:r>
            <a:endParaRPr lang="en-US" sz="4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Ro.9:20-21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The two </a:t>
            </a:r>
            <a:r>
              <a:rPr lang="en-US" altLang="en-US" dirty="0" err="1">
                <a:solidFill>
                  <a:schemeClr val="bg1"/>
                </a:solidFill>
              </a:rPr>
              <a:t>Israels</a:t>
            </a:r>
            <a:r>
              <a:rPr lang="en-US" altLang="en-US" dirty="0">
                <a:solidFill>
                  <a:schemeClr val="bg1"/>
                </a:solidFill>
              </a:rPr>
              <a:t> – honor . . . dishonor</a:t>
            </a:r>
          </a:p>
          <a:p>
            <a:pPr marL="230188" indent="-230188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chose nations for different purposes in salvation history.</a:t>
            </a:r>
          </a:p>
          <a:p>
            <a:pPr marL="230188" indent="-230188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Honor / dishonor parallel ‘wrath’ / ‘mercy’ (22-23) – saved or lost.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Israel is ‘Clay’ 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Jewish nation brought Messiah into world</a:t>
            </a:r>
          </a:p>
          <a:p>
            <a:pPr marL="630238" lvl="1" indent="-230188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Disobedient Jews are vessels for dishonor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Obedient Jews are vessels for honor.</a:t>
            </a:r>
          </a:p>
          <a:p>
            <a:pPr marL="230188" indent="-230188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6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Ro.9:20-21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The two </a:t>
            </a:r>
            <a:r>
              <a:rPr lang="en-US" altLang="en-US" dirty="0" err="1">
                <a:solidFill>
                  <a:schemeClr val="bg1"/>
                </a:solidFill>
              </a:rPr>
              <a:t>Israels</a:t>
            </a:r>
            <a:r>
              <a:rPr lang="en-US" altLang="en-US" dirty="0">
                <a:solidFill>
                  <a:schemeClr val="bg1"/>
                </a:solidFill>
              </a:rPr>
              <a:t> – honor . . . dishonor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“But clay cannot choose good or evil”</a:t>
            </a:r>
          </a:p>
          <a:p>
            <a:pPr marL="630238" lvl="1" indent="-230188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Jer.18:1-12, Potter – clay  </a:t>
            </a:r>
          </a:p>
          <a:p>
            <a:pPr marL="1030288" lvl="2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Gn.2:7 . . . Gn.3</a:t>
            </a:r>
          </a:p>
          <a:p>
            <a:pPr marL="1030288" lvl="2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Jer.18:8-11, God and Israel:  </a:t>
            </a:r>
            <a:r>
              <a:rPr lang="en-US" altLang="en-US" sz="3200" dirty="0">
                <a:solidFill>
                  <a:srgbClr val="FFC000"/>
                </a:solidFill>
              </a:rPr>
              <a:t>“IF”    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 Tim.2:19-21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3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Ro.9:22-24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Different eternal destinies of the two </a:t>
            </a:r>
            <a:r>
              <a:rPr lang="en-US" altLang="en-US" dirty="0" err="1">
                <a:solidFill>
                  <a:schemeClr val="bg1"/>
                </a:solidFill>
              </a:rPr>
              <a:t>Israels</a:t>
            </a: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‘What if God was willing to put up with national Israel in order to bring about spiritual Israel – would this excuse your sin?’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Wanting / Willing: </a:t>
            </a:r>
            <a:r>
              <a:rPr lang="en-US" altLang="en-US" sz="3100" dirty="0">
                <a:solidFill>
                  <a:srgbClr val="FFFF00"/>
                </a:solidFill>
              </a:rPr>
              <a:t>Ro.2:4</a:t>
            </a:r>
            <a:r>
              <a:rPr lang="en-US" altLang="en-US" sz="3100" dirty="0">
                <a:solidFill>
                  <a:schemeClr val="bg1"/>
                </a:solidFill>
              </a:rPr>
              <a:t>, longsuffering…</a:t>
            </a:r>
          </a:p>
          <a:p>
            <a:pPr marL="1030288" lvl="2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Patience designed to lead to repentance.</a:t>
            </a:r>
          </a:p>
          <a:p>
            <a:pPr marL="1030288" lvl="2" indent="-230188">
              <a:spcAft>
                <a:spcPts val="60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2 Pt.3:9</a:t>
            </a:r>
            <a:r>
              <a:rPr lang="en-US" altLang="en-US" sz="3100" dirty="0">
                <a:solidFill>
                  <a:schemeClr val="bg1"/>
                </a:solidFill>
              </a:rPr>
              <a:t>, not willing that any perish.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Endured with much longsuffering – Israel’s common condition.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2872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Ro.9:22-24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“Vessels of wrath prepared for </a:t>
            </a:r>
            <a:r>
              <a:rPr lang="en-US" altLang="en-US" u="sng" dirty="0">
                <a:solidFill>
                  <a:srgbClr val="FFFF00"/>
                </a:solidFill>
              </a:rPr>
              <a:t>destruction</a:t>
            </a:r>
            <a:r>
              <a:rPr lang="en-US" altLang="en-US" dirty="0">
                <a:solidFill>
                  <a:schemeClr val="bg1"/>
                </a:solidFill>
              </a:rPr>
              <a:t>”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Calvinism: double predestination.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Chrysostom: middle voice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C. </a:t>
            </a:r>
            <a:r>
              <a:rPr lang="en-US" altLang="en-US" sz="3100" dirty="0" err="1">
                <a:solidFill>
                  <a:schemeClr val="bg1"/>
                </a:solidFill>
              </a:rPr>
              <a:t>Spicq</a:t>
            </a:r>
            <a:r>
              <a:rPr lang="en-US" altLang="en-US" sz="31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DF9EF18-D46E-414F-BA46-ED73013625A8}"/>
              </a:ext>
            </a:extLst>
          </p:cNvPr>
          <p:cNvSpPr/>
          <p:nvPr/>
        </p:nvSpPr>
        <p:spPr>
          <a:xfrm>
            <a:off x="341744" y="3581400"/>
            <a:ext cx="8474360" cy="2895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/>
            <a:r>
              <a:rPr lang="en-US" sz="3200" dirty="0">
                <a:solidFill>
                  <a:srgbClr val="FFFFCC"/>
                </a:solidFill>
              </a:rPr>
              <a:t>“It is better to follow an intermediate course: God did not prepare the vessels so that they might be destroyed; there is no predestination to perdition; but sinners are in the condition of being destroyed, they are ‘on the verge,’ ripe for perdition”</a:t>
            </a:r>
            <a:r>
              <a:rPr lang="en-US" sz="2000" dirty="0">
                <a:solidFill>
                  <a:srgbClr val="FFFFCC"/>
                </a:solidFill>
              </a:rPr>
              <a:t> </a:t>
            </a:r>
            <a:r>
              <a:rPr lang="en-US" sz="1100" dirty="0"/>
              <a:t>(II. 273).</a:t>
            </a:r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687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Ro.9:22-24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“Vessels of </a:t>
            </a:r>
            <a:r>
              <a:rPr lang="en-US" altLang="en-US" u="sng" dirty="0">
                <a:solidFill>
                  <a:srgbClr val="FFFF00"/>
                </a:solidFill>
              </a:rPr>
              <a:t>wrath</a:t>
            </a:r>
            <a:r>
              <a:rPr lang="en-US" altLang="en-US" dirty="0">
                <a:solidFill>
                  <a:schemeClr val="bg1"/>
                </a:solidFill>
              </a:rPr>
              <a:t> prepared for destruction”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Ro.2:5, laying up treasures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Ro.2:8, disobey … wrath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Ro.4:15, law … wrath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DF9EF18-D46E-414F-BA46-ED73013625A8}"/>
              </a:ext>
            </a:extLst>
          </p:cNvPr>
          <p:cNvSpPr/>
          <p:nvPr/>
        </p:nvSpPr>
        <p:spPr>
          <a:xfrm>
            <a:off x="600364" y="3581400"/>
            <a:ext cx="7943272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/>
            <a:r>
              <a:rPr lang="en-US" sz="3200" dirty="0"/>
              <a:t>Any Jew who wanted to turn to God and be saved could do so – Ro.3:29-30;  9:1-3…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21971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Ro.9:22-24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“Prepared beforehand for glory” (23)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Prepared in advance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God determined to save those who turn to the Messiah, whether Jew or Gentile.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Ep.2:10;  1 Pt.1:2.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“Us whom He </a:t>
            </a:r>
            <a:r>
              <a:rPr lang="en-US" altLang="en-US" sz="3200" dirty="0">
                <a:solidFill>
                  <a:srgbClr val="CCFFFF"/>
                </a:solidFill>
              </a:rPr>
              <a:t>called</a:t>
            </a:r>
            <a:r>
              <a:rPr lang="en-US" altLang="en-US" sz="3200" dirty="0">
                <a:solidFill>
                  <a:schemeClr val="bg1"/>
                </a:solidFill>
              </a:rPr>
              <a:t>…of Jews… of Gentiles”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Call of </a:t>
            </a:r>
            <a:r>
              <a:rPr lang="en-US" altLang="en-US" dirty="0">
                <a:solidFill>
                  <a:schemeClr val="bg1"/>
                </a:solidFill>
              </a:rPr>
              <a:t>(</a:t>
            </a:r>
            <a:r>
              <a:rPr lang="en-US" altLang="en-US" dirty="0">
                <a:solidFill>
                  <a:srgbClr val="CCFFFF"/>
                </a:solidFill>
              </a:rPr>
              <a:t>out</a:t>
            </a:r>
            <a:r>
              <a:rPr lang="en-US" altLang="en-US" dirty="0">
                <a:solidFill>
                  <a:schemeClr val="bg1"/>
                </a:solidFill>
              </a:rPr>
              <a:t>) – 2 Th.2:14.</a:t>
            </a:r>
          </a:p>
        </p:txBody>
      </p:sp>
    </p:spTree>
    <p:extLst>
      <p:ext uri="{BB962C8B-B14F-4D97-AF65-F5344CB8AC3E}">
        <p14:creationId xmlns:p14="http://schemas.microsoft.com/office/powerpoint/2010/main" xmlns="" val="288775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Ro.9:22-24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“He called…of Jews… of Gentiles” (24)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Paul: faithful Gentiles are included in spiritual Israel (His church):  Ga.6:16;   Ep.3:4-6, 8;   Ro.16:25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6694080-2A32-4424-9D85-332D2039A6F5}"/>
              </a:ext>
            </a:extLst>
          </p:cNvPr>
          <p:cNvSpPr/>
          <p:nvPr/>
        </p:nvSpPr>
        <p:spPr>
          <a:xfrm>
            <a:off x="1106056" y="3276600"/>
            <a:ext cx="6934200" cy="1752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This group exists because of national Israel (who refuses to be part of it).  </a:t>
            </a:r>
          </a:p>
          <a:p>
            <a:pPr marL="0" lvl="2"/>
            <a:r>
              <a:rPr lang="en-US" sz="3200" dirty="0"/>
              <a:t>They still can – Ro.1:16.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643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838200"/>
            <a:ext cx="847436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Paul: I did not make this up.  </a:t>
            </a:r>
            <a:r>
              <a:rPr lang="en-US" altLang="en-US" dirty="0">
                <a:solidFill>
                  <a:srgbClr val="CCFFFF"/>
                </a:solidFill>
              </a:rPr>
              <a:t>Prophets</a:t>
            </a:r>
            <a:r>
              <a:rPr lang="en-US" altLang="en-US" dirty="0">
                <a:solidFill>
                  <a:schemeClr val="bg1"/>
                </a:solidFill>
              </a:rPr>
              <a:t>….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Hosea 2:23, originally to restored Jews.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If God can bring back the disowned, He can call in those who were not called before.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6694080-2A32-4424-9D85-332D2039A6F5}"/>
              </a:ext>
            </a:extLst>
          </p:cNvPr>
          <p:cNvSpPr/>
          <p:nvPr/>
        </p:nvSpPr>
        <p:spPr>
          <a:xfrm>
            <a:off x="337132" y="3200400"/>
            <a:ext cx="8474360" cy="3276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>
                <a:solidFill>
                  <a:srgbClr val="FFFF00"/>
                </a:solidFill>
              </a:rPr>
              <a:t>9</a:t>
            </a:r>
            <a:r>
              <a:rPr lang="en-US" sz="3000" dirty="0"/>
              <a:t> </a:t>
            </a:r>
            <a:r>
              <a:rPr lang="en-US" sz="3000" dirty="0">
                <a:solidFill>
                  <a:srgbClr val="FFFFCC"/>
                </a:solidFill>
              </a:rPr>
              <a:t>But you are a chosen generation, a royal priest-hood, a holy nation, His own special people, that you may proclaim the praises of Him who called you out of darkness into His marvelous light; </a:t>
            </a:r>
            <a:r>
              <a:rPr lang="en-US" sz="3000" baseline="30000" dirty="0">
                <a:solidFill>
                  <a:srgbClr val="FFFF00"/>
                </a:solidFill>
              </a:rPr>
              <a:t>10</a:t>
            </a:r>
            <a:r>
              <a:rPr lang="en-US" sz="3000" dirty="0"/>
              <a:t> </a:t>
            </a:r>
            <a:r>
              <a:rPr lang="en-US" sz="3000" dirty="0">
                <a:solidFill>
                  <a:srgbClr val="FFFFCC"/>
                </a:solidFill>
              </a:rPr>
              <a:t>who once were not a people but are now the people of God, who had not obtained mercy but now have obtained mercy </a:t>
            </a:r>
            <a:r>
              <a:rPr lang="en-US" sz="2400" dirty="0"/>
              <a:t>– 1 Pt.2.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05353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26: Hosea 1:10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God had always planned to make Gentiles His people.   Gn.12:3.</a:t>
            </a:r>
          </a:p>
        </p:txBody>
      </p:sp>
    </p:spTree>
    <p:extLst>
      <p:ext uri="{BB962C8B-B14F-4D97-AF65-F5344CB8AC3E}">
        <p14:creationId xmlns:p14="http://schemas.microsoft.com/office/powerpoint/2010/main" xmlns="" val="5527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Ro.9:27-28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27: Isaiah 10:22-23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Salvation of a remnant is not news.</a:t>
            </a:r>
          </a:p>
        </p:txBody>
      </p:sp>
    </p:spTree>
    <p:extLst>
      <p:ext uri="{BB962C8B-B14F-4D97-AF65-F5344CB8AC3E}">
        <p14:creationId xmlns:p14="http://schemas.microsoft.com/office/powerpoint/2010/main" xmlns="" val="19268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The sun that melts wax, hardens clay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8461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Ro.9:17, Pharaoh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God can accomplish His plan despite the opposition of powerful men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Is.1:9</a:t>
            </a:r>
            <a:r>
              <a:rPr lang="en-US" altLang="en-US">
                <a:solidFill>
                  <a:schemeClr val="bg1"/>
                </a:solidFill>
              </a:rPr>
              <a:t>: </a:t>
            </a:r>
            <a:r>
              <a:rPr lang="en-US" altLang="en-US">
                <a:solidFill>
                  <a:srgbClr val="FFFFCC"/>
                </a:solidFill>
              </a:rPr>
              <a:t>seed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here: ‘of a few </a:t>
            </a:r>
            <a:r>
              <a:rPr lang="en-US" altLang="en-US" i="1" dirty="0">
                <a:solidFill>
                  <a:schemeClr val="bg1"/>
                </a:solidFill>
              </a:rPr>
              <a:t>survivors</a:t>
            </a:r>
            <a:r>
              <a:rPr lang="en-US" altLang="en-US" dirty="0">
                <a:solidFill>
                  <a:schemeClr val="bg1"/>
                </a:solidFill>
              </a:rPr>
              <a:t>, </a:t>
            </a:r>
            <a:r>
              <a:rPr lang="en-US" altLang="en-US" dirty="0" err="1">
                <a:solidFill>
                  <a:schemeClr val="bg1"/>
                </a:solidFill>
              </a:rPr>
              <a:t>fr.</a:t>
            </a:r>
            <a:r>
              <a:rPr lang="en-US" altLang="en-US" dirty="0">
                <a:solidFill>
                  <a:schemeClr val="bg1"/>
                </a:solidFill>
              </a:rPr>
              <a:t> whom a new generation will arise’ </a:t>
            </a:r>
            <a:r>
              <a:rPr lang="en-US" altLang="en-US" sz="1800" dirty="0">
                <a:solidFill>
                  <a:schemeClr val="bg1"/>
                </a:solidFill>
              </a:rPr>
              <a:t>– BDAG.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3290861-D6EA-4798-A6DD-B2518B5240BE}"/>
              </a:ext>
            </a:extLst>
          </p:cNvPr>
          <p:cNvSpPr/>
          <p:nvPr/>
        </p:nvSpPr>
        <p:spPr>
          <a:xfrm>
            <a:off x="1371600" y="2133600"/>
            <a:ext cx="64008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Out of all Abraham’s descendants,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He chose Israelites.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D578BF-9293-4842-B23A-9364E4BAF97E}"/>
              </a:ext>
            </a:extLst>
          </p:cNvPr>
          <p:cNvSpPr/>
          <p:nvPr/>
        </p:nvSpPr>
        <p:spPr>
          <a:xfrm>
            <a:off x="1905000" y="3352800"/>
            <a:ext cx="53340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Out of all Israel He chose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the faithful few (6; 11:5-7,28)</a:t>
            </a:r>
          </a:p>
        </p:txBody>
      </p:sp>
    </p:spTree>
    <p:extLst>
      <p:ext uri="{BB962C8B-B14F-4D97-AF65-F5344CB8AC3E}">
        <p14:creationId xmlns:p14="http://schemas.microsoft.com/office/powerpoint/2010/main" xmlns="" val="293628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Ro.9:30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Doesn’t say no Gentile ever sought God.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Rahab . . . Ruth.   Ro.10:20.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Ro.4:16, by faith </a:t>
            </a:r>
            <a:r>
              <a:rPr lang="en-US" dirty="0">
                <a:solidFill>
                  <a:srgbClr val="FFFFCC"/>
                </a:solidFill>
              </a:rPr>
              <a:t>→ </a:t>
            </a:r>
            <a:r>
              <a:rPr lang="en-US" dirty="0" err="1">
                <a:solidFill>
                  <a:srgbClr val="CCFFFF"/>
                </a:solidFill>
              </a:rPr>
              <a:t>grace.</a:t>
            </a:r>
            <a:r>
              <a:rPr lang="en-US" dirty="0" err="1"/>
              <a:t>grace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41D1D47-1072-4231-B071-74612F652605}"/>
              </a:ext>
            </a:extLst>
          </p:cNvPr>
          <p:cNvSpPr/>
          <p:nvPr/>
        </p:nvSpPr>
        <p:spPr>
          <a:xfrm>
            <a:off x="1819564" y="3124200"/>
            <a:ext cx="5523344" cy="2286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/>
              <a:t>Gentiles knew a good thing</a:t>
            </a:r>
            <a:br>
              <a:rPr lang="en-US" sz="3200" dirty="0"/>
            </a:br>
            <a:r>
              <a:rPr lang="en-US" sz="3200" dirty="0"/>
              <a:t>when they saw it.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Jews thought </a:t>
            </a:r>
            <a:r>
              <a:rPr lang="en-US" sz="3200" b="1" i="1" dirty="0">
                <a:solidFill>
                  <a:srgbClr val="FFFFCC"/>
                </a:solidFill>
              </a:rPr>
              <a:t>they</a:t>
            </a:r>
            <a:r>
              <a:rPr lang="en-US" sz="3200" dirty="0">
                <a:solidFill>
                  <a:srgbClr val="FFFFCC"/>
                </a:solidFill>
              </a:rPr>
              <a:t> were the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good thing.</a:t>
            </a:r>
          </a:p>
        </p:txBody>
      </p:sp>
    </p:spTree>
    <p:extLst>
      <p:ext uri="{BB962C8B-B14F-4D97-AF65-F5344CB8AC3E}">
        <p14:creationId xmlns:p14="http://schemas.microsoft.com/office/powerpoint/2010/main" xmlns="" val="294790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Ro.9:31-32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Faith saved Gentiles; unbelief condemned Jews.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Not saying that no Israelite ever attained righteousness.   Is.65:1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DEB656E-812B-4EF8-BFDF-66678DB46254}"/>
              </a:ext>
            </a:extLst>
          </p:cNvPr>
          <p:cNvSpPr/>
          <p:nvPr/>
        </p:nvSpPr>
        <p:spPr>
          <a:xfrm>
            <a:off x="1905000" y="3276600"/>
            <a:ext cx="53340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Truth is not hard to find.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EC29CA-6C5E-44DA-BD14-0F284ADB06CE}"/>
              </a:ext>
            </a:extLst>
          </p:cNvPr>
          <p:cNvSpPr/>
          <p:nvPr/>
        </p:nvSpPr>
        <p:spPr>
          <a:xfrm>
            <a:off x="1905000" y="4038600"/>
            <a:ext cx="53340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They wore blinders.  Mt.13</a:t>
            </a:r>
          </a:p>
        </p:txBody>
      </p:sp>
    </p:spTree>
    <p:extLst>
      <p:ext uri="{BB962C8B-B14F-4D97-AF65-F5344CB8AC3E}">
        <p14:creationId xmlns:p14="http://schemas.microsoft.com/office/powerpoint/2010/main" xmlns="" val="24622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Ro.9:31-32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Salvation by works of law requires </a:t>
            </a:r>
            <a:r>
              <a:rPr lang="en-US" altLang="en-US" dirty="0" err="1">
                <a:solidFill>
                  <a:schemeClr val="bg1"/>
                </a:solidFill>
              </a:rPr>
              <a:t>perfec-tion</a:t>
            </a:r>
            <a:r>
              <a:rPr lang="en-US" altLang="en-US" dirty="0">
                <a:solidFill>
                  <a:schemeClr val="bg1"/>
                </a:solidFill>
              </a:rPr>
              <a:t>.  10:3;  Gal.3:21.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Illustrated in </a:t>
            </a:r>
            <a:r>
              <a:rPr lang="en-US" altLang="en-US" dirty="0">
                <a:solidFill>
                  <a:srgbClr val="99FF33"/>
                </a:solidFill>
              </a:rPr>
              <a:t>Isa.7-8 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Israel tried to save themselves by own covenants (Assyria; Egypt).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99FF33"/>
                </a:solidFill>
              </a:rPr>
              <a:t>Did not trust God </a:t>
            </a:r>
            <a:r>
              <a:rPr lang="en-US" altLang="en-US" sz="3200" dirty="0">
                <a:solidFill>
                  <a:schemeClr val="bg1"/>
                </a:solidFill>
              </a:rPr>
              <a:t>(Is.7:9; 8:6, 11-15).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When Jesus came, history repeated.  Ac.2:23;  Jn.11:47-50 . . . 1 Co.1:23.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Jews’ obstacle: the very Messiah they had prayed for.</a:t>
            </a:r>
          </a:p>
        </p:txBody>
      </p:sp>
    </p:spTree>
    <p:extLst>
      <p:ext uri="{BB962C8B-B14F-4D97-AF65-F5344CB8AC3E}">
        <p14:creationId xmlns:p14="http://schemas.microsoft.com/office/powerpoint/2010/main" xmlns="" val="15056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Ro.9:33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67856" y="914400"/>
            <a:ext cx="86106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Isa.28:16, Stumbling stone (32); rock of offense – causes offense, results in </a:t>
            </a:r>
            <a:r>
              <a:rPr lang="en-US" altLang="en-US" dirty="0" err="1">
                <a:solidFill>
                  <a:schemeClr val="bg1"/>
                </a:solidFill>
              </a:rPr>
              <a:t>opposi-tion</a:t>
            </a:r>
            <a:r>
              <a:rPr lang="en-US" altLang="en-US" dirty="0">
                <a:solidFill>
                  <a:schemeClr val="bg1"/>
                </a:solidFill>
              </a:rPr>
              <a:t>, disapproval, etc.  1 Co.1:23.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200" u="sng" dirty="0">
                <a:solidFill>
                  <a:srgbClr val="CCFFFF"/>
                </a:solidFill>
              </a:rPr>
              <a:t>Whoever</a:t>
            </a:r>
            <a:r>
              <a:rPr lang="en-US" altLang="en-US" sz="3200">
                <a:solidFill>
                  <a:schemeClr val="bg1"/>
                </a:solidFill>
              </a:rPr>
              <a:t>: unlimited; </a:t>
            </a:r>
            <a:r>
              <a:rPr lang="en-US" altLang="en-US" sz="3200" dirty="0">
                <a:solidFill>
                  <a:schemeClr val="bg1"/>
                </a:solidFill>
              </a:rPr>
              <a:t>available to all.  He allows salvation for Jew and Gentile; it’s His business.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Whoever </a:t>
            </a:r>
            <a:r>
              <a:rPr lang="en-US" altLang="en-US" u="sng" dirty="0">
                <a:solidFill>
                  <a:srgbClr val="CCFFFF"/>
                </a:solidFill>
              </a:rPr>
              <a:t>believes</a:t>
            </a:r>
            <a:r>
              <a:rPr lang="en-US" altLang="en-US" dirty="0">
                <a:solidFill>
                  <a:schemeClr val="bg1"/>
                </a:solidFill>
              </a:rPr>
              <a:t> on Him: conditional; not arbitrary.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Believers will </a:t>
            </a:r>
            <a:r>
              <a:rPr lang="en-US" altLang="en-US" sz="3200" u="sng" dirty="0">
                <a:solidFill>
                  <a:srgbClr val="CCFFFF"/>
                </a:solidFill>
              </a:rPr>
              <a:t>not be put to shame</a:t>
            </a:r>
            <a:r>
              <a:rPr lang="en-US" altLang="en-US" sz="3200" dirty="0">
                <a:solidFill>
                  <a:schemeClr val="bg1"/>
                </a:solidFill>
              </a:rPr>
              <a:t>.  Disappoint.  </a:t>
            </a:r>
          </a:p>
        </p:txBody>
      </p:sp>
    </p:spTree>
    <p:extLst>
      <p:ext uri="{BB962C8B-B14F-4D97-AF65-F5344CB8AC3E}">
        <p14:creationId xmlns:p14="http://schemas.microsoft.com/office/powerpoint/2010/main" xmlns="" val="11275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Ro.9:33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67856" y="914400"/>
            <a:ext cx="86106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Isa.28:16, Stumbling stone (32); rock of offense – causes offense, results in </a:t>
            </a:r>
            <a:r>
              <a:rPr lang="en-US" altLang="en-US" dirty="0" err="1">
                <a:solidFill>
                  <a:schemeClr val="bg1"/>
                </a:solidFill>
              </a:rPr>
              <a:t>opposi-tion</a:t>
            </a:r>
            <a:r>
              <a:rPr lang="en-US" altLang="en-US" dirty="0">
                <a:solidFill>
                  <a:schemeClr val="bg1"/>
                </a:solidFill>
              </a:rPr>
              <a:t>, disapproval, etc.  1 Co.1:23.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</a:rPr>
              <a:t>Disappoint</a:t>
            </a:r>
            <a:r>
              <a:rPr lang="en-US" altLang="en-US" dirty="0">
                <a:solidFill>
                  <a:srgbClr val="FFFF00"/>
                </a:solidFill>
              </a:rPr>
              <a:t>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“</a:t>
            </a:r>
            <a:r>
              <a:rPr lang="en-US" sz="3100" dirty="0">
                <a:solidFill>
                  <a:schemeClr val="bg1"/>
                </a:solidFill>
              </a:rPr>
              <a:t>In Hebr. usage, one who suffers a repulse, or whom some hope has deceived”</a:t>
            </a:r>
            <a:r>
              <a:rPr lang="en-US" sz="1800" dirty="0">
                <a:solidFill>
                  <a:schemeClr val="bg1"/>
                </a:solidFill>
              </a:rPr>
              <a:t>–Th.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230188" indent="-230188"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C9B8F5-EE71-4E86-929D-FAF89CA30496}"/>
              </a:ext>
            </a:extLst>
          </p:cNvPr>
          <p:cNvSpPr/>
          <p:nvPr/>
        </p:nvSpPr>
        <p:spPr>
          <a:xfrm>
            <a:off x="600042" y="3733800"/>
            <a:ext cx="795283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Jesus has double effect: 1 Co.1:18; 2 Co.2:15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20ADF8-F303-4FE2-8F5B-76943475C302}"/>
              </a:ext>
            </a:extLst>
          </p:cNvPr>
          <p:cNvSpPr/>
          <p:nvPr/>
        </p:nvSpPr>
        <p:spPr>
          <a:xfrm>
            <a:off x="1290164" y="4495800"/>
            <a:ext cx="6572586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Jesus is testing stone.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Reaction to Him determines state. </a:t>
            </a:r>
          </a:p>
        </p:txBody>
      </p:sp>
    </p:spTree>
    <p:extLst>
      <p:ext uri="{BB962C8B-B14F-4D97-AF65-F5344CB8AC3E}">
        <p14:creationId xmlns:p14="http://schemas.microsoft.com/office/powerpoint/2010/main" xmlns="" val="25388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67856" y="914400"/>
            <a:ext cx="86106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27-29 confirms small number of Jews saved.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30-10:21 shows means of their salvation: </a:t>
            </a:r>
            <a:r>
              <a:rPr lang="en-US" dirty="0">
                <a:solidFill>
                  <a:srgbClr val="CCFFFF"/>
                </a:solidFill>
              </a:rPr>
              <a:t>‘by faith.’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20ADF8-F303-4FE2-8F5B-76943475C302}"/>
              </a:ext>
            </a:extLst>
          </p:cNvPr>
          <p:cNvSpPr/>
          <p:nvPr/>
        </p:nvSpPr>
        <p:spPr>
          <a:xfrm>
            <a:off x="1290164" y="2743200"/>
            <a:ext cx="6572586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Would have been perfect time to mention double predestination!</a:t>
            </a:r>
          </a:p>
        </p:txBody>
      </p:sp>
    </p:spTree>
    <p:extLst>
      <p:ext uri="{BB962C8B-B14F-4D97-AF65-F5344CB8AC3E}">
        <p14:creationId xmlns:p14="http://schemas.microsoft.com/office/powerpoint/2010/main" xmlns="" val="6461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Romans 9: God Is Faithful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0EAD4982-9D94-4150-AD63-E8122D74137E}"/>
              </a:ext>
            </a:extLst>
          </p:cNvPr>
          <p:cNvSpPr txBox="1">
            <a:spLocks/>
          </p:cNvSpPr>
          <p:nvPr/>
        </p:nvSpPr>
        <p:spPr bwMode="auto">
          <a:xfrm>
            <a:off x="1295400" y="1371600"/>
            <a:ext cx="6560095" cy="1295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FFCC00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Let God Be True.. Ro.3:4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7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Romans 3:1-3: </a:t>
            </a:r>
            <a:r>
              <a:rPr lang="en-US" sz="3600" dirty="0">
                <a:solidFill>
                  <a:srgbClr val="FFFFCC"/>
                </a:solidFill>
                <a:latin typeface="+mn-lt"/>
              </a:rPr>
              <a:t>does faithlessness of Jews nullify faithfulness of God?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295400"/>
            <a:ext cx="8555184" cy="5105400"/>
          </a:xfrm>
        </p:spPr>
        <p:txBody>
          <a:bodyPr/>
          <a:lstStyle/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4: No! No! No!   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God did not promise every Jew would be saved.</a:t>
            </a: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4: quotes Ps.51:4.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David’s confession:</a:t>
            </a:r>
            <a:r>
              <a:rPr lang="en-US" altLang="en-US" sz="3200" dirty="0">
                <a:solidFill>
                  <a:schemeClr val="bg1"/>
                </a:solidFill>
              </a:rPr>
              <a:t> freely admits God is right, he is wrong, even under punishment.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Modern Jews </a:t>
            </a:r>
            <a:r>
              <a:rPr lang="en-US" altLang="en-US" sz="3200" dirty="0">
                <a:solidFill>
                  <a:schemeClr val="bg1"/>
                </a:solidFill>
              </a:rPr>
              <a:t>scornfully </a:t>
            </a:r>
            <a:r>
              <a:rPr lang="en-US" altLang="en-US" sz="3200" u="sng" dirty="0">
                <a:solidFill>
                  <a:schemeClr val="bg1"/>
                </a:solidFill>
              </a:rPr>
              <a:t>denied</a:t>
            </a:r>
            <a:r>
              <a:rPr lang="en-US" altLang="en-US" sz="3200" dirty="0">
                <a:solidFill>
                  <a:schemeClr val="bg1"/>
                </a:solidFill>
              </a:rPr>
              <a:t> guilt… </a:t>
            </a:r>
            <a:r>
              <a:rPr lang="en-US" altLang="en-US" sz="3200" u="sng" dirty="0">
                <a:solidFill>
                  <a:schemeClr val="bg1"/>
                </a:solidFill>
              </a:rPr>
              <a:t>accused</a:t>
            </a:r>
            <a:r>
              <a:rPr lang="en-US" altLang="en-US" sz="3200" dirty="0">
                <a:solidFill>
                  <a:schemeClr val="bg1"/>
                </a:solidFill>
              </a:rPr>
              <a:t> Gentiles (Ro.2) … </a:t>
            </a:r>
            <a:r>
              <a:rPr lang="en-US" altLang="en-US" sz="3200" u="sng" dirty="0">
                <a:solidFill>
                  <a:schemeClr val="bg1"/>
                </a:solidFill>
              </a:rPr>
              <a:t>punished</a:t>
            </a:r>
            <a:r>
              <a:rPr lang="en-US" altLang="en-US" sz="3200" dirty="0">
                <a:solidFill>
                  <a:schemeClr val="bg1"/>
                </a:solidFill>
              </a:rPr>
              <a:t> prophets … </a:t>
            </a:r>
            <a:r>
              <a:rPr lang="en-US" altLang="en-US" sz="3200" u="sng" dirty="0">
                <a:solidFill>
                  <a:schemeClr val="bg1"/>
                </a:solidFill>
              </a:rPr>
              <a:t>expected</a:t>
            </a:r>
            <a:r>
              <a:rPr lang="en-US" altLang="en-US" sz="3200" dirty="0">
                <a:solidFill>
                  <a:schemeClr val="bg1"/>
                </a:solidFill>
              </a:rPr>
              <a:t> God’s salvation…</a:t>
            </a:r>
          </a:p>
        </p:txBody>
      </p:sp>
    </p:spTree>
    <p:extLst>
      <p:ext uri="{BB962C8B-B14F-4D97-AF65-F5344CB8AC3E}">
        <p14:creationId xmlns:p14="http://schemas.microsoft.com/office/powerpoint/2010/main" xmlns="" val="71993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Romans 3:1-3: </a:t>
            </a:r>
            <a:r>
              <a:rPr lang="en-US" sz="3600" dirty="0">
                <a:solidFill>
                  <a:srgbClr val="FFFFCC"/>
                </a:solidFill>
                <a:latin typeface="+mn-lt"/>
              </a:rPr>
              <a:t>does faithlessness of Jews nullify faithfulness of God?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524000"/>
            <a:ext cx="8555184" cy="4876800"/>
          </a:xfrm>
        </p:spPr>
        <p:txBody>
          <a:bodyPr/>
          <a:lstStyle/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4: Calvinism also pictures God in hideous ways.</a:t>
            </a:r>
          </a:p>
        </p:txBody>
      </p:sp>
    </p:spTree>
    <p:extLst>
      <p:ext uri="{BB962C8B-B14F-4D97-AF65-F5344CB8AC3E}">
        <p14:creationId xmlns:p14="http://schemas.microsoft.com/office/powerpoint/2010/main" xmlns="" val="23106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The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84618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God gave Israel favored nation status.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He used Israel to bring Messiah into world … though most Jews rejected Him.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Jews thought their privileges secured their salvation and guaranteed God’s blessings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Paul corrects this error.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B3D9490-E630-4775-A55C-D3FC6115ED44}"/>
              </a:ext>
            </a:extLst>
          </p:cNvPr>
          <p:cNvSpPr/>
          <p:nvPr/>
        </p:nvSpPr>
        <p:spPr>
          <a:xfrm>
            <a:off x="1646380" y="4648200"/>
            <a:ext cx="58674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There are two </a:t>
            </a:r>
            <a:r>
              <a:rPr lang="en-US" sz="3200" dirty="0" err="1"/>
              <a:t>Israels</a:t>
            </a:r>
            <a:r>
              <a:rPr lang="en-US" sz="3200" dirty="0"/>
              <a:t> (9:6):</a:t>
            </a:r>
          </a:p>
          <a:p>
            <a:pPr algn="ctr"/>
            <a:r>
              <a:rPr lang="en-US" sz="3200" baseline="30000" dirty="0">
                <a:solidFill>
                  <a:srgbClr val="FFFF00"/>
                </a:solidFill>
              </a:rPr>
              <a:t>1</a:t>
            </a:r>
            <a:r>
              <a:rPr lang="en-US" sz="3200" dirty="0"/>
              <a:t>physical;  </a:t>
            </a:r>
            <a:r>
              <a:rPr lang="en-US" sz="3200" baseline="30000" dirty="0">
                <a:solidFill>
                  <a:srgbClr val="FFFF00"/>
                </a:solidFill>
              </a:rPr>
              <a:t>2</a:t>
            </a:r>
            <a:r>
              <a:rPr lang="en-US" sz="3200" dirty="0"/>
              <a:t>spiritual.</a:t>
            </a:r>
          </a:p>
        </p:txBody>
      </p:sp>
    </p:spTree>
    <p:extLst>
      <p:ext uri="{BB962C8B-B14F-4D97-AF65-F5344CB8AC3E}">
        <p14:creationId xmlns:p14="http://schemas.microsoft.com/office/powerpoint/2010/main" xmlns="" val="31330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Savior of all</a:t>
            </a:r>
            <a:r>
              <a:rPr lang="en-US" altLang="en-US" sz="3200" dirty="0">
                <a:solidFill>
                  <a:schemeClr val="bg1"/>
                </a:solidFill>
              </a:rPr>
              <a:t> in </a:t>
            </a:r>
            <a:r>
              <a:rPr lang="en-US" altLang="en-US" sz="3200" dirty="0">
                <a:solidFill>
                  <a:srgbClr val="CCFFFF"/>
                </a:solidFill>
              </a:rPr>
              <a:t>design</a:t>
            </a:r>
            <a:r>
              <a:rPr lang="en-US" altLang="en-US" sz="3200" dirty="0">
                <a:solidFill>
                  <a:schemeClr val="bg1"/>
                </a:solidFill>
              </a:rPr>
              <a:t> and </a:t>
            </a:r>
            <a:r>
              <a:rPr lang="en-US" altLang="en-US" sz="3200" dirty="0">
                <a:solidFill>
                  <a:srgbClr val="CCFFFF"/>
                </a:solidFill>
              </a:rPr>
              <a:t>desire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Savior of all </a:t>
            </a:r>
            <a:r>
              <a:rPr lang="en-US" altLang="en-US" sz="3200" dirty="0">
                <a:solidFill>
                  <a:srgbClr val="CCFFFF"/>
                </a:solidFill>
              </a:rPr>
              <a:t>who believe </a:t>
            </a:r>
            <a:r>
              <a:rPr lang="en-US" altLang="en-US" sz="3200" dirty="0">
                <a:solidFill>
                  <a:schemeClr val="bg1"/>
                </a:solidFill>
              </a:rPr>
              <a:t>in deed (reality)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2A6B65-633C-4546-9DC9-0D3FFBE65EF3}"/>
              </a:ext>
            </a:extLst>
          </p:cNvPr>
          <p:cNvSpPr/>
          <p:nvPr/>
        </p:nvSpPr>
        <p:spPr>
          <a:xfrm>
            <a:off x="990600" y="914400"/>
            <a:ext cx="7162800" cy="19812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For to this end we both labor and suffer reproach, because we trust in the living</a:t>
            </a:r>
            <a:br>
              <a:rPr lang="en-US" sz="3100" dirty="0"/>
            </a:br>
            <a:r>
              <a:rPr lang="en-US" sz="3100" dirty="0"/>
              <a:t>God, who is the </a:t>
            </a:r>
            <a:r>
              <a:rPr lang="en-US" sz="3100" dirty="0">
                <a:solidFill>
                  <a:srgbClr val="FFFF00"/>
                </a:solidFill>
              </a:rPr>
              <a:t>Savior of all</a:t>
            </a:r>
            <a:r>
              <a:rPr lang="en-US" sz="3100" dirty="0"/>
              <a:t> men, especially of </a:t>
            </a:r>
            <a:r>
              <a:rPr lang="en-US" sz="3100" dirty="0">
                <a:solidFill>
                  <a:srgbClr val="CCFFFF"/>
                </a:solidFill>
              </a:rPr>
              <a:t>those who believe </a:t>
            </a:r>
            <a:r>
              <a:rPr lang="en-US" sz="2000" dirty="0"/>
              <a:t>– 1 Tim.4:10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F8AAEF-38D0-489E-9F60-799D630037DF}"/>
              </a:ext>
            </a:extLst>
          </p:cNvPr>
          <p:cNvSpPr/>
          <p:nvPr/>
        </p:nvSpPr>
        <p:spPr>
          <a:xfrm>
            <a:off x="990600" y="3020292"/>
            <a:ext cx="71628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…Who </a:t>
            </a:r>
            <a:r>
              <a:rPr lang="en-US" sz="3100" dirty="0">
                <a:solidFill>
                  <a:srgbClr val="CCFFFF"/>
                </a:solidFill>
              </a:rPr>
              <a:t>desires</a:t>
            </a:r>
            <a:r>
              <a:rPr lang="en-US" sz="3100" dirty="0"/>
              <a:t> all men to be saved and to come to the knowledge of the truth </a:t>
            </a:r>
            <a:br>
              <a:rPr lang="en-US" sz="3100" dirty="0"/>
            </a:br>
            <a:r>
              <a:rPr lang="en-US" sz="2000" dirty="0"/>
              <a:t>– 1 Tim.2:4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4118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The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84618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God separated physical Israel from other nations to serve His purpose, Ro.9:7-18.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God separates spiritual Israel from physical Israel, Ro.9:19-10:21.</a:t>
            </a:r>
          </a:p>
        </p:txBody>
      </p:sp>
    </p:spTree>
    <p:extLst>
      <p:ext uri="{BB962C8B-B14F-4D97-AF65-F5344CB8AC3E}">
        <p14:creationId xmlns:p14="http://schemas.microsoft.com/office/powerpoint/2010/main" xmlns="" val="21040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tx1">
              <a:lumMod val="85000"/>
              <a:lumOff val="15000"/>
            </a:schemeClr>
          </a:solidFill>
          <a:ln w="6350">
            <a:solidFill>
              <a:srgbClr val="FFCC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Romans 9: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Faithful, 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cont’d.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‘</a:t>
            </a:r>
            <a:r>
              <a:rPr lang="en-US" dirty="0">
                <a:solidFill>
                  <a:srgbClr val="FFFFCC"/>
                </a:solidFill>
              </a:rPr>
              <a:t>You</a:t>
            </a:r>
            <a:r>
              <a:rPr lang="en-US" dirty="0">
                <a:solidFill>
                  <a:schemeClr val="bg1"/>
                </a:solidFill>
              </a:rPr>
              <a:t>’ (19) . . .  ‘O man’ (20) = 2:1.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Jew protests God’s methods.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‘</a:t>
            </a:r>
            <a:r>
              <a:rPr lang="en-US" dirty="0">
                <a:solidFill>
                  <a:srgbClr val="FFFFCC"/>
                </a:solidFill>
              </a:rPr>
              <a:t>You</a:t>
            </a:r>
            <a:r>
              <a:rPr lang="en-US" dirty="0">
                <a:solidFill>
                  <a:schemeClr val="bg1"/>
                </a:solidFill>
              </a:rPr>
              <a:t> will say to me then…’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Find fault with whom?   Context: the typical Jew of Paul’s day (9:1-3).</a:t>
            </a:r>
          </a:p>
          <a:p>
            <a:pPr marL="630238" lvl="1" indent="-230188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Jew: </a:t>
            </a:r>
            <a:r>
              <a:rPr lang="en-US" dirty="0">
                <a:solidFill>
                  <a:srgbClr val="FFFF00"/>
                </a:solidFill>
              </a:rPr>
              <a:t>“</a:t>
            </a:r>
            <a:r>
              <a:rPr lang="en-US" sz="3100" dirty="0">
                <a:solidFill>
                  <a:srgbClr val="FFFF00"/>
                </a:solidFill>
              </a:rPr>
              <a:t>If God shows mercy and hardens whom He will, then He hardened us Jews; why then blame </a:t>
            </a:r>
            <a:r>
              <a:rPr lang="en-US" sz="3100" u="sng" dirty="0">
                <a:solidFill>
                  <a:srgbClr val="FFFF00"/>
                </a:solidFill>
              </a:rPr>
              <a:t>us</a:t>
            </a:r>
            <a:r>
              <a:rPr lang="en-US" sz="3100" dirty="0">
                <a:solidFill>
                  <a:srgbClr val="FFFF00"/>
                </a:solidFill>
              </a:rPr>
              <a:t> for what </a:t>
            </a:r>
            <a:r>
              <a:rPr lang="en-US" sz="3100" u="sng" dirty="0">
                <a:solidFill>
                  <a:srgbClr val="FFFF00"/>
                </a:solidFill>
              </a:rPr>
              <a:t>He</a:t>
            </a:r>
            <a:r>
              <a:rPr lang="en-US" sz="3100" dirty="0">
                <a:solidFill>
                  <a:srgbClr val="FFFF00"/>
                </a:solidFill>
              </a:rPr>
              <a:t> did?”</a:t>
            </a:r>
          </a:p>
          <a:p>
            <a:pPr marL="630238" lvl="1" indent="-230188">
              <a:spcAft>
                <a:spcPts val="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‘You’ (19) . . .  ‘O man’ (20) = 2:1.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Paul responds: Jews themselves decided it.  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Ac.22:…21-22…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God used </a:t>
            </a:r>
            <a:r>
              <a:rPr lang="en-US" sz="3200" dirty="0">
                <a:solidFill>
                  <a:srgbClr val="FFFFCC"/>
                </a:solidFill>
              </a:rPr>
              <a:t>Pharaoh</a:t>
            </a:r>
            <a:r>
              <a:rPr lang="en-US" sz="3200" dirty="0">
                <a:solidFill>
                  <a:schemeClr val="bg1"/>
                </a:solidFill>
              </a:rPr>
              <a:t>: did it cancel his guilt?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Joseph’s brothers </a:t>
            </a:r>
            <a:r>
              <a:rPr lang="en-US" sz="3200" dirty="0">
                <a:solidFill>
                  <a:schemeClr val="bg1"/>
                </a:solidFill>
              </a:rPr>
              <a:t>were evil, Gn.50:20</a:t>
            </a:r>
          </a:p>
          <a:p>
            <a:pPr marL="1030288" lvl="2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u="sng" dirty="0">
                <a:solidFill>
                  <a:schemeClr val="bg1"/>
                </a:solidFill>
              </a:rPr>
              <a:t>God brought good </a:t>
            </a:r>
            <a:r>
              <a:rPr lang="en-US" sz="3100" dirty="0">
                <a:solidFill>
                  <a:schemeClr val="bg1"/>
                </a:solidFill>
              </a:rPr>
              <a:t>from these choices.</a:t>
            </a:r>
          </a:p>
          <a:p>
            <a:pPr marL="1030288" lvl="2" indent="-230188">
              <a:spcBef>
                <a:spcPts val="60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bg1"/>
                </a:solidFill>
              </a:rPr>
              <a:t>Sinners were still guilty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r>
              <a:rPr lang="en-US" sz="3200" u="sng" dirty="0">
                <a:solidFill>
                  <a:schemeClr val="bg1"/>
                </a:solidFill>
              </a:rPr>
              <a:t> </a:t>
            </a:r>
          </a:p>
          <a:p>
            <a:pPr marL="40005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95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‘You’ (19) . . .  ‘O man’ (20) = 2:1.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Paul responds: Jews themselves decided it.  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Is it not possible for a person with free will to resist God’s preceptive will?</a:t>
            </a:r>
          </a:p>
          <a:p>
            <a:pPr marL="914400" lvl="2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We call it ‘</a:t>
            </a:r>
            <a:r>
              <a:rPr lang="en-US" sz="3200" dirty="0">
                <a:solidFill>
                  <a:srgbClr val="CCFFFF"/>
                </a:solidFill>
              </a:rPr>
              <a:t>sin</a:t>
            </a:r>
            <a:r>
              <a:rPr lang="en-US" sz="3200" dirty="0">
                <a:solidFill>
                  <a:schemeClr val="bg1"/>
                </a:solidFill>
              </a:rPr>
              <a:t>’ – Mt.23:37; Ro.2:18 (21).</a:t>
            </a:r>
          </a:p>
          <a:p>
            <a:pPr marL="114300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‘Why does God find fault?’</a:t>
            </a:r>
          </a:p>
          <a:p>
            <a:pPr marL="514350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Because you rejected your own Messiah.</a:t>
            </a:r>
          </a:p>
          <a:p>
            <a:pPr marL="514350" lvl="1" indent="-230188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Main response to question appears in 9:30-10:21. </a:t>
            </a:r>
          </a:p>
          <a:p>
            <a:pPr marL="630238" lvl="1" indent="-230188">
              <a:spcAft>
                <a:spcPts val="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37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Ro.9:20-21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Paul first rebukes the presumption – </a:t>
            </a:r>
            <a:r>
              <a:rPr lang="en-US" altLang="en-US" dirty="0">
                <a:solidFill>
                  <a:srgbClr val="FFFF00"/>
                </a:solidFill>
              </a:rPr>
              <a:t>‘</a:t>
            </a:r>
            <a:r>
              <a:rPr lang="en-US" altLang="en-US" i="1" dirty="0">
                <a:solidFill>
                  <a:srgbClr val="FFFF00"/>
                </a:solidFill>
              </a:rPr>
              <a:t>Who do you think you are</a:t>
            </a:r>
            <a:r>
              <a:rPr lang="en-US" altLang="en-US" dirty="0">
                <a:solidFill>
                  <a:srgbClr val="FFFF00"/>
                </a:solidFill>
              </a:rPr>
              <a:t>?’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‘O man’ [</a:t>
            </a:r>
            <a:r>
              <a:rPr lang="en-US" altLang="en-US" dirty="0">
                <a:solidFill>
                  <a:srgbClr val="FFFFCC"/>
                </a:solidFill>
              </a:rPr>
              <a:t>mere creature</a:t>
            </a:r>
            <a:r>
              <a:rPr lang="en-US" altLang="en-US" dirty="0">
                <a:solidFill>
                  <a:schemeClr val="bg1"/>
                </a:solidFill>
              </a:rPr>
              <a:t>] talks back to God??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‘</a:t>
            </a:r>
            <a:r>
              <a:rPr lang="en-US" altLang="en-US" sz="3200" dirty="0">
                <a:solidFill>
                  <a:srgbClr val="FFFFCC"/>
                </a:solidFill>
              </a:rPr>
              <a:t>The thing formed</a:t>
            </a:r>
            <a:r>
              <a:rPr lang="en-US" altLang="en-US" sz="3200" dirty="0">
                <a:solidFill>
                  <a:schemeClr val="bg1"/>
                </a:solidFill>
              </a:rPr>
              <a:t>…’ – Is.29:16.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Vessel</a:t>
            </a:r>
            <a:r>
              <a:rPr lang="en-US" altLang="en-US" sz="3200" dirty="0">
                <a:solidFill>
                  <a:schemeClr val="bg1"/>
                </a:solidFill>
              </a:rPr>
              <a:t> chides the Potter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Potter power:  same lump </a:t>
            </a:r>
            <a:r>
              <a:rPr lang="en-US" altLang="en-US" u="sng" dirty="0">
                <a:solidFill>
                  <a:schemeClr val="bg1"/>
                </a:solidFill>
              </a:rPr>
              <a:t>uses</a:t>
            </a:r>
            <a:r>
              <a:rPr lang="en-US" altLang="en-US" dirty="0">
                <a:solidFill>
                  <a:schemeClr val="bg1"/>
                </a:solidFill>
              </a:rPr>
              <a:t> national Israel and </a:t>
            </a:r>
            <a:r>
              <a:rPr lang="en-US" altLang="en-US" u="sng" dirty="0">
                <a:solidFill>
                  <a:schemeClr val="bg1"/>
                </a:solidFill>
              </a:rPr>
              <a:t>saves</a:t>
            </a:r>
            <a:r>
              <a:rPr lang="en-US" altLang="en-US" dirty="0">
                <a:solidFill>
                  <a:schemeClr val="bg1"/>
                </a:solidFill>
              </a:rPr>
              <a:t> spiritual Israel.</a:t>
            </a:r>
          </a:p>
          <a:p>
            <a:pPr marL="230188" indent="-230188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3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6391</TotalTime>
  <Words>1358</Words>
  <Application>Microsoft Office PowerPoint</Application>
  <PresentationFormat>On-screen Show (4:3)</PresentationFormat>
  <Paragraphs>194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The sun that melts wax, hardens clay</vt:lpstr>
      <vt:lpstr>The facts</vt:lpstr>
      <vt:lpstr>The facts</vt:lpstr>
      <vt:lpstr>I. Romans 9: God Is Faithful, cont’d.</vt:lpstr>
      <vt:lpstr>Ro.9:19</vt:lpstr>
      <vt:lpstr>Ro.9:19</vt:lpstr>
      <vt:lpstr>Ro.9:19</vt:lpstr>
      <vt:lpstr>Ro.9:20-21</vt:lpstr>
      <vt:lpstr>Ro.9:20-21</vt:lpstr>
      <vt:lpstr>Ro.9:20-21</vt:lpstr>
      <vt:lpstr>Ro.9:22-24</vt:lpstr>
      <vt:lpstr>Ro.9:22-24</vt:lpstr>
      <vt:lpstr>Ro.9:22-24</vt:lpstr>
      <vt:lpstr>Ro.9:22-24</vt:lpstr>
      <vt:lpstr>Ro.9:22-24</vt:lpstr>
      <vt:lpstr>Ro.9:25-26</vt:lpstr>
      <vt:lpstr>Ro.9:25-26</vt:lpstr>
      <vt:lpstr>Ro.9:27-28</vt:lpstr>
      <vt:lpstr>Ro.9:29</vt:lpstr>
      <vt:lpstr>Ro.9:30</vt:lpstr>
      <vt:lpstr>Ro.9:31-32</vt:lpstr>
      <vt:lpstr>Ro.9:31-32</vt:lpstr>
      <vt:lpstr>Ro.9:33</vt:lpstr>
      <vt:lpstr>Ro.9:33</vt:lpstr>
      <vt:lpstr>Summary</vt:lpstr>
      <vt:lpstr>I. Romans 9: God Is Faithful</vt:lpstr>
      <vt:lpstr>Romans 3:1-3: does faithlessness of Jews nullify faithfulness of God? </vt:lpstr>
      <vt:lpstr>Romans 3:1-3: does faithlessness of Jews nullify faithfulness of God? 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583</cp:revision>
  <dcterms:created xsi:type="dcterms:W3CDTF">2004-01-08T21:08:14Z</dcterms:created>
  <dcterms:modified xsi:type="dcterms:W3CDTF">2019-04-29T01:10:52Z</dcterms:modified>
</cp:coreProperties>
</file>