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92" r:id="rId2"/>
  </p:sldMasterIdLst>
  <p:notesMasterIdLst>
    <p:notesMasterId r:id="rId22"/>
  </p:notesMasterIdLst>
  <p:sldIdLst>
    <p:sldId id="368" r:id="rId3"/>
    <p:sldId id="370" r:id="rId4"/>
    <p:sldId id="369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800000"/>
    <a:srgbClr val="000066"/>
    <a:srgbClr val="00FFFF"/>
    <a:srgbClr val="CCECFF"/>
    <a:srgbClr val="FFFF99"/>
    <a:srgbClr val="9900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390" autoAdjust="0"/>
    <p:restoredTop sz="94660"/>
  </p:normalViewPr>
  <p:slideViewPr>
    <p:cSldViewPr snapToObjects="1" showGuides="1">
      <p:cViewPr varScale="1">
        <p:scale>
          <a:sx n="65" d="100"/>
          <a:sy n="65" d="100"/>
        </p:scale>
        <p:origin x="-5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8B894B-7960-4D24-B58B-F60D50EB27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713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348-F764-4027-93E5-50EDA6BF1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945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441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9677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0281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2639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4748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0822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473B-6E2B-44B0-9AE8-A5ED2C8EDA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196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FC3-3C7C-4180-BF6F-8517666D04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1044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5080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0335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B88-9178-4F37-819D-9A00BC7E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6311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65767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09473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56833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94029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6756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672083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685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811753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148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2199-33B0-4495-A86D-C884FE228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091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C72D-86C2-4051-B16B-D138B0069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188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97A1-742C-4E57-8AF3-736A8F437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966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F45D-6DFA-4FD1-9245-CF0B143DE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076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3F87-4736-461E-8519-1FE2C4DE63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258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17B4E-6D93-4083-A7F5-B7B3E5A20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42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4125-0CA2-4809-AFBB-C79CA0EB2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082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8164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6903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10341" y="1066800"/>
            <a:ext cx="5525154" cy="2362200"/>
          </a:xfrm>
          <a:solidFill>
            <a:srgbClr val="000066"/>
          </a:solidFill>
          <a:ln>
            <a:solidFill>
              <a:schemeClr val="accent1"/>
            </a:solidFill>
          </a:ln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>God Spoke</a:t>
            </a:r>
            <a:r>
              <a:rPr lang="en-US" sz="4400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>…</a:t>
            </a:r>
            <a: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>Men Wrote</a:t>
            </a:r>
            <a:r>
              <a:rPr lang="en-US" sz="4400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>…</a:t>
            </a:r>
            <a: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>We Read</a:t>
            </a:r>
          </a:p>
        </p:txBody>
      </p:sp>
    </p:spTree>
    <p:extLst>
      <p:ext uri="{BB962C8B-B14F-4D97-AF65-F5344CB8AC3E}">
        <p14:creationId xmlns:p14="http://schemas.microsoft.com/office/powerpoint/2010/main" xmlns="" val="224230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Gal.1:6-9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Not even Paul or angel could change gospel.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bg1"/>
                </a:solidFill>
              </a:rPr>
              <a:t>But OT came from God; why not follow it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6B665B9C-6AEA-409E-A1B2-F2E6879AE065}"/>
              </a:ext>
            </a:extLst>
          </p:cNvPr>
          <p:cNvSpPr/>
          <p:nvPr/>
        </p:nvSpPr>
        <p:spPr>
          <a:xfrm>
            <a:off x="2249056" y="3124200"/>
            <a:ext cx="4648200" cy="1545755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3200" dirty="0"/>
              <a:t>Ro.15:4, learn from it…</a:t>
            </a:r>
          </a:p>
          <a:p>
            <a:pPr algn="ctr"/>
            <a:r>
              <a:rPr lang="en-US" sz="3200" dirty="0"/>
              <a:t>Gal.3:23-25</a:t>
            </a:r>
          </a:p>
        </p:txBody>
      </p:sp>
    </p:spTree>
    <p:extLst>
      <p:ext uri="{BB962C8B-B14F-4D97-AF65-F5344CB8AC3E}">
        <p14:creationId xmlns:p14="http://schemas.microsoft.com/office/powerpoint/2010/main" xmlns="" val="368657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Col.3:17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“‘In 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 name’ means … ‘in vital relation with him,’ that is, in harmony with his revealed will, in subjection to his authority, in dependence on his power”</a:t>
            </a:r>
            <a:r>
              <a:rPr lang="en-US" dirty="0">
                <a:solidFill>
                  <a:srgbClr val="FFFF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(H)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‘“To do all things in the name of the Lord Jesus’ means ‘in connection w. the revelation of the Lord Jesus’” </a:t>
            </a:r>
            <a:r>
              <a:rPr lang="en-US" sz="24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– </a:t>
            </a:r>
            <a:r>
              <a:rPr lang="en-US" sz="20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L)</a:t>
            </a:r>
            <a:r>
              <a:rPr lang="en-US" sz="2000" dirty="0">
                <a:solidFill>
                  <a:srgbClr val="FFFF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en-US" dirty="0">
              <a:solidFill>
                <a:srgbClr val="FFFF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rgbClr val="FFFFCC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58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Jn.9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2892"/>
            <a:ext cx="8229600" cy="5620470"/>
          </a:xfrm>
        </p:spPr>
        <p:txBody>
          <a:bodyPr/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To ‘progress’ beyond the teaching of Christ is to go without God.</a:t>
            </a: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rgbClr val="FFFFCC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1F1EF87-3E65-4509-A493-36776145B938}"/>
              </a:ext>
            </a:extLst>
          </p:cNvPr>
          <p:cNvSpPr/>
          <p:nvPr/>
        </p:nvSpPr>
        <p:spPr>
          <a:xfrm>
            <a:off x="670790" y="2133600"/>
            <a:ext cx="7802420" cy="444976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1" hangingPunct="1">
              <a:spcBef>
                <a:spcPct val="20000"/>
              </a:spcBef>
              <a:spcAft>
                <a:spcPts val="800"/>
              </a:spcAft>
            </a:pP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‘“The doctrine which is Christ’s’ is the norm of all true thought and doctrine. Every develop-</a:t>
            </a:r>
            <a:r>
              <a:rPr lang="en-US" sz="3200" dirty="0" err="1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ment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beyond that is a leap into the darkness. Every supposed </a:t>
            </a:r>
            <a:r>
              <a:rPr lang="en-US" sz="3200" i="1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progress,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outside the limit, is rather a retrocession, a feeble restlessness which will not allow the soul to ‘abide,’ a ceasing to ‘hold God fast… One step outside the circle of the Truth is ruin and sin and death’”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– Alexander.  </a:t>
            </a: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222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421354" y="533400"/>
            <a:ext cx="4301292" cy="4572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Respect For Authority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xmlns="" id="{1809C893-70D1-417D-93F0-12862C65F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328" y="1143000"/>
            <a:ext cx="6297521" cy="12192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Read For Accuracy</a:t>
            </a:r>
          </a:p>
        </p:txBody>
      </p:sp>
    </p:spTree>
    <p:extLst>
      <p:ext uri="{BB962C8B-B14F-4D97-AF65-F5344CB8AC3E}">
        <p14:creationId xmlns:p14="http://schemas.microsoft.com/office/powerpoint/2010/main" xmlns="" val="1455518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teaches same way</a:t>
            </a:r>
            <a:b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other documents</a:t>
            </a:r>
            <a:endParaRPr lang="en-US" sz="34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“To express one thing is to exclude another”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Command / statement.   1 Co.11:24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Approved example.  Ac.20:7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xmlns="" id="{85B35B72-659E-4A3B-8759-191EB249B4C3}"/>
              </a:ext>
            </a:extLst>
          </p:cNvPr>
          <p:cNvSpPr/>
          <p:nvPr/>
        </p:nvSpPr>
        <p:spPr bwMode="auto">
          <a:xfrm>
            <a:off x="539006" y="3733800"/>
            <a:ext cx="2667000" cy="2057400"/>
          </a:xfrm>
          <a:prstGeom prst="roundRect">
            <a:avLst/>
          </a:prstGeom>
          <a:solidFill>
            <a:srgbClr val="000066"/>
          </a:solidFill>
          <a:ln w="9525" cap="flat" cmpd="sng" algn="ctr">
            <a:solidFill>
              <a:srgbClr val="00007D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 kern="0" dirty="0">
                <a:solidFill>
                  <a:schemeClr val="bg1"/>
                </a:solidFill>
                <a:latin typeface="Calibri" pitchFamily="34" charset="0"/>
              </a:rPr>
              <a:t>1 Co</a:t>
            </a:r>
            <a:r>
              <a:rPr lang="en-US" sz="3400" kern="0">
                <a:solidFill>
                  <a:schemeClr val="bg1"/>
                </a:solidFill>
                <a:latin typeface="Calibri" pitchFamily="34" charset="0"/>
              </a:rPr>
              <a:t>.11</a:t>
            </a:r>
            <a:r>
              <a:rPr kumimoji="0" lang="en-US" sz="3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Lord: do this </a:t>
            </a:r>
            <a:r>
              <a:rPr kumimoji="0" lang="en-US" sz="3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[to apostles]</a:t>
            </a:r>
            <a:endParaRPr kumimoji="0" lang="en-US" sz="3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xmlns="" id="{37F59AB8-7B5E-45FC-86DC-F9FF6136C5C1}"/>
              </a:ext>
            </a:extLst>
          </p:cNvPr>
          <p:cNvSpPr/>
          <p:nvPr/>
        </p:nvSpPr>
        <p:spPr bwMode="auto">
          <a:xfrm>
            <a:off x="3238664" y="3733800"/>
            <a:ext cx="2667000" cy="2057400"/>
          </a:xfrm>
          <a:prstGeom prst="roundRect">
            <a:avLst/>
          </a:prstGeom>
          <a:solidFill>
            <a:srgbClr val="000066"/>
          </a:solidFill>
          <a:ln w="9525" cap="flat" cmpd="sng" algn="ctr">
            <a:solidFill>
              <a:srgbClr val="00007D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1 Co.11:23f example teaches Cor.</a:t>
            </a:r>
          </a:p>
        </p:txBody>
      </p:sp>
      <p:sp>
        <p:nvSpPr>
          <p:cNvPr id="6" name="Rounded Rectangle 9">
            <a:extLst>
              <a:ext uri="{FF2B5EF4-FFF2-40B4-BE49-F238E27FC236}">
                <a16:creationId xmlns:a16="http://schemas.microsoft.com/office/drawing/2014/main" xmlns="" id="{90AD4E73-C8CB-451D-A8B0-6D38CC218DC0}"/>
              </a:ext>
            </a:extLst>
          </p:cNvPr>
          <p:cNvSpPr/>
          <p:nvPr/>
        </p:nvSpPr>
        <p:spPr bwMode="auto">
          <a:xfrm>
            <a:off x="5938322" y="3733800"/>
            <a:ext cx="2667000" cy="2057400"/>
          </a:xfrm>
          <a:prstGeom prst="roundRect">
            <a:avLst/>
          </a:prstGeom>
          <a:solidFill>
            <a:srgbClr val="000066"/>
          </a:solidFill>
          <a:ln w="9525" cap="flat" cmpd="sng" algn="ctr">
            <a:solidFill>
              <a:srgbClr val="00007D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1 Co.11  example teaches us</a:t>
            </a:r>
          </a:p>
        </p:txBody>
      </p:sp>
      <p:sp>
        <p:nvSpPr>
          <p:cNvPr id="7" name="Notched Right Arrow 3">
            <a:extLst>
              <a:ext uri="{FF2B5EF4-FFF2-40B4-BE49-F238E27FC236}">
                <a16:creationId xmlns:a16="http://schemas.microsoft.com/office/drawing/2014/main" xmlns="" id="{00E02720-2AA3-4F98-A928-10B1712F6B91}"/>
              </a:ext>
            </a:extLst>
          </p:cNvPr>
          <p:cNvSpPr/>
          <p:nvPr/>
        </p:nvSpPr>
        <p:spPr bwMode="auto">
          <a:xfrm>
            <a:off x="1872506" y="4114800"/>
            <a:ext cx="2251530" cy="1371600"/>
          </a:xfrm>
          <a:prstGeom prst="notchedRightArrow">
            <a:avLst/>
          </a:prstGeom>
          <a:solidFill>
            <a:srgbClr val="FFFF00">
              <a:alpha val="28000"/>
            </a:srgbClr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" name="Notched Right Arrow 11">
            <a:extLst>
              <a:ext uri="{FF2B5EF4-FFF2-40B4-BE49-F238E27FC236}">
                <a16:creationId xmlns:a16="http://schemas.microsoft.com/office/drawing/2014/main" xmlns="" id="{253BD30A-AFC6-4BF8-ABC8-46BCDA9BDFCB}"/>
              </a:ext>
            </a:extLst>
          </p:cNvPr>
          <p:cNvSpPr/>
          <p:nvPr/>
        </p:nvSpPr>
        <p:spPr bwMode="auto">
          <a:xfrm>
            <a:off x="4581236" y="4114800"/>
            <a:ext cx="2251530" cy="1371600"/>
          </a:xfrm>
          <a:prstGeom prst="notchedRightArrow">
            <a:avLst/>
          </a:prstGeom>
          <a:solidFill>
            <a:srgbClr val="FFFF00">
              <a:alpha val="28000"/>
            </a:srgbClr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756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teaches same way</a:t>
            </a:r>
            <a:b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other documents</a:t>
            </a:r>
            <a:endParaRPr lang="en-US" sz="34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“To express one thing is to exclude another”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Command / statement.   1 Co.11:24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Approved example.  Ac.20:7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Forced conclusion.  Ac.20:7.  Ex.20:8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2470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1 Co.2:14?</a:t>
            </a:r>
            <a:endParaRPr lang="en-US" sz="34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pPr marL="0" indent="0">
              <a:spcAft>
                <a:spcPts val="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“Without direct influence of HS (enlightenment) we cannot grasp message of gospel” (???)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Wrong: it’s “foolishness to him”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18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Problem not brain, but belief (“foolishness”)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If he can’t understand, why try to teach?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6F9B8A-32D5-4D9C-AFFA-867CCEB82E76}"/>
              </a:ext>
            </a:extLst>
          </p:cNvPr>
          <p:cNvSpPr/>
          <p:nvPr/>
        </p:nvSpPr>
        <p:spPr bwMode="auto">
          <a:xfrm>
            <a:off x="824345" y="3124200"/>
            <a:ext cx="3671455" cy="1524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 Co.3:19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75000"/>
                  </a:srgbClr>
                </a:solidFill>
                <a:effectLst/>
                <a:uLnTx/>
                <a:uFillTx/>
              </a:rPr>
              <a:t>God cannot grasp world’s wisdom??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FF01138-BBC2-4049-BFA5-E8C66A86061B}"/>
              </a:ext>
            </a:extLst>
          </p:cNvPr>
          <p:cNvSpPr/>
          <p:nvPr/>
        </p:nvSpPr>
        <p:spPr bwMode="auto">
          <a:xfrm>
            <a:off x="4648200" y="3124200"/>
            <a:ext cx="3671455" cy="1524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 Co.1:20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75000"/>
                  </a:srgbClr>
                </a:solidFill>
                <a:effectLst/>
                <a:uLnTx/>
                <a:uFillTx/>
              </a:rPr>
              <a:t>Evaluation of</a:t>
            </a:r>
            <a:b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75000"/>
                  </a:srgbClr>
                </a:solidFill>
                <a:effectLst/>
                <a:uLnTx/>
                <a:uFillTx/>
              </a:rPr>
            </a:b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75000"/>
                  </a:srgbClr>
                </a:solidFill>
                <a:effectLst/>
                <a:uLnTx/>
                <a:uFillTx/>
              </a:rPr>
              <a:t>world’s wisdom</a:t>
            </a:r>
          </a:p>
        </p:txBody>
      </p:sp>
    </p:spTree>
    <p:extLst>
      <p:ext uri="{BB962C8B-B14F-4D97-AF65-F5344CB8AC3E}">
        <p14:creationId xmlns:p14="http://schemas.microsoft.com/office/powerpoint/2010/main" xmlns="" val="101534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421354" y="533400"/>
            <a:ext cx="4301292" cy="4572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Respect For Authority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xmlns="" id="{1809C893-70D1-417D-93F0-12862C65F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52" y="1752600"/>
            <a:ext cx="6927273" cy="12192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Respond For Application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xmlns="" id="{DCBFD8C8-E38B-4F04-B842-2FF73FA41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164" y="1143000"/>
            <a:ext cx="4301292" cy="4572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Read For Accuracy</a:t>
            </a:r>
          </a:p>
        </p:txBody>
      </p:sp>
    </p:spTree>
    <p:extLst>
      <p:ext uri="{BB962C8B-B14F-4D97-AF65-F5344CB8AC3E}">
        <p14:creationId xmlns:p14="http://schemas.microsoft.com/office/powerpoint/2010/main" xmlns="" val="2980860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Phil.4:9, ‘saw’ … ‘do’</a:t>
            </a:r>
            <a:endParaRPr lang="en-US" sz="34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5">
            <a:extLst>
              <a:ext uri="{FF2B5EF4-FFF2-40B4-BE49-F238E27FC236}">
                <a16:creationId xmlns:a16="http://schemas.microsoft.com/office/drawing/2014/main" xmlns="" id="{9F008686-8CA7-4B38-92AE-DC0E8D05A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600200"/>
            <a:ext cx="2667000" cy="25146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7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“saw in me”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(example)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xmlns="" id="{AE521C33-23DE-4CA9-B985-5EC7E9828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3733800" cy="1900382"/>
          </a:xfrm>
          <a:prstGeom prst="homePlate">
            <a:avLst>
              <a:gd name="adj" fmla="val 49000"/>
            </a:avLst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“These do”</a:t>
            </a:r>
            <a:br>
              <a:rPr kumimoji="0" lang="en-US" sz="3400" b="1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(command)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C0AF043-5E6D-4106-ACB0-4EB707F80A0A}"/>
              </a:ext>
            </a:extLst>
          </p:cNvPr>
          <p:cNvSpPr txBox="1"/>
          <p:nvPr/>
        </p:nvSpPr>
        <p:spPr>
          <a:xfrm>
            <a:off x="1077522" y="4495800"/>
            <a:ext cx="6996545" cy="615553"/>
          </a:xfrm>
          <a:prstGeom prst="rect">
            <a:avLst/>
          </a:prstGeom>
          <a:solidFill>
            <a:srgbClr val="800000"/>
          </a:solidFill>
          <a:ln w="3175">
            <a:solidFill>
              <a:srgbClr val="00B0F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 </a:t>
            </a: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command</a:t>
            </a: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to practice </a:t>
            </a: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xmlns="" val="99108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Summary of church trends (1800s)</a:t>
            </a:r>
            <a:endParaRPr lang="en-US" sz="34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marL="341313" lvl="0" indent="-341313">
              <a:buClr>
                <a:srgbClr val="00007D"/>
              </a:buClr>
              <a:buSzPct val="75000"/>
              <a:buNone/>
            </a:pPr>
            <a:r>
              <a:rPr lang="en-US" sz="2400" kern="0" dirty="0">
                <a:solidFill>
                  <a:srgbClr val="FFFF00"/>
                </a:solidFill>
              </a:rPr>
              <a:t>1. </a:t>
            </a:r>
            <a:r>
              <a:rPr lang="en-US" kern="0" dirty="0">
                <a:solidFill>
                  <a:srgbClr val="FFFFCC"/>
                </a:solidFill>
              </a:rPr>
              <a:t>Reflection on wisdom of God, church, Bible.  </a:t>
            </a:r>
            <a:endParaRPr lang="en-US" sz="3600" kern="0" dirty="0">
              <a:solidFill>
                <a:schemeClr val="bg1"/>
              </a:solidFill>
            </a:endParaRPr>
          </a:p>
          <a:p>
            <a:pPr marL="341313" lvl="0" indent="-341313">
              <a:buClr>
                <a:srgbClr val="00007D"/>
              </a:buClr>
              <a:buSzPct val="75000"/>
              <a:buNone/>
            </a:pPr>
            <a:r>
              <a:rPr lang="en-US" sz="2400" kern="0" dirty="0">
                <a:solidFill>
                  <a:srgbClr val="FFFF00"/>
                </a:solidFill>
              </a:rPr>
              <a:t>2. </a:t>
            </a:r>
            <a:r>
              <a:rPr lang="en-US" kern="0" dirty="0">
                <a:solidFill>
                  <a:srgbClr val="FFFFCC"/>
                </a:solidFill>
              </a:rPr>
              <a:t>Motive matters, not exact obedience.  </a:t>
            </a:r>
            <a:r>
              <a:rPr lang="en-US" kern="0" dirty="0">
                <a:solidFill>
                  <a:schemeClr val="bg1"/>
                </a:solidFill>
              </a:rPr>
              <a:t>Ac.26:9</a:t>
            </a:r>
            <a:endParaRPr lang="en-US" sz="3600" kern="0" dirty="0">
              <a:solidFill>
                <a:schemeClr val="bg1"/>
              </a:solidFill>
            </a:endParaRPr>
          </a:p>
          <a:p>
            <a:pPr marL="341313" lvl="0" indent="-341313">
              <a:buClr>
                <a:srgbClr val="00007D"/>
              </a:buClr>
              <a:buSzPct val="75000"/>
              <a:buNone/>
            </a:pPr>
            <a:r>
              <a:rPr lang="en-US" sz="2400" kern="0" dirty="0">
                <a:solidFill>
                  <a:srgbClr val="FFFF00"/>
                </a:solidFill>
              </a:rPr>
              <a:t>3. </a:t>
            </a:r>
            <a:r>
              <a:rPr lang="en-US" kern="0" dirty="0">
                <a:solidFill>
                  <a:srgbClr val="FFFFCC"/>
                </a:solidFill>
              </a:rPr>
              <a:t>Emphasis on philosophy, not Scripture.  </a:t>
            </a:r>
            <a:r>
              <a:rPr lang="en-US" kern="0" dirty="0">
                <a:solidFill>
                  <a:schemeClr val="bg1"/>
                </a:solidFill>
              </a:rPr>
              <a:t>Col.2:8</a:t>
            </a:r>
            <a:endParaRPr lang="en-US" sz="3600" kern="0" dirty="0">
              <a:solidFill>
                <a:schemeClr val="bg1"/>
              </a:solidFill>
            </a:endParaRPr>
          </a:p>
          <a:p>
            <a:pPr marL="0" lvl="0" indent="0">
              <a:buClr>
                <a:srgbClr val="00007D"/>
              </a:buClr>
              <a:buSzPct val="75000"/>
              <a:buNone/>
            </a:pPr>
            <a:r>
              <a:rPr lang="en-US" sz="2400" kern="0" dirty="0">
                <a:solidFill>
                  <a:srgbClr val="FFFF00"/>
                </a:solidFill>
              </a:rPr>
              <a:t>4. </a:t>
            </a:r>
            <a:r>
              <a:rPr lang="en-US" kern="0" dirty="0">
                <a:solidFill>
                  <a:srgbClr val="FFFFCC"/>
                </a:solidFill>
              </a:rPr>
              <a:t>Abandonment of plan of salvation.</a:t>
            </a:r>
          </a:p>
          <a:p>
            <a:pPr marL="0" lvl="0" indent="0">
              <a:buClr>
                <a:srgbClr val="00007D"/>
              </a:buClr>
              <a:buSzPct val="75000"/>
              <a:buNone/>
            </a:pPr>
            <a:r>
              <a:rPr lang="en-US" sz="2400" kern="0" dirty="0">
                <a:solidFill>
                  <a:srgbClr val="FFFF00"/>
                </a:solidFill>
              </a:rPr>
              <a:t>5. </a:t>
            </a:r>
            <a:r>
              <a:rPr lang="en-US" kern="0" dirty="0">
                <a:solidFill>
                  <a:srgbClr val="FFFFCC"/>
                </a:solidFill>
              </a:rPr>
              <a:t>Fellowship with sects</a:t>
            </a:r>
            <a:endParaRPr lang="en-US" sz="3600" kern="0" dirty="0">
              <a:solidFill>
                <a:srgbClr val="FFFFCC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828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longer a mystery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(Ep.3:4)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6F90492-CA1F-4153-BC47-E1A4157D56A7}"/>
              </a:ext>
            </a:extLst>
          </p:cNvPr>
          <p:cNvSpPr/>
          <p:nvPr/>
        </p:nvSpPr>
        <p:spPr bwMode="auto">
          <a:xfrm>
            <a:off x="2667000" y="1600200"/>
            <a:ext cx="3810000" cy="5715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God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(revealed)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1E352C6-7252-4298-A7F8-DCC01C72094E}"/>
              </a:ext>
            </a:extLst>
          </p:cNvPr>
          <p:cNvSpPr/>
          <p:nvPr/>
        </p:nvSpPr>
        <p:spPr bwMode="auto">
          <a:xfrm>
            <a:off x="2667000" y="2781300"/>
            <a:ext cx="3810000" cy="5715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Paul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(wrote)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D6B7C18-D224-491B-95D9-A82557870730}"/>
              </a:ext>
            </a:extLst>
          </p:cNvPr>
          <p:cNvSpPr/>
          <p:nvPr/>
        </p:nvSpPr>
        <p:spPr bwMode="auto">
          <a:xfrm>
            <a:off x="2667000" y="3962400"/>
            <a:ext cx="3810000" cy="5715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Reader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(hearer)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5BA47CA2-5CAD-4683-8B6D-6459106EAD82}"/>
              </a:ext>
            </a:extLst>
          </p:cNvPr>
          <p:cNvCxnSpPr/>
          <p:nvPr/>
        </p:nvCxnSpPr>
        <p:spPr bwMode="auto">
          <a:xfrm>
            <a:off x="4572000" y="2171700"/>
            <a:ext cx="0" cy="609600"/>
          </a:xfrm>
          <a:prstGeom prst="straightConnector1">
            <a:avLst/>
          </a:prstGeom>
          <a:solidFill>
            <a:srgbClr val="9999FF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47991AC-8E7F-4B94-B31C-83125498C0CB}"/>
              </a:ext>
            </a:extLst>
          </p:cNvPr>
          <p:cNvCxnSpPr/>
          <p:nvPr/>
        </p:nvCxnSpPr>
        <p:spPr bwMode="auto">
          <a:xfrm>
            <a:off x="4572000" y="3352800"/>
            <a:ext cx="0" cy="609600"/>
          </a:xfrm>
          <a:prstGeom prst="straightConnector1">
            <a:avLst/>
          </a:prstGeom>
          <a:solidFill>
            <a:srgbClr val="9999FF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EB685D8-F2CC-446F-B84D-0452720C522E}"/>
              </a:ext>
            </a:extLst>
          </p:cNvPr>
          <p:cNvSpPr/>
          <p:nvPr/>
        </p:nvSpPr>
        <p:spPr bwMode="auto">
          <a:xfrm>
            <a:off x="457200" y="3962400"/>
            <a:ext cx="1981200" cy="5715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Ac.2:37…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047C514-5E16-45CD-BC8D-85F57757CD65}"/>
              </a:ext>
            </a:extLst>
          </p:cNvPr>
          <p:cNvSpPr/>
          <p:nvPr/>
        </p:nvSpPr>
        <p:spPr bwMode="auto">
          <a:xfrm>
            <a:off x="6705600" y="3962400"/>
            <a:ext cx="1981200" cy="5715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2 Pt.3:16</a:t>
            </a:r>
          </a:p>
        </p:txBody>
      </p:sp>
    </p:spTree>
    <p:extLst>
      <p:ext uri="{BB962C8B-B14F-4D97-AF65-F5344CB8AC3E}">
        <p14:creationId xmlns:p14="http://schemas.microsoft.com/office/powerpoint/2010/main" xmlns="" val="368153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423240" y="1143000"/>
            <a:ext cx="6297521" cy="12192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Respect For Authority</a:t>
            </a:r>
          </a:p>
        </p:txBody>
      </p:sp>
    </p:spTree>
    <p:extLst>
      <p:ext uri="{BB962C8B-B14F-4D97-AF65-F5344CB8AC3E}">
        <p14:creationId xmlns:p14="http://schemas.microsoft.com/office/powerpoint/2010/main" xmlns="" val="697942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Kings 22:…19,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Josiah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Tender heart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What is it?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D227F560-D38B-426F-92FA-DB44FB45FC06}"/>
              </a:ext>
            </a:extLst>
          </p:cNvPr>
          <p:cNvSpPr/>
          <p:nvPr/>
        </p:nvSpPr>
        <p:spPr>
          <a:xfrm>
            <a:off x="1293377" y="2362200"/>
            <a:ext cx="6573695" cy="1295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</a:rPr>
              <a:t>Soft, </a:t>
            </a:r>
            <a:r>
              <a:rPr lang="en-US" sz="3200" i="1" dirty="0">
                <a:solidFill>
                  <a:srgbClr val="FFFFCC"/>
                </a:solidFill>
              </a:rPr>
              <a:t>contrite </a:t>
            </a:r>
            <a:r>
              <a:rPr lang="en-US" sz="3200" dirty="0">
                <a:solidFill>
                  <a:srgbClr val="FFFFCC"/>
                </a:solidFill>
              </a:rPr>
              <a:t>in mind.</a:t>
            </a:r>
          </a:p>
          <a:p>
            <a:pPr algn="ctr"/>
            <a:r>
              <a:rPr lang="en-US" sz="3200" dirty="0"/>
              <a:t>Dt.20:3, timid at prospect of battle.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140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Prov.30:6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CC"/>
                </a:solidFill>
              </a:rPr>
              <a:t>Unconditional surrender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What is it?    {Mt.26:39}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Jer.10:23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Only two choices…</a:t>
            </a:r>
          </a:p>
        </p:txBody>
      </p:sp>
    </p:spTree>
    <p:extLst>
      <p:ext uri="{BB962C8B-B14F-4D97-AF65-F5344CB8AC3E}">
        <p14:creationId xmlns:p14="http://schemas.microsoft.com/office/powerpoint/2010/main" xmlns="" val="293808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Lk.5:…4-5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Fisherman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Daylight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Unsuccessful night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ounded Rectangle 2">
            <a:extLst>
              <a:ext uri="{FF2B5EF4-FFF2-40B4-BE49-F238E27FC236}">
                <a16:creationId xmlns:a16="http://schemas.microsoft.com/office/drawing/2014/main" xmlns="" id="{E4A71057-4D07-44EE-AC59-31E9867BD6C1}"/>
              </a:ext>
            </a:extLst>
          </p:cNvPr>
          <p:cNvSpPr/>
          <p:nvPr/>
        </p:nvSpPr>
        <p:spPr bwMode="auto">
          <a:xfrm>
            <a:off x="4876800" y="1399308"/>
            <a:ext cx="3581400" cy="1371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</a:rPr>
              <a:t>“</a:t>
            </a:r>
            <a:r>
              <a:rPr kumimoji="0" lang="en-US" sz="3200" i="0" u="sng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</a:rPr>
              <a:t>At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</a:rPr>
              <a:t> </a:t>
            </a:r>
            <a:r>
              <a:rPr kumimoji="0" lang="en-US" sz="3200" i="0" u="sng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</a:rPr>
              <a:t>Your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</a:rPr>
              <a:t> </a:t>
            </a:r>
            <a:r>
              <a:rPr kumimoji="0" lang="en-US" sz="3200" i="0" u="sng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</a:rPr>
              <a:t>word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</a:rPr>
              <a:t>,</a:t>
            </a:r>
            <a:b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</a:rPr>
            </a:b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</a:rPr>
              <a:t>we will”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F622F9A-480E-42AF-970D-5711F228EF43}"/>
              </a:ext>
            </a:extLst>
          </p:cNvPr>
          <p:cNvSpPr/>
          <p:nvPr/>
        </p:nvSpPr>
        <p:spPr>
          <a:xfrm>
            <a:off x="1976709" y="3352800"/>
            <a:ext cx="5204563" cy="12954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Peter gave no thanks</a:t>
            </a:r>
            <a:br>
              <a:rPr lang="en-US" sz="3200" dirty="0"/>
            </a:br>
            <a:r>
              <a:rPr lang="en-US" sz="3200" dirty="0"/>
              <a:t>for catching so many fish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6FEDD53-8472-43AB-9C32-49D0D097DF91}"/>
              </a:ext>
            </a:extLst>
          </p:cNvPr>
          <p:cNvSpPr/>
          <p:nvPr/>
        </p:nvSpPr>
        <p:spPr>
          <a:xfrm>
            <a:off x="1971964" y="4800600"/>
            <a:ext cx="5204563" cy="12954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Dumb fish were preaching Christ</a:t>
            </a:r>
          </a:p>
        </p:txBody>
      </p:sp>
    </p:spTree>
    <p:extLst>
      <p:ext uri="{BB962C8B-B14F-4D97-AF65-F5344CB8AC3E}">
        <p14:creationId xmlns:p14="http://schemas.microsoft.com/office/powerpoint/2010/main" xmlns="" val="325356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Lk.6:…46-49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Lk.6:46, profession without practice…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Illustration:</a:t>
            </a:r>
            <a:r>
              <a:rPr lang="en-US" dirty="0">
                <a:solidFill>
                  <a:schemeClr val="bg1"/>
                </a:solidFill>
              </a:rPr>
              <a:t> Mk.14:45, Judas:  ‘Rabbi’; kiss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Illustrations:</a:t>
            </a:r>
            <a:r>
              <a:rPr lang="en-US" dirty="0">
                <a:solidFill>
                  <a:schemeClr val="bg1"/>
                </a:solidFill>
              </a:rPr>
              <a:t> Lk.6:47… 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Illustration of what?  Proper hearing…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F622F9A-480E-42AF-970D-5711F228EF43}"/>
              </a:ext>
            </a:extLst>
          </p:cNvPr>
          <p:cNvSpPr/>
          <p:nvPr/>
        </p:nvSpPr>
        <p:spPr>
          <a:xfrm>
            <a:off x="1716481" y="3048000"/>
            <a:ext cx="5725019" cy="8382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48: builder: foundation on rock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BAAFE62-E4EB-465A-A179-1626C1658CB6}"/>
              </a:ext>
            </a:extLst>
          </p:cNvPr>
          <p:cNvSpPr/>
          <p:nvPr/>
        </p:nvSpPr>
        <p:spPr>
          <a:xfrm>
            <a:off x="1711736" y="4059384"/>
            <a:ext cx="5725019" cy="8382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49: builder: no foundation, ruin</a:t>
            </a:r>
          </a:p>
        </p:txBody>
      </p:sp>
    </p:spTree>
    <p:extLst>
      <p:ext uri="{BB962C8B-B14F-4D97-AF65-F5344CB8AC3E}">
        <p14:creationId xmlns:p14="http://schemas.microsoft.com/office/powerpoint/2010/main" xmlns="" val="46732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Jn.2:5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“Whatever He says to you, do it” 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24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Carry </a:t>
            </a:r>
            <a:r>
              <a:rPr lang="en-US" i="1" dirty="0">
                <a:solidFill>
                  <a:srgbClr val="CCFFFF"/>
                </a:solidFill>
              </a:rPr>
              <a:t>water</a:t>
            </a:r>
            <a:r>
              <a:rPr lang="en-US" dirty="0">
                <a:solidFill>
                  <a:schemeClr val="bg1"/>
                </a:solidFill>
              </a:rPr>
              <a:t> to master of feast?</a:t>
            </a: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xmlns="" id="{CBA27578-C3AB-4CF0-9530-8505284C2E4F}"/>
              </a:ext>
            </a:extLst>
          </p:cNvPr>
          <p:cNvSpPr/>
          <p:nvPr/>
        </p:nvSpPr>
        <p:spPr bwMode="auto">
          <a:xfrm>
            <a:off x="1018308" y="1752600"/>
            <a:ext cx="7124536" cy="2133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“However strange the act may seem to you, foolish even to your wise eyes,  useless,  trivial,</a:t>
            </a:r>
            <a:r>
              <a:rPr kumimoji="0" lang="en-US" sz="340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whatever it proves to be – do it!”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4DD97E2-466A-49CF-99DD-A006D4C314D0}"/>
              </a:ext>
            </a:extLst>
          </p:cNvPr>
          <p:cNvSpPr/>
          <p:nvPr/>
        </p:nvSpPr>
        <p:spPr>
          <a:xfrm>
            <a:off x="990600" y="1143000"/>
            <a:ext cx="1828800" cy="457200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EECD263-10F0-4454-AFED-A67331C62B0D}"/>
              </a:ext>
            </a:extLst>
          </p:cNvPr>
          <p:cNvSpPr/>
          <p:nvPr/>
        </p:nvSpPr>
        <p:spPr>
          <a:xfrm>
            <a:off x="2819400" y="1143000"/>
            <a:ext cx="628072" cy="457200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7413D2D-9C95-4FB3-B332-7A6A0D8150FB}"/>
              </a:ext>
            </a:extLst>
          </p:cNvPr>
          <p:cNvSpPr/>
          <p:nvPr/>
        </p:nvSpPr>
        <p:spPr>
          <a:xfrm>
            <a:off x="3459020" y="1143000"/>
            <a:ext cx="932872" cy="457200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92E914B-26B5-4768-98D6-83B6137B3372}"/>
              </a:ext>
            </a:extLst>
          </p:cNvPr>
          <p:cNvSpPr/>
          <p:nvPr/>
        </p:nvSpPr>
        <p:spPr>
          <a:xfrm>
            <a:off x="4419600" y="1143000"/>
            <a:ext cx="1143000" cy="457200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08686ED-B061-4A77-B1AB-EFA22C38303F}"/>
              </a:ext>
            </a:extLst>
          </p:cNvPr>
          <p:cNvSpPr/>
          <p:nvPr/>
        </p:nvSpPr>
        <p:spPr>
          <a:xfrm>
            <a:off x="5715000" y="1143000"/>
            <a:ext cx="914400" cy="457200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524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Jn.7:17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A promise to one who wants to do His will.</a:t>
            </a:r>
          </a:p>
          <a:p>
            <a:pPr marL="0" indent="0" algn="ctr">
              <a:spcBef>
                <a:spcPts val="1200"/>
              </a:spcBef>
              <a:spcAft>
                <a:spcPts val="800"/>
              </a:spcAft>
              <a:buNone/>
            </a:pPr>
            <a:r>
              <a:rPr lang="en-US" sz="3600" dirty="0">
                <a:solidFill>
                  <a:schemeClr val="bg1"/>
                </a:solidFill>
              </a:rPr>
              <a:t>Jn.8:31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Conditional: abide in My word . . .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baseline="30000" dirty="0">
                <a:solidFill>
                  <a:srgbClr val="FFFF00"/>
                </a:solidFill>
              </a:rPr>
              <a:t>1</a:t>
            </a:r>
            <a:r>
              <a:rPr lang="en-US" sz="3200" dirty="0">
                <a:solidFill>
                  <a:schemeClr val="bg1"/>
                </a:solidFill>
              </a:rPr>
              <a:t>true </a:t>
            </a:r>
            <a:r>
              <a:rPr lang="en-US" sz="3200" dirty="0">
                <a:solidFill>
                  <a:srgbClr val="FFFFCC"/>
                </a:solidFill>
              </a:rPr>
              <a:t>disciples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baseline="30000" dirty="0">
                <a:solidFill>
                  <a:srgbClr val="FFFF00"/>
                </a:solidFill>
              </a:rPr>
              <a:t>2</a:t>
            </a:r>
            <a:r>
              <a:rPr lang="en-US" sz="3200" dirty="0">
                <a:solidFill>
                  <a:schemeClr val="bg1"/>
                </a:solidFill>
              </a:rPr>
              <a:t>know </a:t>
            </a:r>
            <a:r>
              <a:rPr lang="en-US" sz="3200" dirty="0">
                <a:solidFill>
                  <a:srgbClr val="FFFFCC"/>
                </a:solidFill>
              </a:rPr>
              <a:t>truth</a:t>
            </a:r>
          </a:p>
          <a:p>
            <a:pPr marL="457200" lvl="1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3200" b="1" baseline="30000" dirty="0">
                <a:solidFill>
                  <a:srgbClr val="FFFF00"/>
                </a:solidFill>
              </a:rPr>
              <a:t>3</a:t>
            </a:r>
            <a:r>
              <a:rPr lang="en-US" sz="3200" dirty="0">
                <a:solidFill>
                  <a:schemeClr val="bg1"/>
                </a:solidFill>
              </a:rPr>
              <a:t>made </a:t>
            </a:r>
            <a:r>
              <a:rPr lang="en-US" sz="3200" dirty="0">
                <a:solidFill>
                  <a:srgbClr val="FFFFCC"/>
                </a:solidFill>
              </a:rPr>
              <a:t>free</a:t>
            </a: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6B665B9C-6AEA-409E-A1B2-F2E6879AE065}"/>
              </a:ext>
            </a:extLst>
          </p:cNvPr>
          <p:cNvSpPr/>
          <p:nvPr/>
        </p:nvSpPr>
        <p:spPr>
          <a:xfrm>
            <a:off x="4114800" y="3505200"/>
            <a:ext cx="4419600" cy="1234031"/>
          </a:xfrm>
          <a:prstGeom prst="roundRect">
            <a:avLst/>
          </a:prstGeom>
          <a:solidFill>
            <a:schemeClr val="tx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/>
              <a:t>Jn.15:14, My friends…</a:t>
            </a:r>
          </a:p>
          <a:p>
            <a:pPr algn="ctr"/>
            <a:r>
              <a:rPr lang="en-US" sz="3200" dirty="0"/>
              <a:t>Ja.2:23, Abraham…</a:t>
            </a:r>
          </a:p>
        </p:txBody>
      </p:sp>
    </p:spTree>
    <p:extLst>
      <p:ext uri="{BB962C8B-B14F-4D97-AF65-F5344CB8AC3E}">
        <p14:creationId xmlns:p14="http://schemas.microsoft.com/office/powerpoint/2010/main" xmlns="" val="361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1273</TotalTime>
  <Words>660</Words>
  <Application>Microsoft Office PowerPoint</Application>
  <PresentationFormat>On-screen Show (4:3)</PresentationFormat>
  <Paragraphs>149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Slate</vt:lpstr>
      <vt:lpstr>Default Design</vt:lpstr>
      <vt:lpstr>God Spoke… Men Wrote… We Read</vt:lpstr>
      <vt:lpstr>No longer a mystery (Ep.3:4)</vt:lpstr>
      <vt:lpstr>Slide 3</vt:lpstr>
      <vt:lpstr>2 Kings 22:…19, Josiah</vt:lpstr>
      <vt:lpstr>Prov.30:6</vt:lpstr>
      <vt:lpstr>Lk.5:…4-5</vt:lpstr>
      <vt:lpstr>Lk.6:…46-49</vt:lpstr>
      <vt:lpstr>Jn.2:5</vt:lpstr>
      <vt:lpstr>Jn.7:17</vt:lpstr>
      <vt:lpstr>Gal.1:6-9</vt:lpstr>
      <vt:lpstr>Col.3:17</vt:lpstr>
      <vt:lpstr>2 Jn.9</vt:lpstr>
      <vt:lpstr>Slide 13</vt:lpstr>
      <vt:lpstr>Bible teaches same way as other documents</vt:lpstr>
      <vt:lpstr>Bible teaches same way as other documents</vt:lpstr>
      <vt:lpstr>What about 1 Co.2:14?</vt:lpstr>
      <vt:lpstr>Slide 17</vt:lpstr>
      <vt:lpstr>Phil.4:9, ‘saw’ … ‘do’</vt:lpstr>
      <vt:lpstr>Summary of church trends (1800s)</vt:lpstr>
    </vt:vector>
  </TitlesOfParts>
  <Company>Catspaw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church of Christ</cp:lastModifiedBy>
  <cp:revision>158</cp:revision>
  <dcterms:created xsi:type="dcterms:W3CDTF">2009-04-13T13:56:20Z</dcterms:created>
  <dcterms:modified xsi:type="dcterms:W3CDTF">2019-05-06T01:16:59Z</dcterms:modified>
</cp:coreProperties>
</file>