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5" r:id="rId2"/>
    <p:sldId id="395" r:id="rId3"/>
    <p:sldId id="366" r:id="rId4"/>
    <p:sldId id="511" r:id="rId5"/>
    <p:sldId id="610" r:id="rId6"/>
    <p:sldId id="611" r:id="rId7"/>
    <p:sldId id="612" r:id="rId8"/>
    <p:sldId id="613" r:id="rId9"/>
    <p:sldId id="614" r:id="rId10"/>
    <p:sldId id="615" r:id="rId11"/>
    <p:sldId id="616" r:id="rId12"/>
    <p:sldId id="617" r:id="rId13"/>
    <p:sldId id="618" r:id="rId14"/>
    <p:sldId id="619" r:id="rId15"/>
    <p:sldId id="620" r:id="rId16"/>
    <p:sldId id="621" r:id="rId17"/>
    <p:sldId id="622" r:id="rId18"/>
    <p:sldId id="623" r:id="rId19"/>
    <p:sldId id="624" r:id="rId20"/>
    <p:sldId id="625" r:id="rId21"/>
    <p:sldId id="626" r:id="rId22"/>
    <p:sldId id="586" r:id="rId23"/>
    <p:sldId id="587" r:id="rId24"/>
    <p:sldId id="627" r:id="rId25"/>
    <p:sldId id="628" r:id="rId26"/>
    <p:sldId id="630" r:id="rId27"/>
    <p:sldId id="629" r:id="rId28"/>
    <p:sldId id="588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CC"/>
    <a:srgbClr val="CCFFFF"/>
    <a:srgbClr val="99FF33"/>
    <a:srgbClr val="FF3300"/>
    <a:srgbClr val="FF9900"/>
    <a:srgbClr val="DDDDDD"/>
    <a:srgbClr val="FFFF00"/>
    <a:srgbClr val="C0C0C0"/>
    <a:srgbClr val="FF99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623" autoAdjust="0"/>
    <p:restoredTop sz="94660"/>
  </p:normalViewPr>
  <p:slideViewPr>
    <p:cSldViewPr showGuides="1">
      <p:cViewPr varScale="1">
        <p:scale>
          <a:sx n="65" d="100"/>
          <a:sy n="65" d="100"/>
        </p:scale>
        <p:origin x="-360" y="-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463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75133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9533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54707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0282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5264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8355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07282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7536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28953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927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147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5437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1950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7374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895244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7463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36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439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5169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8892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3209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3328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8713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16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xmlns="" id="{1BBC1824-2D85-4E16-8CEF-63034EC2D16E}"/>
              </a:ext>
            </a:extLst>
          </p:cNvPr>
          <p:cNvSpPr/>
          <p:nvPr/>
        </p:nvSpPr>
        <p:spPr>
          <a:xfrm>
            <a:off x="2077959" y="990600"/>
            <a:ext cx="4999405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FF3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Calvinism </a:t>
            </a: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(V)</a:t>
            </a:r>
            <a:endParaRPr lang="en-US" sz="40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Ro.10:6-7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Verse 6 explains ‘righteousness of faith’ using Moses’ words – Dt.30:11-14.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One who possesses salvation can be accepted before God.   How?  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30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Even if we could…it’s not necessary.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41D3B4E-4B46-4B67-B3CB-DFB8EDE699A3}"/>
              </a:ext>
            </a:extLst>
          </p:cNvPr>
          <p:cNvSpPr/>
          <p:nvPr/>
        </p:nvSpPr>
        <p:spPr>
          <a:xfrm>
            <a:off x="1865744" y="3276600"/>
            <a:ext cx="542636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Must he ascend to heaven to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bring Christ down to save us?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F773604-BE8C-4215-93A2-3FC03AA4F796}"/>
              </a:ext>
            </a:extLst>
          </p:cNvPr>
          <p:cNvSpPr/>
          <p:nvPr/>
        </p:nvSpPr>
        <p:spPr>
          <a:xfrm>
            <a:off x="1868056" y="4343400"/>
            <a:ext cx="542636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srgbClr val="CCFFFF"/>
                </a:solidFill>
              </a:rPr>
              <a:t>Must he descend to abyss to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bring Christ up from the dead?</a:t>
            </a:r>
          </a:p>
        </p:txBody>
      </p:sp>
    </p:spTree>
    <p:extLst>
      <p:ext uri="{BB962C8B-B14F-4D97-AF65-F5344CB8AC3E}">
        <p14:creationId xmlns:p14="http://schemas.microsoft.com/office/powerpoint/2010/main" xmlns="" val="194497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bg1"/>
                </a:solidFill>
              </a:rPr>
              <a:t>Near you </a:t>
            </a:r>
            <a:r>
              <a:rPr lang="en-US" dirty="0">
                <a:solidFill>
                  <a:schemeClr val="bg1"/>
                </a:solidFill>
              </a:rPr>
              <a:t>(in your mouth / heart): problem is not access.  You have God’s law: obey it!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Jews had to obey Moses’ word.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We must believe Jesus’ word of faith (salvation by His grace).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9-10 explain further.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348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Ro.10:9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CC00"/>
                </a:solidFill>
              </a:rPr>
              <a:t>Confess: </a:t>
            </a:r>
            <a:r>
              <a:rPr lang="en-US" dirty="0">
                <a:solidFill>
                  <a:schemeClr val="bg1"/>
                </a:solidFill>
              </a:rPr>
              <a:t>say same thing; acknowledge. 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1 Tim.6:12-13.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CC00"/>
                </a:solidFill>
              </a:rPr>
              <a:t>Lord Jesus: 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3200" b="1" baseline="30000" dirty="0">
                <a:solidFill>
                  <a:srgbClr val="99FF33"/>
                </a:solidFill>
              </a:rPr>
              <a:t>1</a:t>
            </a:r>
            <a:r>
              <a:rPr lang="en-US" sz="3200" dirty="0">
                <a:solidFill>
                  <a:schemeClr val="bg1"/>
                </a:solidFill>
              </a:rPr>
              <a:t>ownership</a:t>
            </a:r>
            <a:r>
              <a:rPr lang="en-US" dirty="0">
                <a:solidFill>
                  <a:schemeClr val="bg1"/>
                </a:solidFill>
              </a:rPr>
              <a:t>; </a:t>
            </a:r>
            <a:r>
              <a:rPr lang="en-US" sz="3200" b="1" baseline="30000" dirty="0">
                <a:solidFill>
                  <a:srgbClr val="99FF33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deity.   Ph.2:9-11</a:t>
            </a:r>
          </a:p>
          <a:p>
            <a:pPr marL="230188" indent="-230188">
              <a:spcBef>
                <a:spcPts val="600"/>
              </a:spcBef>
              <a:spcAft>
                <a:spcPts val="1800"/>
              </a:spcAft>
            </a:pPr>
            <a:r>
              <a:rPr lang="en-US" dirty="0">
                <a:solidFill>
                  <a:srgbClr val="FFCC00"/>
                </a:solidFill>
              </a:rPr>
              <a:t>Believe:</a:t>
            </a:r>
            <a:r>
              <a:rPr lang="en-US" dirty="0">
                <a:solidFill>
                  <a:schemeClr val="bg1"/>
                </a:solidFill>
              </a:rPr>
              <a:t> trust </a:t>
            </a:r>
          </a:p>
          <a:p>
            <a:pPr marL="400050" lvl="1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3000" i="1" dirty="0">
              <a:solidFill>
                <a:srgbClr val="FFFFCC"/>
              </a:solidFill>
            </a:endParaRPr>
          </a:p>
          <a:p>
            <a:pPr marL="400050" lvl="1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3000" i="1" dirty="0">
              <a:solidFill>
                <a:srgbClr val="FFFFCC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CC00"/>
                </a:solidFill>
              </a:rPr>
              <a:t>That God raised Him… </a:t>
            </a:r>
            <a:r>
              <a:rPr lang="en-US" dirty="0">
                <a:solidFill>
                  <a:schemeClr val="bg1"/>
                </a:solidFill>
              </a:rPr>
              <a:t>(We must believe this act of God)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C60D170-C2E7-4103-8994-70C4D694CC47}"/>
              </a:ext>
            </a:extLst>
          </p:cNvPr>
          <p:cNvSpPr/>
          <p:nvPr/>
        </p:nvSpPr>
        <p:spPr>
          <a:xfrm>
            <a:off x="1314667" y="3276600"/>
            <a:ext cx="6516978" cy="639618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Belief</a:t>
            </a:r>
            <a:r>
              <a:rPr lang="en-US" sz="3000" dirty="0"/>
              <a:t> is inward; </a:t>
            </a:r>
            <a:r>
              <a:rPr lang="en-US" sz="3000" dirty="0">
                <a:solidFill>
                  <a:srgbClr val="CCFFFF"/>
                </a:solidFill>
              </a:rPr>
              <a:t>confession</a:t>
            </a:r>
            <a:r>
              <a:rPr lang="en-US" sz="3000" dirty="0"/>
              <a:t>, outward.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0759BC4-EDC7-4454-BE2E-9692A3F525B0}"/>
              </a:ext>
            </a:extLst>
          </p:cNvPr>
          <p:cNvSpPr/>
          <p:nvPr/>
        </p:nvSpPr>
        <p:spPr>
          <a:xfrm>
            <a:off x="630384" y="4029364"/>
            <a:ext cx="7885544" cy="639618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Confess</a:t>
            </a:r>
            <a:r>
              <a:rPr lang="en-US" sz="3000" dirty="0"/>
              <a:t> goes with mouth; </a:t>
            </a:r>
            <a:r>
              <a:rPr lang="en-US" sz="3000" dirty="0">
                <a:solidFill>
                  <a:srgbClr val="CCFFFF"/>
                </a:solidFill>
              </a:rPr>
              <a:t>believe</a:t>
            </a:r>
            <a:r>
              <a:rPr lang="en-US" sz="3000" dirty="0"/>
              <a:t>, with heart</a:t>
            </a:r>
          </a:p>
        </p:txBody>
      </p:sp>
    </p:spTree>
    <p:extLst>
      <p:ext uri="{BB962C8B-B14F-4D97-AF65-F5344CB8AC3E}">
        <p14:creationId xmlns:p14="http://schemas.microsoft.com/office/powerpoint/2010/main" xmlns="" val="174655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rgbClr val="FFFFCC"/>
                </a:solidFill>
              </a:rPr>
              <a:t>Conditional salvation: </a:t>
            </a:r>
            <a:r>
              <a:rPr lang="en-US" dirty="0">
                <a:solidFill>
                  <a:srgbClr val="CCFFFF"/>
                </a:solidFill>
              </a:rPr>
              <a:t>believe</a:t>
            </a:r>
            <a:r>
              <a:rPr lang="en-US" dirty="0">
                <a:solidFill>
                  <a:schemeClr val="bg1"/>
                </a:solidFill>
              </a:rPr>
              <a:t> unto righteousness . . . </a:t>
            </a:r>
            <a:r>
              <a:rPr lang="en-US" dirty="0">
                <a:solidFill>
                  <a:srgbClr val="CCFFFF"/>
                </a:solidFill>
              </a:rPr>
              <a:t>confess</a:t>
            </a:r>
            <a:r>
              <a:rPr lang="en-US" dirty="0">
                <a:solidFill>
                  <a:schemeClr val="bg1"/>
                </a:solidFill>
              </a:rPr>
              <a:t> unto . . 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rgbClr val="FFFFCC"/>
                </a:solidFill>
              </a:rPr>
              <a:t>Righteousness</a:t>
            </a:r>
            <a:r>
              <a:rPr lang="en-US" dirty="0">
                <a:solidFill>
                  <a:schemeClr val="bg1"/>
                </a:solidFill>
              </a:rPr>
              <a:t> . . . </a:t>
            </a:r>
            <a:r>
              <a:rPr lang="en-US" dirty="0">
                <a:solidFill>
                  <a:srgbClr val="FFFFCC"/>
                </a:solidFill>
              </a:rPr>
              <a:t>Salvation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(Verse 9 uses only ‘saved’)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rgbClr val="99FF33"/>
                </a:solidFill>
              </a:rPr>
              <a:t>Calvinists:</a:t>
            </a:r>
            <a:r>
              <a:rPr lang="en-US" dirty="0">
                <a:solidFill>
                  <a:schemeClr val="bg1"/>
                </a:solidFill>
              </a:rPr>
              <a:t> “If you are saved, God gives you faith, and you will confess…” etc.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872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Whoever believes: </a:t>
            </a:r>
            <a:r>
              <a:rPr lang="en-US" b="1" baseline="30000" dirty="0">
                <a:solidFill>
                  <a:srgbClr val="99FF33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universal; </a:t>
            </a:r>
            <a:r>
              <a:rPr lang="en-US" b="1" baseline="30000" dirty="0">
                <a:solidFill>
                  <a:srgbClr val="99FF33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conditional.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Not put to shame:  disappointed.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Opposite of unconditional election.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35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Ro.10:12-13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No distinction with regard to sin (3:23) or salvation (3:30; Ac.10:34).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Rich to all… – opulent; gives of His wealth generously to all (contrast Calvinism).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Ro.2:4, inexhaustible supply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Whoever calls (conditional): appeal, Ac.25:11f.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Paul quotes Joel 2:32 – JHVH.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01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Ro.10:14-15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</a:rPr>
              <a:t>God is faithful!  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He sent good news (gospel, 16).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Mt.28:19 – apostles first . . .  (20; Ac.8:4)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Jews had ‘a better idea’ (v.3); cannot plead ignorance.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“Beautiful feet” [Isa.52:7]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80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Ro.10:16-17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sz="3200" dirty="0">
                <a:solidFill>
                  <a:schemeClr val="bg1"/>
                </a:solidFill>
              </a:rPr>
              <a:t>Jews are their own worst enemy … did not obey the gospel.  [Some did: Ac.6:7]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12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Our report: account, message.  Hb.4:2.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Faith…hearing…word of God – holds them responsible for their disobedient response.</a:t>
            </a:r>
          </a:p>
          <a:p>
            <a:pPr marL="630238" lvl="1" indent="-230188">
              <a:spcBef>
                <a:spcPts val="600"/>
              </a:spcBef>
              <a:spcAft>
                <a:spcPts val="9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Makes Word the source of faith.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09208E-5A2A-4CAD-9E59-279D84B8AFDE}"/>
              </a:ext>
            </a:extLst>
          </p:cNvPr>
          <p:cNvSpPr/>
          <p:nvPr/>
        </p:nvSpPr>
        <p:spPr>
          <a:xfrm>
            <a:off x="1170708" y="2133600"/>
            <a:ext cx="6811820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“…in flaming fire taking vengeance on those who do not know God, and on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those who do not obey the gospel of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our Lord Jesus Christ” </a:t>
            </a:r>
            <a:r>
              <a:rPr lang="en-US" sz="2800" dirty="0"/>
              <a:t>– 2 Th.1:8.</a:t>
            </a:r>
          </a:p>
        </p:txBody>
      </p:sp>
    </p:spTree>
    <p:extLst>
      <p:ext uri="{BB962C8B-B14F-4D97-AF65-F5344CB8AC3E}">
        <p14:creationId xmlns:p14="http://schemas.microsoft.com/office/powerpoint/2010/main" xmlns="" val="21806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Hearing is not same as believing (16): Jews heard, rejected…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r>
              <a:rPr lang="en-US" altLang="en-US" dirty="0">
                <a:solidFill>
                  <a:schemeClr val="bg1"/>
                </a:solidFill>
              </a:rPr>
              <a:t>Gospel has spread as far as general </a:t>
            </a:r>
            <a:r>
              <a:rPr lang="en-US" altLang="en-US" dirty="0" err="1">
                <a:solidFill>
                  <a:schemeClr val="bg1"/>
                </a:solidFill>
              </a:rPr>
              <a:t>revela-tion</a:t>
            </a:r>
            <a:r>
              <a:rPr lang="en-US" altLang="en-US" dirty="0">
                <a:solidFill>
                  <a:schemeClr val="bg1"/>
                </a:solidFill>
              </a:rPr>
              <a:t> in nature.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09208E-5A2A-4CAD-9E59-279D84B8AFDE}"/>
              </a:ext>
            </a:extLst>
          </p:cNvPr>
          <p:cNvSpPr/>
          <p:nvPr/>
        </p:nvSpPr>
        <p:spPr>
          <a:xfrm>
            <a:off x="1272304" y="2152072"/>
            <a:ext cx="6601692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“Their line has gone out through all the earth, And their words to the end of the world” </a:t>
            </a:r>
            <a:r>
              <a:rPr lang="en-US" sz="2800" dirty="0"/>
              <a:t>– Ps.19:4.</a:t>
            </a:r>
          </a:p>
        </p:txBody>
      </p:sp>
    </p:spTree>
    <p:extLst>
      <p:ext uri="{BB962C8B-B14F-4D97-AF65-F5344CB8AC3E}">
        <p14:creationId xmlns:p14="http://schemas.microsoft.com/office/powerpoint/2010/main" xmlns="" val="159723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Ro.10:19-20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But were they able to understand?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No!  It was willful ignorance (v.3).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12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Moses:</a:t>
            </a:r>
            <a:r>
              <a:rPr lang="en-US" dirty="0">
                <a:solidFill>
                  <a:srgbClr val="CCFFFF"/>
                </a:solidFill>
              </a:rPr>
              <a:t> Israel made God jealous with ‘what is no god’; He will make Israel jealous with what is ‘no people.’</a:t>
            </a:r>
            <a:endParaRPr lang="en-US" sz="3200" dirty="0">
              <a:solidFill>
                <a:srgbClr val="CCFF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09208E-5A2A-4CAD-9E59-279D84B8AFDE}"/>
              </a:ext>
            </a:extLst>
          </p:cNvPr>
          <p:cNvSpPr/>
          <p:nvPr/>
        </p:nvSpPr>
        <p:spPr>
          <a:xfrm>
            <a:off x="457200" y="2209800"/>
            <a:ext cx="8229600" cy="27432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“They have provoked Me to jealousy by what is not God; They have moved me to anger by their foolish idols; But I will provoke them to a jealousy by those who are not a nation; I will move them to anger by a foolish nation” 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2600" dirty="0">
                <a:solidFill>
                  <a:schemeClr val="bg1"/>
                </a:solidFill>
              </a:rPr>
              <a:t>– Dt.32:21.</a:t>
            </a:r>
          </a:p>
        </p:txBody>
      </p:sp>
    </p:spTree>
    <p:extLst>
      <p:ext uri="{BB962C8B-B14F-4D97-AF65-F5344CB8AC3E}">
        <p14:creationId xmlns:p14="http://schemas.microsoft.com/office/powerpoint/2010/main" xmlns="" val="264963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God, falsely accused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4212" y="1066800"/>
            <a:ext cx="7924800" cy="508461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“…T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hey have also built the high places of Baal, to burn their sons with fire for burnt offerings to Baal, which I did not command or speak, nor did it come into My mind” </a:t>
            </a:r>
            <a:b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</a:br>
            <a:r>
              <a:rPr lang="en-US" sz="2400" dirty="0">
                <a:solidFill>
                  <a:schemeClr val="bg1"/>
                </a:solidFill>
                <a:ea typeface="Times New Roman" panose="02020603050405020304" pitchFamily="18" charset="0"/>
              </a:rPr>
              <a:t>– Jer.19:5. </a:t>
            </a:r>
            <a:endParaRPr lang="en-US" sz="28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“Who will render to each one according to his deeds” </a:t>
            </a:r>
            <a:r>
              <a:rPr lang="en-US" altLang="en-US" sz="2400" dirty="0">
                <a:solidFill>
                  <a:schemeClr val="bg1"/>
                </a:solidFill>
              </a:rPr>
              <a:t>– Romans 2:6.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Ro.10:19-20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But were they able to understand?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No!  It was willful ignorance (v.3).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Isaiah</a:t>
            </a:r>
            <a:r>
              <a:rPr lang="en-US" dirty="0">
                <a:solidFill>
                  <a:srgbClr val="CCFFFF"/>
                </a:solidFill>
              </a:rPr>
              <a:t> saw same sinful attitude…  </a:t>
            </a:r>
          </a:p>
          <a:p>
            <a:pPr marL="630238" lvl="1" indent="-230188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srgbClr val="CCFFFF"/>
                </a:solidFill>
              </a:rPr>
              <a:t>If Gentiles could understand gospel and accept it, how much more the Jews?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09208E-5A2A-4CAD-9E59-279D84B8AFDE}"/>
              </a:ext>
            </a:extLst>
          </p:cNvPr>
          <p:cNvSpPr/>
          <p:nvPr/>
        </p:nvSpPr>
        <p:spPr>
          <a:xfrm>
            <a:off x="731980" y="2286000"/>
            <a:ext cx="7696200" cy="18288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“I was sought by those who did not ask for Me; I was found by those who did not seek Me…” </a:t>
            </a:r>
            <a:r>
              <a:rPr lang="en-US" sz="2800" dirty="0">
                <a:solidFill>
                  <a:schemeClr val="bg1"/>
                </a:solidFill>
              </a:rPr>
              <a:t>– Is.65:1.</a:t>
            </a:r>
          </a:p>
        </p:txBody>
      </p:sp>
    </p:spTree>
    <p:extLst>
      <p:ext uri="{BB962C8B-B14F-4D97-AF65-F5344CB8AC3E}">
        <p14:creationId xmlns:p14="http://schemas.microsoft.com/office/powerpoint/2010/main" xmlns="" val="417888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</a:rPr>
              <a:t>He says to Israel . . .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CCFFFF"/>
                </a:solidFill>
              </a:rPr>
              <a:t>Isaiah: blame Israel’s stubborn disobedience </a:t>
            </a:r>
            <a:r>
              <a:rPr lang="en-US" dirty="0">
                <a:solidFill>
                  <a:schemeClr val="bg1"/>
                </a:solidFill>
              </a:rPr>
              <a:t>[not God’s lack of grace].</a:t>
            </a:r>
          </a:p>
          <a:p>
            <a:pPr marL="0" indent="0">
              <a:spcBef>
                <a:spcPts val="600"/>
              </a:spcBef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90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FC09208E-5A2A-4CAD-9E59-279D84B8AFDE}"/>
              </a:ext>
            </a:extLst>
          </p:cNvPr>
          <p:cNvSpPr/>
          <p:nvPr/>
        </p:nvSpPr>
        <p:spPr>
          <a:xfrm>
            <a:off x="731980" y="1676400"/>
            <a:ext cx="7696200" cy="18288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100" dirty="0">
                <a:solidFill>
                  <a:srgbClr val="FFFFCC"/>
                </a:solidFill>
              </a:rPr>
              <a:t>“I have stretched out My hands all day long to a rebellious people, Who walk in a way that is not good, According to their own thoughts…” </a:t>
            </a:r>
            <a:r>
              <a:rPr lang="en-US" sz="2800" dirty="0">
                <a:solidFill>
                  <a:schemeClr val="bg1"/>
                </a:solidFill>
              </a:rPr>
              <a:t>– Is.65:2.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7463E45-B824-4642-A077-44CBB1B37561}"/>
              </a:ext>
            </a:extLst>
          </p:cNvPr>
          <p:cNvSpPr/>
          <p:nvPr/>
        </p:nvSpPr>
        <p:spPr>
          <a:xfrm>
            <a:off x="2027380" y="4876800"/>
            <a:ext cx="5105400" cy="990600"/>
          </a:xfrm>
          <a:prstGeom prst="rect">
            <a:avLst/>
          </a:prstGeom>
          <a:solidFill>
            <a:schemeClr val="tx1"/>
          </a:solidFill>
          <a:ln w="3175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en-US" sz="3200" dirty="0">
                <a:solidFill>
                  <a:srgbClr val="FFFFFF"/>
                </a:solidFill>
              </a:rPr>
              <a:t>Blame sinners for </a:t>
            </a:r>
            <a:r>
              <a:rPr lang="en-US" sz="3200" dirty="0">
                <a:solidFill>
                  <a:srgbClr val="FFFF00"/>
                </a:solidFill>
              </a:rPr>
              <a:t>rejecting</a:t>
            </a:r>
            <a:r>
              <a:rPr lang="en-US" sz="3200" dirty="0">
                <a:solidFill>
                  <a:srgbClr val="FFFFFF"/>
                </a:solidFill>
              </a:rPr>
              <a:t>,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u="sng" dirty="0">
                <a:solidFill>
                  <a:srgbClr val="FFFFFF"/>
                </a:solidFill>
              </a:rPr>
              <a:t>not</a:t>
            </a:r>
            <a:r>
              <a:rPr lang="en-US" sz="3200" dirty="0">
                <a:solidFill>
                  <a:srgbClr val="FFFFFF"/>
                </a:solidFill>
              </a:rPr>
              <a:t> God for </a:t>
            </a:r>
            <a:r>
              <a:rPr lang="en-US" sz="3200" dirty="0">
                <a:solidFill>
                  <a:srgbClr val="FFFF00"/>
                </a:solidFill>
              </a:rPr>
              <a:t>predestinating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4268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2509" y="838200"/>
            <a:ext cx="4480633" cy="381000"/>
          </a:xfrm>
          <a:solidFill>
            <a:schemeClr val="tx1"/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Romans 10: God Is Faithful</a:t>
            </a:r>
            <a:endParaRPr lang="en-US" sz="1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0EAD4982-9D94-4150-AD63-E8122D74137E}"/>
              </a:ext>
            </a:extLst>
          </p:cNvPr>
          <p:cNvSpPr txBox="1">
            <a:spLocks/>
          </p:cNvSpPr>
          <p:nvPr/>
        </p:nvSpPr>
        <p:spPr bwMode="auto">
          <a:xfrm>
            <a:off x="1295400" y="1371600"/>
            <a:ext cx="6560095" cy="1295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solidFill>
              <a:srgbClr val="FFCC00"/>
            </a:solidFill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Romans 10: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Death To Calvinism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17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9-10 lists conditions for salvation,</a:t>
            </a:r>
            <a:br>
              <a:rPr lang="en-US" sz="3600" dirty="0">
                <a:solidFill>
                  <a:schemeClr val="bg1"/>
                </a:solidFill>
                <a:latin typeface="+mn-lt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</a:rPr>
              <a:t>but it is not a complete list.</a:t>
            </a:r>
            <a:endParaRPr lang="en-US" sz="3600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447800"/>
            <a:ext cx="8555184" cy="4953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10: must believe that God raised Jesus from the dead.  Is this all?   </a:t>
            </a:r>
            <a:r>
              <a:rPr lang="en-US" altLang="en-US" sz="3200" dirty="0">
                <a:solidFill>
                  <a:srgbClr val="CCFFFF"/>
                </a:solidFill>
              </a:rPr>
              <a:t>[Jn.11, Lazarus]</a:t>
            </a:r>
          </a:p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Ro.3:25, faith must include His ‘blood’  </a:t>
            </a: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Also … 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Ph.2:11, </a:t>
            </a:r>
            <a:r>
              <a:rPr lang="en-US" altLang="en-US" sz="3200" i="1" dirty="0">
                <a:solidFill>
                  <a:srgbClr val="FFFFCC"/>
                </a:solidFill>
              </a:rPr>
              <a:t>that Jesus Christ is Lord</a:t>
            </a:r>
            <a:r>
              <a:rPr lang="en-US" altLang="en-US" sz="3200" dirty="0">
                <a:solidFill>
                  <a:schemeClr val="bg1"/>
                </a:solidFill>
              </a:rPr>
              <a:t>.  </a:t>
            </a:r>
          </a:p>
          <a:p>
            <a:pPr marL="630238" lvl="2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2 Jn.7, </a:t>
            </a:r>
            <a:r>
              <a:rPr lang="en-US" altLang="en-US" sz="3200" i="1" dirty="0">
                <a:solidFill>
                  <a:srgbClr val="FFFFCC"/>
                </a:solidFill>
              </a:rPr>
              <a:t>Jesus Christ as coming in the flesh</a:t>
            </a:r>
            <a:r>
              <a:rPr lang="en-US" altLang="en-US" sz="3200" dirty="0">
                <a:solidFill>
                  <a:schemeClr val="bg1"/>
                </a:solidFill>
              </a:rPr>
              <a:t>.</a:t>
            </a: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1 Pt.3:21, should we conclude this is the only requirement?</a:t>
            </a:r>
          </a:p>
        </p:txBody>
      </p:sp>
    </p:spTree>
    <p:extLst>
      <p:ext uri="{BB962C8B-B14F-4D97-AF65-F5344CB8AC3E}">
        <p14:creationId xmlns:p14="http://schemas.microsoft.com/office/powerpoint/2010/main" xmlns="" val="719935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9-10: ‘if you’ (do these things) . . .</a:t>
            </a:r>
            <a:br>
              <a:rPr lang="en-US" sz="3600" dirty="0">
                <a:solidFill>
                  <a:schemeClr val="bg1"/>
                </a:solidFill>
                <a:latin typeface="+mn-lt"/>
              </a:rPr>
            </a:br>
            <a:r>
              <a:rPr lang="en-US" sz="3600" dirty="0">
                <a:solidFill>
                  <a:srgbClr val="FFFFCC"/>
                </a:solidFill>
                <a:latin typeface="+mn-lt"/>
              </a:rPr>
              <a:t>this is NOT faith only.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447800"/>
            <a:ext cx="8555184" cy="4953000"/>
          </a:xfrm>
        </p:spPr>
        <p:txBody>
          <a:bodyPr/>
          <a:lstStyle/>
          <a:p>
            <a:pPr marL="230188" lvl="1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Belief and confession are equal conditions for salvation: both joined to </a:t>
            </a:r>
            <a:r>
              <a:rPr lang="en-US" altLang="en-US" sz="3200" dirty="0">
                <a:solidFill>
                  <a:srgbClr val="FFFFCC"/>
                </a:solidFill>
              </a:rPr>
              <a:t>‘if’</a:t>
            </a:r>
          </a:p>
          <a:p>
            <a:pPr marL="230188" lvl="1" indent="-230188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Why is this important?   </a:t>
            </a:r>
            <a:r>
              <a:rPr lang="en-US" altLang="en-US" sz="3200" dirty="0">
                <a:solidFill>
                  <a:srgbClr val="FFFFCC"/>
                </a:solidFill>
              </a:rPr>
              <a:t>If confession is required, salvation is </a:t>
            </a:r>
            <a:r>
              <a:rPr lang="en-US" altLang="en-US" sz="3200" u="sng" dirty="0">
                <a:solidFill>
                  <a:srgbClr val="FFFFCC"/>
                </a:solidFill>
              </a:rPr>
              <a:t>not by ‘faith alone</a:t>
            </a:r>
            <a:r>
              <a:rPr lang="en-US" altLang="en-US" sz="3200" dirty="0">
                <a:solidFill>
                  <a:srgbClr val="FFFFCC"/>
                </a:solidFill>
              </a:rPr>
              <a:t>.’</a:t>
            </a:r>
          </a:p>
        </p:txBody>
      </p:sp>
    </p:spTree>
    <p:extLst>
      <p:ext uri="{BB962C8B-B14F-4D97-AF65-F5344CB8AC3E}">
        <p14:creationId xmlns:p14="http://schemas.microsoft.com/office/powerpoint/2010/main" xmlns="" val="386575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9-10: ‘if you’ (do these things)</a:t>
            </a:r>
            <a:br>
              <a:rPr lang="en-US" sz="3600" dirty="0">
                <a:solidFill>
                  <a:schemeClr val="bg1"/>
                </a:solidFill>
                <a:latin typeface="+mn-lt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</a:rPr>
              <a:t>is NOT faith only.</a:t>
            </a:r>
            <a:endParaRPr lang="en-US" sz="3600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371600"/>
            <a:ext cx="8555184" cy="49530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No one can consistently choose one pas-sage for plan of salvation.</a:t>
            </a: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Ac.14:15 – whole plan or shorthand?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faith in Christ (3:22)?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repentance?</a:t>
            </a:r>
          </a:p>
          <a:p>
            <a:pPr marL="630238" lvl="2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No confession?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B35448E-6832-41FE-8F37-0940E8BA688D}"/>
              </a:ext>
            </a:extLst>
          </p:cNvPr>
          <p:cNvSpPr/>
          <p:nvPr/>
        </p:nvSpPr>
        <p:spPr>
          <a:xfrm>
            <a:off x="828964" y="4800600"/>
            <a:ext cx="7486072" cy="139007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0188" indent="-230188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Why does Ro.2:4 include repentance?</a:t>
            </a:r>
          </a:p>
          <a:p>
            <a:pPr marL="230188" indent="-230188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CCFFFF"/>
                </a:solidFill>
              </a:rPr>
              <a:t>Why does Ro.6:3-4 include baptism?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xmlns="" id="{E2C70796-3C45-4F26-B966-B2C1AC5C0625}"/>
              </a:ext>
            </a:extLst>
          </p:cNvPr>
          <p:cNvSpPr/>
          <p:nvPr/>
        </p:nvSpPr>
        <p:spPr>
          <a:xfrm>
            <a:off x="4038600" y="228600"/>
            <a:ext cx="4664360" cy="2209800"/>
          </a:xfrm>
          <a:prstGeom prst="wedgeRoundRectCallout">
            <a:avLst>
              <a:gd name="adj1" fmla="val -95685"/>
              <a:gd name="adj2" fmla="val 60410"/>
              <a:gd name="adj3" fmla="val 16667"/>
            </a:avLst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srgbClr val="FFFFCC"/>
                </a:solidFill>
              </a:rPr>
              <a:t>Does Ac.14:15 replace 2:38?</a:t>
            </a:r>
          </a:p>
          <a:p>
            <a:pPr lvl="0" algn="ctr">
              <a:spcBef>
                <a:spcPts val="768"/>
              </a:spcBef>
            </a:pPr>
            <a:r>
              <a:rPr lang="en-US" sz="3200" dirty="0">
                <a:solidFill>
                  <a:srgbClr val="FFFFCC"/>
                </a:solidFill>
              </a:rPr>
              <a:t>…or Jn.3:16?</a:t>
            </a:r>
          </a:p>
          <a:p>
            <a:pPr lvl="0" algn="ctr">
              <a:spcBef>
                <a:spcPts val="768"/>
              </a:spcBef>
            </a:pPr>
            <a:r>
              <a:rPr lang="en-US" sz="3200" dirty="0">
                <a:solidFill>
                  <a:srgbClr val="FFFFCC"/>
                </a:solidFill>
              </a:rPr>
              <a:t>…or Ro.10:9-10?</a:t>
            </a:r>
          </a:p>
        </p:txBody>
      </p:sp>
    </p:spTree>
    <p:extLst>
      <p:ext uri="{BB962C8B-B14F-4D97-AF65-F5344CB8AC3E}">
        <p14:creationId xmlns:p14="http://schemas.microsoft.com/office/powerpoint/2010/main" xmlns="" val="14442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</a:rPr>
              <a:t>12-14, </a:t>
            </a:r>
            <a:r>
              <a:rPr lang="en-US" sz="3600" dirty="0">
                <a:solidFill>
                  <a:srgbClr val="FFFFCC"/>
                </a:solidFill>
                <a:latin typeface="+mn-lt"/>
              </a:rPr>
              <a:t>call</a:t>
            </a:r>
            <a:r>
              <a:rPr lang="en-US" sz="3600" dirty="0">
                <a:solidFill>
                  <a:schemeClr val="bg1"/>
                </a:solidFill>
                <a:latin typeface="+mn-lt"/>
              </a:rPr>
              <a:t> . . . connected to baptism</a:t>
            </a:r>
            <a:endParaRPr lang="en-US" sz="3600" dirty="0">
              <a:solidFill>
                <a:srgbClr val="FFFFCC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1295400"/>
            <a:ext cx="8555184" cy="5105400"/>
          </a:xfrm>
        </p:spPr>
        <p:txBody>
          <a:bodyPr/>
          <a:lstStyle/>
          <a:p>
            <a:pPr marL="230188" lvl="1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Acts 2:21 - </a:t>
            </a:r>
            <a:r>
              <a:rPr lang="en-US" altLang="en-US" sz="3000" dirty="0">
                <a:solidFill>
                  <a:schemeClr val="bg1"/>
                </a:solidFill>
              </a:rPr>
              <a:t>“</a:t>
            </a:r>
            <a:r>
              <a:rPr lang="en-US" altLang="en-US" sz="3000" i="1" dirty="0">
                <a:solidFill>
                  <a:schemeClr val="bg1"/>
                </a:solidFill>
              </a:rPr>
              <a:t>And it shall come to pass  </a:t>
            </a:r>
            <a:br>
              <a:rPr lang="en-US" altLang="en-US" sz="3000" i="1" dirty="0">
                <a:solidFill>
                  <a:schemeClr val="bg1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That </a:t>
            </a:r>
            <a:r>
              <a:rPr lang="en-US" altLang="en-US" sz="3000" dirty="0">
                <a:solidFill>
                  <a:srgbClr val="FFFFCC"/>
                </a:solidFill>
              </a:rPr>
              <a:t>whoever </a:t>
            </a:r>
            <a:r>
              <a:rPr lang="en-US" altLang="en-US" sz="3000" u="sng" dirty="0">
                <a:solidFill>
                  <a:srgbClr val="FFFFCC"/>
                </a:solidFill>
              </a:rPr>
              <a:t>calls</a:t>
            </a:r>
            <a:r>
              <a:rPr lang="en-US" altLang="en-US" sz="3000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on the name of the LORD Shall be </a:t>
            </a:r>
            <a:r>
              <a:rPr lang="en-US" altLang="en-US" sz="3000" dirty="0">
                <a:solidFill>
                  <a:srgbClr val="CCFFFF"/>
                </a:solidFill>
              </a:rPr>
              <a:t>saved</a:t>
            </a:r>
            <a:r>
              <a:rPr lang="en-US" altLang="en-US" sz="3000" dirty="0">
                <a:solidFill>
                  <a:schemeClr val="bg1"/>
                </a:solidFill>
              </a:rPr>
              <a:t>” </a:t>
            </a:r>
          </a:p>
          <a:p>
            <a:r>
              <a:rPr lang="en-US" sz="3000" dirty="0">
                <a:solidFill>
                  <a:schemeClr val="bg1"/>
                </a:solidFill>
              </a:rPr>
              <a:t>38:…Then Peter said to them, “</a:t>
            </a:r>
            <a:r>
              <a:rPr lang="en-US" sz="3000" dirty="0">
                <a:solidFill>
                  <a:srgbClr val="FFFFCC"/>
                </a:solidFill>
              </a:rPr>
              <a:t>Repent</a:t>
            </a:r>
            <a:r>
              <a:rPr lang="en-US" sz="3000" dirty="0">
                <a:solidFill>
                  <a:schemeClr val="bg1"/>
                </a:solidFill>
              </a:rPr>
              <a:t>, and let every one of you be </a:t>
            </a:r>
            <a:r>
              <a:rPr lang="en-US" sz="3000" u="sng" dirty="0">
                <a:solidFill>
                  <a:srgbClr val="FFFFCC"/>
                </a:solidFill>
              </a:rPr>
              <a:t>baptized</a:t>
            </a:r>
            <a:r>
              <a:rPr lang="en-US" sz="3000" dirty="0">
                <a:solidFill>
                  <a:schemeClr val="bg1"/>
                </a:solidFill>
              </a:rPr>
              <a:t> in the name of Jesus Christ for the </a:t>
            </a:r>
            <a:r>
              <a:rPr lang="en-US" sz="3000" dirty="0">
                <a:solidFill>
                  <a:srgbClr val="CCFFFF"/>
                </a:solidFill>
              </a:rPr>
              <a:t>remission of sins</a:t>
            </a:r>
            <a:r>
              <a:rPr lang="en-US" sz="3000" dirty="0">
                <a:solidFill>
                  <a:schemeClr val="bg1"/>
                </a:solidFill>
              </a:rPr>
              <a:t>; and you shall receive the gift of the Holy Spirit”</a:t>
            </a:r>
          </a:p>
          <a:p>
            <a:r>
              <a:rPr lang="en-US" altLang="en-US" sz="3000" dirty="0">
                <a:solidFill>
                  <a:schemeClr val="bg1"/>
                </a:solidFill>
              </a:rPr>
              <a:t>Acts 22:16 – “</a:t>
            </a:r>
            <a:r>
              <a:rPr lang="en-US" sz="3000" dirty="0">
                <a:solidFill>
                  <a:schemeClr val="bg1"/>
                </a:solidFill>
              </a:rPr>
              <a:t>And now why are you waiting? Arise and be </a:t>
            </a:r>
            <a:r>
              <a:rPr lang="en-US" sz="3000" u="sng" dirty="0">
                <a:solidFill>
                  <a:srgbClr val="FFFFCC"/>
                </a:solidFill>
              </a:rPr>
              <a:t>baptized</a:t>
            </a:r>
            <a:r>
              <a:rPr lang="en-US" sz="3000" dirty="0">
                <a:solidFill>
                  <a:schemeClr val="bg1"/>
                </a:solidFill>
              </a:rPr>
              <a:t>, and </a:t>
            </a:r>
            <a:r>
              <a:rPr lang="en-US" sz="3000" dirty="0">
                <a:solidFill>
                  <a:srgbClr val="CCFFFF"/>
                </a:solidFill>
              </a:rPr>
              <a:t>wash away your sins</a:t>
            </a:r>
            <a:r>
              <a:rPr lang="en-US" sz="3000" dirty="0">
                <a:solidFill>
                  <a:schemeClr val="bg1"/>
                </a:solidFill>
              </a:rPr>
              <a:t>, </a:t>
            </a:r>
            <a:r>
              <a:rPr lang="en-US" sz="3000" u="sng" dirty="0">
                <a:solidFill>
                  <a:srgbClr val="FFFFCC"/>
                </a:solidFill>
              </a:rPr>
              <a:t>calling</a:t>
            </a:r>
            <a:r>
              <a:rPr lang="en-US" sz="3000" dirty="0">
                <a:solidFill>
                  <a:schemeClr val="bg1"/>
                </a:solidFill>
              </a:rPr>
              <a:t> on the name of the Lord.”</a:t>
            </a:r>
          </a:p>
          <a:p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03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Romans: verbal parallels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2488" y="914400"/>
            <a:ext cx="8555184" cy="5486400"/>
          </a:xfrm>
        </p:spPr>
        <p:txBody>
          <a:bodyPr/>
          <a:lstStyle/>
          <a:p>
            <a:pPr marL="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230188" lvl="1" indent="-230188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lvl="1" indent="0">
              <a:spcAft>
                <a:spcPts val="0"/>
              </a:spcAft>
              <a:buNone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EE6076A-FA1A-4C89-94CB-13804B4CD16E}"/>
              </a:ext>
            </a:extLst>
          </p:cNvPr>
          <p:cNvSpPr/>
          <p:nvPr/>
        </p:nvSpPr>
        <p:spPr>
          <a:xfrm>
            <a:off x="304800" y="9144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1:5, for obedience</a:t>
            </a:r>
            <a:br>
              <a:rPr lang="en-US" sz="3000" dirty="0"/>
            </a:br>
            <a:r>
              <a:rPr lang="en-US" sz="3000" dirty="0"/>
              <a:t>to the faith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8662852-148A-4F94-BEC5-6CD9743E0534}"/>
              </a:ext>
            </a:extLst>
          </p:cNvPr>
          <p:cNvSpPr/>
          <p:nvPr/>
        </p:nvSpPr>
        <p:spPr>
          <a:xfrm>
            <a:off x="4583548" y="9144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16:26, for obedience</a:t>
            </a:r>
            <a:br>
              <a:rPr lang="en-US" sz="3000" dirty="0"/>
            </a:br>
            <a:r>
              <a:rPr lang="en-US" sz="3000" dirty="0"/>
              <a:t>to the faith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1E312DD-772B-4B00-8C26-E53D85EBEDCA}"/>
              </a:ext>
            </a:extLst>
          </p:cNvPr>
          <p:cNvSpPr/>
          <p:nvPr/>
        </p:nvSpPr>
        <p:spPr>
          <a:xfrm>
            <a:off x="304800" y="18288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1:8, your faith spoken of in all world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227FACB-12F1-482D-90A5-2ED7A20A8DEF}"/>
              </a:ext>
            </a:extLst>
          </p:cNvPr>
          <p:cNvSpPr/>
          <p:nvPr/>
        </p:nvSpPr>
        <p:spPr>
          <a:xfrm>
            <a:off x="4583548" y="18288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16:19, obedience</a:t>
            </a:r>
            <a:br>
              <a:rPr lang="en-US" sz="3000" dirty="0">
                <a:solidFill>
                  <a:srgbClr val="FFFFCC"/>
                </a:solidFill>
              </a:rPr>
            </a:br>
            <a:r>
              <a:rPr lang="en-US" sz="3000" dirty="0">
                <a:solidFill>
                  <a:srgbClr val="FFFFCC"/>
                </a:solidFill>
              </a:rPr>
              <a:t>known to all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3CEE0F9-8014-4EB7-8E71-139E129E7066}"/>
              </a:ext>
            </a:extLst>
          </p:cNvPr>
          <p:cNvSpPr/>
          <p:nvPr/>
        </p:nvSpPr>
        <p:spPr>
          <a:xfrm>
            <a:off x="304800" y="27432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2:6, according to</a:t>
            </a:r>
            <a:br>
              <a:rPr lang="en-US" sz="3000" dirty="0">
                <a:solidFill>
                  <a:srgbClr val="CCFFFF"/>
                </a:solidFill>
              </a:rPr>
            </a:br>
            <a:r>
              <a:rPr lang="en-US" sz="3000" dirty="0">
                <a:solidFill>
                  <a:srgbClr val="CCFFFF"/>
                </a:solidFill>
              </a:rPr>
              <a:t>his deeds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E805E7C-C3D0-4C9D-8DDB-76B992310422}"/>
              </a:ext>
            </a:extLst>
          </p:cNvPr>
          <p:cNvSpPr/>
          <p:nvPr/>
        </p:nvSpPr>
        <p:spPr>
          <a:xfrm>
            <a:off x="4583548" y="27432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2:10, works what is good  [cf. Ja.2]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F09A944-3977-4671-9165-F372126498E6}"/>
              </a:ext>
            </a:extLst>
          </p:cNvPr>
          <p:cNvSpPr/>
          <p:nvPr/>
        </p:nvSpPr>
        <p:spPr>
          <a:xfrm>
            <a:off x="304800" y="36576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4:11, father of all</a:t>
            </a:r>
            <a:br>
              <a:rPr lang="en-US" sz="3000" dirty="0"/>
            </a:br>
            <a:r>
              <a:rPr lang="en-US" sz="3000" dirty="0"/>
              <a:t>who believe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7B97246-2EE4-42E5-9280-2C6712F2BD7C}"/>
              </a:ext>
            </a:extLst>
          </p:cNvPr>
          <p:cNvSpPr/>
          <p:nvPr/>
        </p:nvSpPr>
        <p:spPr>
          <a:xfrm>
            <a:off x="4583548" y="36576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4:12, who walk in steps of faith of Abraham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1594B20-9033-4A51-AA93-BDEB6E1E3DCE}"/>
              </a:ext>
            </a:extLst>
          </p:cNvPr>
          <p:cNvSpPr/>
          <p:nvPr/>
        </p:nvSpPr>
        <p:spPr>
          <a:xfrm>
            <a:off x="304800" y="45720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6:17, were slaves of sin…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7D3B941-794A-4EB2-AEBA-168A301E51DE}"/>
              </a:ext>
            </a:extLst>
          </p:cNvPr>
          <p:cNvSpPr/>
          <p:nvPr/>
        </p:nvSpPr>
        <p:spPr>
          <a:xfrm>
            <a:off x="4583548" y="45720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CC"/>
                </a:solidFill>
              </a:rPr>
              <a:t>6:17, obeyed … slaves of righteousness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4DE93945-B218-41F8-BFD5-F614B9BF63EE}"/>
              </a:ext>
            </a:extLst>
          </p:cNvPr>
          <p:cNvSpPr/>
          <p:nvPr/>
        </p:nvSpPr>
        <p:spPr>
          <a:xfrm>
            <a:off x="304800" y="54864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10:16, not all obeyed the gospel…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944F147-6A88-49BE-81FD-99BB691C8B66}"/>
              </a:ext>
            </a:extLst>
          </p:cNvPr>
          <p:cNvSpPr/>
          <p:nvPr/>
        </p:nvSpPr>
        <p:spPr>
          <a:xfrm>
            <a:off x="4583548" y="5486400"/>
            <a:ext cx="4267200" cy="9144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CCFFFF"/>
                </a:solidFill>
              </a:rPr>
              <a:t>10:16, who has believed our report?</a:t>
            </a:r>
          </a:p>
        </p:txBody>
      </p:sp>
    </p:spTree>
    <p:extLst>
      <p:ext uri="{BB962C8B-B14F-4D97-AF65-F5344CB8AC3E}">
        <p14:creationId xmlns:p14="http://schemas.microsoft.com/office/powerpoint/2010/main" xmlns="" val="47858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</a:rPr>
              <a:t>Conclusion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74780" y="914400"/>
            <a:ext cx="8610600" cy="5410200"/>
          </a:xfrm>
        </p:spPr>
        <p:txBody>
          <a:bodyPr/>
          <a:lstStyle/>
          <a:p>
            <a:pPr marL="230188" lvl="1" indent="-230188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FFFF00"/>
                </a:solidFill>
              </a:rPr>
              <a:t>If double predestination is true, what </a:t>
            </a:r>
            <a:r>
              <a:rPr lang="en-US" altLang="en-US" sz="3200" i="1" dirty="0">
                <a:solidFill>
                  <a:srgbClr val="FFFF00"/>
                </a:solidFill>
              </a:rPr>
              <a:t>should</a:t>
            </a:r>
            <a:r>
              <a:rPr lang="en-US" altLang="en-US" sz="3200" dirty="0">
                <a:solidFill>
                  <a:srgbClr val="FFFF00"/>
                </a:solidFill>
              </a:rPr>
              <a:t> these passages say?</a:t>
            </a:r>
          </a:p>
          <a:p>
            <a:pPr marL="230188" lvl="1" indent="-230188">
              <a:spcBef>
                <a:spcPts val="3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</a:rPr>
              <a:t>Romans affirms the sovereignty of God, but just as clearly affirms the free agency of man.</a:t>
            </a:r>
          </a:p>
        </p:txBody>
      </p:sp>
    </p:spTree>
    <p:extLst>
      <p:ext uri="{BB962C8B-B14F-4D97-AF65-F5344CB8AC3E}">
        <p14:creationId xmlns:p14="http://schemas.microsoft.com/office/powerpoint/2010/main" xmlns="" val="124118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2778" y="838200"/>
            <a:ext cx="6560095" cy="1295400"/>
          </a:xfrm>
          <a:solidFill>
            <a:schemeClr val="tx1">
              <a:lumMod val="85000"/>
              <a:lumOff val="15000"/>
            </a:schemeClr>
          </a:solidFill>
          <a:ln w="6350">
            <a:solidFill>
              <a:srgbClr val="FFCC00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Romans 10: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Faithful </a:t>
            </a:r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(cont’d.)</a:t>
            </a:r>
            <a:endParaRPr lang="en-US" sz="3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1-3 explain further why many Jews are lost.  </a:t>
            </a:r>
          </a:p>
          <a:p>
            <a:pPr marL="230188" indent="-230188">
              <a:spcBef>
                <a:spcPts val="600"/>
              </a:spcBef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</a:rPr>
              <a:t>Grief over their condition (9:1-3) leads to prayers for their salvation.  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If their condition is due to God’s eternal decree, Paul’s prayers oppose God’s purpose.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CCFFFF"/>
                </a:solidFill>
              </a:rPr>
              <a:t>Desire:</a:t>
            </a:r>
            <a:r>
              <a:rPr lang="en-US" sz="3100" dirty="0">
                <a:solidFill>
                  <a:schemeClr val="bg1"/>
                </a:solidFill>
              </a:rPr>
              <a:t> favor, wish, based on good will.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rgbClr val="CCFFFF"/>
                </a:solidFill>
              </a:rPr>
              <a:t>Prayer:</a:t>
            </a:r>
            <a:r>
              <a:rPr lang="en-US" sz="3100" dirty="0">
                <a:solidFill>
                  <a:schemeClr val="bg1"/>
                </a:solidFill>
              </a:rPr>
              <a:t> plea, request to meet a need, supplication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324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Ro.10:1 – why pray?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True: only a remnant will be saved…but Paul does not know its exact number…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Ac.13:46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God may providentially use us to save.   Amos 4:6-11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Paul cannot / will not pray for God to save people in their sins.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30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“I’ll say this for them: they’re zealous!”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2400"/>
              </a:spcBef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</a:rPr>
              <a:t>“But not according to knowledge”</a:t>
            </a:r>
            <a:r>
              <a:rPr lang="en-US" dirty="0">
                <a:solidFill>
                  <a:schemeClr val="bg1"/>
                </a:solidFill>
              </a:rPr>
              <a:t> – 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10:16-21 illustrates it.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1:18-25 also true of Gentiles.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C930E5C-3F0B-4A7B-8577-391B53B5D983}"/>
              </a:ext>
            </a:extLst>
          </p:cNvPr>
          <p:cNvSpPr/>
          <p:nvPr/>
        </p:nvSpPr>
        <p:spPr>
          <a:xfrm>
            <a:off x="685800" y="1627908"/>
            <a:ext cx="7772400" cy="25908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“Woe to you, scribes and  Pharisees, hypocrites! For you travel land and sea to win one proselyte, and when he is won, you make him twice as much a son of hell as yourselves”</a:t>
            </a:r>
            <a:r>
              <a:rPr lang="en-US" sz="2800" dirty="0"/>
              <a:t> </a:t>
            </a:r>
            <a:r>
              <a:rPr lang="en-US" sz="2400" dirty="0"/>
              <a:t>– Mt.23:15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108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4840" y="914400"/>
            <a:ext cx="8418944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God’s righteousness is ‘by’ faith (9:30…).</a:t>
            </a:r>
          </a:p>
          <a:p>
            <a:pPr marL="630238" lvl="1" indent="-344488">
              <a:spcBef>
                <a:spcPts val="3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Jews knew that God is righteous</a:t>
            </a:r>
          </a:p>
          <a:p>
            <a:pPr marL="630238" lvl="1" indent="-344488">
              <a:spcBef>
                <a:spcPts val="600"/>
              </a:spcBef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Jews did not know His plan to save (submit to) – Ro.1:17</a:t>
            </a:r>
          </a:p>
          <a:p>
            <a:pPr marL="230188" indent="-230188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Their own righteousness: 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Contrast Gal.3:27.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C930E5C-3F0B-4A7B-8577-391B53B5D983}"/>
              </a:ext>
            </a:extLst>
          </p:cNvPr>
          <p:cNvSpPr/>
          <p:nvPr/>
        </p:nvSpPr>
        <p:spPr>
          <a:xfrm>
            <a:off x="1219200" y="3904672"/>
            <a:ext cx="67056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“But we are all like an unclean thing,</a:t>
            </a:r>
            <a:br>
              <a:rPr lang="en-US" sz="3200" dirty="0"/>
            </a:br>
            <a:r>
              <a:rPr lang="en-US" sz="3200" dirty="0"/>
              <a:t>And all our </a:t>
            </a:r>
            <a:r>
              <a:rPr lang="en-US" sz="3200" dirty="0" err="1"/>
              <a:t>righteousnesses</a:t>
            </a:r>
            <a:r>
              <a:rPr lang="en-US" sz="3200" dirty="0"/>
              <a:t> are like </a:t>
            </a:r>
            <a:br>
              <a:rPr lang="en-US" sz="3200" dirty="0"/>
            </a:br>
            <a:r>
              <a:rPr lang="en-US" sz="3200" dirty="0"/>
              <a:t>filthy rags…” </a:t>
            </a:r>
            <a:r>
              <a:rPr lang="en-US" sz="2400" dirty="0"/>
              <a:t>– Isa.64:6.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873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Ro.10:4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</a:rPr>
              <a:t>END</a:t>
            </a:r>
            <a:r>
              <a:rPr lang="en-US" dirty="0">
                <a:solidFill>
                  <a:schemeClr val="bg1"/>
                </a:solidFill>
              </a:rPr>
              <a:t>: termination.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</a:rPr>
              <a:t>LAW</a:t>
            </a:r>
            <a:r>
              <a:rPr lang="en-US" dirty="0">
                <a:solidFill>
                  <a:schemeClr val="bg1"/>
                </a:solidFill>
              </a:rPr>
              <a:t>: Jews relied on law to save, but did not keep it perfectly, v.5;  9:32;  4:15.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Jesus both </a:t>
            </a:r>
            <a:r>
              <a:rPr lang="en-US" sz="3200" dirty="0">
                <a:solidFill>
                  <a:srgbClr val="FFFFCC"/>
                </a:solidFill>
              </a:rPr>
              <a:t>fulfills</a:t>
            </a:r>
            <a:r>
              <a:rPr lang="en-US" sz="3200" dirty="0">
                <a:solidFill>
                  <a:schemeClr val="bg1"/>
                </a:solidFill>
              </a:rPr>
              <a:t> law and </a:t>
            </a:r>
            <a:r>
              <a:rPr lang="en-US" sz="3200" dirty="0">
                <a:solidFill>
                  <a:srgbClr val="FFFFCC"/>
                </a:solidFill>
              </a:rPr>
              <a:t>ends</a:t>
            </a:r>
            <a:r>
              <a:rPr lang="en-US" sz="3200" dirty="0">
                <a:solidFill>
                  <a:schemeClr val="bg1"/>
                </a:solidFill>
              </a:rPr>
              <a:t> it.</a:t>
            </a:r>
          </a:p>
          <a:p>
            <a:pPr marL="630238" lvl="1" indent="-230188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</a:rPr>
              <a:t>We are not under law as way of salvation, </a:t>
            </a:r>
            <a:r>
              <a:rPr lang="en-US" sz="3200" dirty="0">
                <a:solidFill>
                  <a:srgbClr val="CCFFFF"/>
                </a:solidFill>
              </a:rPr>
              <a:t>but</a:t>
            </a:r>
            <a:r>
              <a:rPr lang="en-US" sz="3200" dirty="0">
                <a:solidFill>
                  <a:schemeClr val="bg1"/>
                </a:solidFill>
              </a:rPr>
              <a:t> are required to obey </a:t>
            </a:r>
            <a:r>
              <a:rPr lang="en-US" sz="3200" dirty="0">
                <a:solidFill>
                  <a:srgbClr val="CCFFFF"/>
                </a:solidFill>
              </a:rPr>
              <a:t>Christ’s law </a:t>
            </a:r>
            <a:r>
              <a:rPr lang="en-US" sz="3200" dirty="0">
                <a:solidFill>
                  <a:schemeClr val="bg1"/>
                </a:solidFill>
              </a:rPr>
              <a:t>– 6:14-15;  8:2.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: Christ is means of righteousness </a:t>
            </a:r>
            <a:r>
              <a:rPr lang="en-US" b="1" i="1" dirty="0">
                <a:solidFill>
                  <a:schemeClr val="bg1"/>
                </a:solidFill>
              </a:rPr>
              <a:t>for</a:t>
            </a:r>
            <a:r>
              <a:rPr lang="en-US" dirty="0">
                <a:solidFill>
                  <a:schemeClr val="bg1"/>
                </a:solidFill>
              </a:rPr>
              <a:t>…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FFFF00"/>
                </a:solidFill>
              </a:rPr>
              <a:t>EVERYONE WHO BELIEVES</a:t>
            </a:r>
            <a:r>
              <a:rPr lang="en-US" dirty="0">
                <a:solidFill>
                  <a:schemeClr val="bg1"/>
                </a:solidFill>
              </a:rPr>
              <a:t>:  Ac.8; 1 Jn.1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6581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33E15-DA34-4F72-9655-BA4CBB813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Ro.10:5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37132" y="914400"/>
            <a:ext cx="8474360" cy="5562600"/>
          </a:xfrm>
        </p:spPr>
        <p:txBody>
          <a:bodyPr/>
          <a:lstStyle/>
          <a:p>
            <a:pPr marL="230188" indent="-230188">
              <a:spcBef>
                <a:spcPts val="600"/>
              </a:spcBef>
              <a:spcAft>
                <a:spcPts val="1800"/>
              </a:spcAft>
            </a:pPr>
            <a:r>
              <a:rPr lang="en-US" dirty="0">
                <a:solidFill>
                  <a:schemeClr val="bg1"/>
                </a:solidFill>
              </a:rPr>
              <a:t>Verse 5 explains ‘righteousness of law.’   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solidFill>
                  <a:schemeClr val="bg1"/>
                </a:solidFill>
              </a:rPr>
              <a:t>Jews were to </a:t>
            </a:r>
            <a:r>
              <a:rPr lang="en-US" b="1" i="1" dirty="0">
                <a:solidFill>
                  <a:schemeClr val="bg1"/>
                </a:solidFill>
              </a:rPr>
              <a:t>do</a:t>
            </a:r>
            <a:r>
              <a:rPr lang="en-US" dirty="0">
                <a:solidFill>
                  <a:schemeClr val="bg1"/>
                </a:solidFill>
              </a:rPr>
              <a:t> law [required in every ‘law system’].  </a:t>
            </a: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No one can be saved by law.  Why?  Because sin strikes – Ro.7:…9-10.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230188" indent="-230188">
              <a:spcBef>
                <a:spcPts val="600"/>
              </a:spcBef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3F3FF5-5749-4FF4-B9F3-768436FE3C81}"/>
              </a:ext>
            </a:extLst>
          </p:cNvPr>
          <p:cNvSpPr/>
          <p:nvPr/>
        </p:nvSpPr>
        <p:spPr>
          <a:xfrm>
            <a:off x="1112980" y="1676400"/>
            <a:ext cx="6934200" cy="1905000"/>
          </a:xfrm>
          <a:prstGeom prst="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“You shall therefore keep My statutes and My judgments, which if a man does, he shall live by them: I am the L</a:t>
            </a:r>
            <a:r>
              <a:rPr lang="en-US" sz="2800" dirty="0"/>
              <a:t>ORD</a:t>
            </a:r>
            <a:r>
              <a:rPr lang="en-US" sz="3200" dirty="0"/>
              <a:t>” </a:t>
            </a:r>
            <a:r>
              <a:rPr lang="en-US" sz="2400" dirty="0"/>
              <a:t>– Lv.18:5.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5064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6818</TotalTime>
  <Words>1406</Words>
  <Application>Microsoft Office PowerPoint</Application>
  <PresentationFormat>On-screen Show (4:3)</PresentationFormat>
  <Paragraphs>265</Paragraphs>
  <Slides>28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Slide 1</vt:lpstr>
      <vt:lpstr>God, falsely accused</vt:lpstr>
      <vt:lpstr>I. Romans 10: God Is Faithful (cont’d.)</vt:lpstr>
      <vt:lpstr>Ro.10:1</vt:lpstr>
      <vt:lpstr>Ro.10:1 – why pray?</vt:lpstr>
      <vt:lpstr>Ro.10:2</vt:lpstr>
      <vt:lpstr>Ro.10:3</vt:lpstr>
      <vt:lpstr>Ro.10:4</vt:lpstr>
      <vt:lpstr>Ro.10:5</vt:lpstr>
      <vt:lpstr>Ro.10:6-7</vt:lpstr>
      <vt:lpstr>Ro.10:8</vt:lpstr>
      <vt:lpstr>Ro.10:9</vt:lpstr>
      <vt:lpstr>Ro.10:10</vt:lpstr>
      <vt:lpstr>Ro.10:11</vt:lpstr>
      <vt:lpstr>Ro.10:12-13</vt:lpstr>
      <vt:lpstr>Ro.10:14-15</vt:lpstr>
      <vt:lpstr>Ro.10:16-17</vt:lpstr>
      <vt:lpstr>Ro.10:18</vt:lpstr>
      <vt:lpstr>Ro.10:19-20</vt:lpstr>
      <vt:lpstr>Ro.10:19-20</vt:lpstr>
      <vt:lpstr>Ro.10:21</vt:lpstr>
      <vt:lpstr>I. Romans 10: God Is Faithful</vt:lpstr>
      <vt:lpstr>9-10 lists conditions for salvation, but it is not a complete list.</vt:lpstr>
      <vt:lpstr>9-10: ‘if you’ (do these things) . . . this is NOT faith only.</vt:lpstr>
      <vt:lpstr>9-10: ‘if you’ (do these things) is NOT faith only.</vt:lpstr>
      <vt:lpstr>12-14, call . . . connected to baptism</vt:lpstr>
      <vt:lpstr>Romans: verbal parallels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584</cp:revision>
  <dcterms:created xsi:type="dcterms:W3CDTF">2004-01-08T21:08:14Z</dcterms:created>
  <dcterms:modified xsi:type="dcterms:W3CDTF">2019-05-06T01:14:15Z</dcterms:modified>
</cp:coreProperties>
</file>