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5" r:id="rId2"/>
    <p:sldId id="749" r:id="rId3"/>
    <p:sldId id="751" r:id="rId4"/>
    <p:sldId id="586" r:id="rId5"/>
    <p:sldId id="739" r:id="rId6"/>
    <p:sldId id="750" r:id="rId7"/>
    <p:sldId id="740" r:id="rId8"/>
    <p:sldId id="718" r:id="rId9"/>
    <p:sldId id="752" r:id="rId10"/>
    <p:sldId id="741" r:id="rId11"/>
    <p:sldId id="753" r:id="rId12"/>
    <p:sldId id="720" r:id="rId13"/>
    <p:sldId id="742" r:id="rId14"/>
    <p:sldId id="743" r:id="rId15"/>
    <p:sldId id="744" r:id="rId16"/>
    <p:sldId id="745" r:id="rId17"/>
    <p:sldId id="746" r:id="rId18"/>
    <p:sldId id="747" r:id="rId19"/>
    <p:sldId id="755" r:id="rId20"/>
    <p:sldId id="756" r:id="rId21"/>
    <p:sldId id="74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FF99"/>
    <a:srgbClr val="C0C0C0"/>
    <a:srgbClr val="FFFF00"/>
    <a:srgbClr val="FFFFCC"/>
    <a:srgbClr val="CCFFFF"/>
    <a:srgbClr val="FF3300"/>
    <a:srgbClr val="FF9900"/>
    <a:srgbClr val="DDDDDD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65" d="100"/>
          <a:sy n="65" d="100"/>
        </p:scale>
        <p:origin x="-372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301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4864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6754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8030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0637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3234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8598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9352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9479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6119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0544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830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077959" y="990600"/>
            <a:ext cx="4999405" cy="1524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99F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4000" dirty="0">
                <a:solidFill>
                  <a:srgbClr val="FFFF00"/>
                </a:solidFill>
              </a:rPr>
              <a:t>Famous Last Words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</a:rPr>
              <a:t>(1 Jn.5:13-21)</a:t>
            </a:r>
          </a:p>
        </p:txBody>
      </p:sp>
    </p:spTree>
    <p:extLst>
      <p:ext uri="{BB962C8B-B14F-4D97-AF65-F5344CB8AC3E}">
        <p14:creationId xmlns="" xmlns:p14="http://schemas.microsoft.com/office/powerpoint/2010/main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477" y="838200"/>
            <a:ext cx="4928696" cy="3810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 Three Proofs, 6-10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6B436B13-E01D-4AE0-9113-EB835228A029}"/>
              </a:ext>
            </a:extLst>
          </p:cNvPr>
          <p:cNvSpPr txBox="1">
            <a:spLocks/>
          </p:cNvSpPr>
          <p:nvPr/>
        </p:nvSpPr>
        <p:spPr bwMode="auto">
          <a:xfrm>
            <a:off x="1295400" y="2505364"/>
            <a:ext cx="656009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3300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How To Pray</a:t>
            </a:r>
            <a:b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 A Brother Who Sins, 16-17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8525FC9E-0218-4367-B513-79116D6E32CC}"/>
              </a:ext>
            </a:extLst>
          </p:cNvPr>
          <p:cNvSpPr txBox="1">
            <a:spLocks/>
          </p:cNvSpPr>
          <p:nvPr/>
        </p:nvSpPr>
        <p:spPr bwMode="auto">
          <a:xfrm>
            <a:off x="2115128" y="1371600"/>
            <a:ext cx="4928696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 Greatest Present, 11-13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41DD5767-4288-421B-B468-03D14343D901}"/>
              </a:ext>
            </a:extLst>
          </p:cNvPr>
          <p:cNvSpPr txBox="1">
            <a:spLocks/>
          </p:cNvSpPr>
          <p:nvPr/>
        </p:nvSpPr>
        <p:spPr bwMode="auto">
          <a:xfrm>
            <a:off x="2115128" y="1923472"/>
            <a:ext cx="4928696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How To Pray, 14-15</a:t>
            </a:r>
          </a:p>
        </p:txBody>
      </p:sp>
    </p:spTree>
    <p:extLst>
      <p:ext uri="{BB962C8B-B14F-4D97-AF65-F5344CB8AC3E}">
        <p14:creationId xmlns="" xmlns:p14="http://schemas.microsoft.com/office/powerpoint/2010/main" val="13654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16: </a:t>
            </a:r>
            <a:r>
              <a:rPr lang="en-US" sz="3600" dirty="0">
                <a:solidFill>
                  <a:srgbClr val="99FF33"/>
                </a:solidFill>
                <a:latin typeface="+mn-lt"/>
              </a:rPr>
              <a:t>sin not to death?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90600"/>
            <a:ext cx="8612912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Good to pray for physical needs of others.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3 Jn.2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BUT: </a:t>
            </a:r>
            <a:r>
              <a:rPr lang="en-US" u="sng" dirty="0">
                <a:solidFill>
                  <a:schemeClr val="bg1"/>
                </a:solidFill>
              </a:rPr>
              <a:t>spiritual needs are most important</a:t>
            </a:r>
            <a:r>
              <a:rPr lang="en-US" dirty="0">
                <a:solidFill>
                  <a:schemeClr val="bg1"/>
                </a:solidFill>
              </a:rPr>
              <a:t>. 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186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16: </a:t>
            </a:r>
            <a:r>
              <a:rPr lang="en-US" sz="3600" dirty="0">
                <a:solidFill>
                  <a:srgbClr val="99FF33"/>
                </a:solidFill>
                <a:latin typeface="+mn-lt"/>
              </a:rPr>
              <a:t>sin not to death?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90600"/>
            <a:ext cx="8612912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Jn.11:4,</a:t>
            </a:r>
            <a:r>
              <a:rPr lang="en-US" dirty="0">
                <a:solidFill>
                  <a:srgbClr val="FFFFCC"/>
                </a:solidFill>
              </a:rPr>
              <a:t> a sickness not unto death… </a:t>
            </a:r>
            <a:r>
              <a:rPr lang="en-US" dirty="0">
                <a:solidFill>
                  <a:schemeClr val="bg1"/>
                </a:solidFill>
              </a:rPr>
              <a:t>(14)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1 Jn.5:16, </a:t>
            </a:r>
            <a:r>
              <a:rPr lang="en-US" dirty="0">
                <a:solidFill>
                  <a:srgbClr val="FFFFCC"/>
                </a:solidFill>
              </a:rPr>
              <a:t>a sin not unto death…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Death results if we persist in any sin</a:t>
            </a:r>
          </a:p>
          <a:p>
            <a:pPr marL="457200" lvl="1" indent="-45720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16: </a:t>
            </a:r>
            <a:r>
              <a:rPr lang="en-US" sz="3600" dirty="0">
                <a:solidFill>
                  <a:srgbClr val="99FF33"/>
                </a:solidFill>
              </a:rPr>
              <a:t>sin to death </a:t>
            </a:r>
            <a:r>
              <a:rPr lang="en-US" sz="3600" dirty="0">
                <a:solidFill>
                  <a:srgbClr val="FFFF99"/>
                </a:solidFill>
              </a:rPr>
              <a:t>– no need to pray</a:t>
            </a:r>
          </a:p>
          <a:p>
            <a:pPr marL="573088" lvl="1" indent="-573088" defTabSz="628650">
              <a:buNone/>
            </a:pPr>
            <a:r>
              <a:rPr lang="en-US" sz="3200" dirty="0">
                <a:solidFill>
                  <a:schemeClr val="bg1"/>
                </a:solidFill>
              </a:rPr>
              <a:t>  </a:t>
            </a:r>
            <a:r>
              <a:rPr lang="en-US" sz="2400" b="1" dirty="0">
                <a:solidFill>
                  <a:srgbClr val="CCFFFF"/>
                </a:solidFill>
              </a:rPr>
              <a:t>1. </a:t>
            </a:r>
            <a:r>
              <a:rPr lang="en-US" sz="3200" dirty="0">
                <a:solidFill>
                  <a:schemeClr val="bg1"/>
                </a:solidFill>
              </a:rPr>
              <a:t>Ancients denied forgiveness possible for sins committed after baptism </a:t>
            </a:r>
          </a:p>
          <a:p>
            <a:pPr marL="741363" lvl="2" indent="-341313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Based on misunderstanding of Hb.6:4-6	</a:t>
            </a:r>
          </a:p>
          <a:p>
            <a:pPr marL="741363" lvl="2" indent="-341313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Many postponed baptism until near death</a:t>
            </a:r>
          </a:p>
          <a:p>
            <a:pPr marL="741363" lvl="2" indent="-341313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1 Jn.1:9;  Ac.8;  Hb.6:9  </a:t>
            </a:r>
            <a:r>
              <a:rPr lang="en-US" sz="2800" dirty="0">
                <a:solidFill>
                  <a:schemeClr val="bg1"/>
                </a:solidFill>
              </a:rPr>
              <a:t>(Hb.10:26-32)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63057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16: </a:t>
            </a:r>
            <a:r>
              <a:rPr lang="en-US" sz="3600" dirty="0">
                <a:solidFill>
                  <a:srgbClr val="99FF33"/>
                </a:solidFill>
                <a:latin typeface="+mn-lt"/>
              </a:rPr>
              <a:t>sin not to death?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90600"/>
            <a:ext cx="8612912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Jn.11:4,</a:t>
            </a:r>
            <a:r>
              <a:rPr lang="en-US" dirty="0">
                <a:solidFill>
                  <a:srgbClr val="FFFFCC"/>
                </a:solidFill>
              </a:rPr>
              <a:t> a sickness not unto death…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1 Jn.5:16, </a:t>
            </a:r>
            <a:r>
              <a:rPr lang="en-US" dirty="0">
                <a:solidFill>
                  <a:srgbClr val="FFFFCC"/>
                </a:solidFill>
              </a:rPr>
              <a:t>a sin not unto death…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Death results if we persist in any sin</a:t>
            </a:r>
          </a:p>
          <a:p>
            <a:pPr marL="457200" lvl="1" indent="-45720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16: </a:t>
            </a:r>
            <a:r>
              <a:rPr lang="en-US" sz="3600" dirty="0">
                <a:solidFill>
                  <a:srgbClr val="99FF33"/>
                </a:solidFill>
              </a:rPr>
              <a:t>sin to death</a:t>
            </a:r>
          </a:p>
          <a:p>
            <a:pPr marL="573088" lvl="1" indent="-573088" defTabSz="628650">
              <a:buNone/>
            </a:pPr>
            <a:r>
              <a:rPr lang="en-US" sz="3200" dirty="0">
                <a:solidFill>
                  <a:schemeClr val="bg1"/>
                </a:solidFill>
              </a:rPr>
              <a:t>  </a:t>
            </a:r>
            <a:r>
              <a:rPr lang="en-US" sz="2400" b="1" dirty="0">
                <a:solidFill>
                  <a:srgbClr val="CCFFFF"/>
                </a:solidFill>
              </a:rPr>
              <a:t>2. </a:t>
            </a:r>
            <a:r>
              <a:rPr lang="en-US" sz="3200" dirty="0">
                <a:solidFill>
                  <a:schemeClr val="bg1"/>
                </a:solidFill>
              </a:rPr>
              <a:t>Others taught that apostates could never be forgiven.</a:t>
            </a:r>
          </a:p>
          <a:p>
            <a:pPr marL="741363" lvl="2" indent="-341313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During persecution, some recanted; later repented . . . BUT:  Mt.10:33</a:t>
            </a:r>
          </a:p>
          <a:p>
            <a:pPr marL="741363" lvl="2" indent="-341313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Ct.: Lk.22:31-32 (Jn.21).   Ja.5:19-20</a:t>
            </a:r>
          </a:p>
        </p:txBody>
      </p:sp>
    </p:spTree>
    <p:extLst>
      <p:ext uri="{BB962C8B-B14F-4D97-AF65-F5344CB8AC3E}">
        <p14:creationId xmlns="" xmlns:p14="http://schemas.microsoft.com/office/powerpoint/2010/main" val="200163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16: </a:t>
            </a:r>
            <a:r>
              <a:rPr lang="en-US" sz="3600" dirty="0">
                <a:solidFill>
                  <a:srgbClr val="99FF33"/>
                </a:solidFill>
                <a:latin typeface="+mn-lt"/>
              </a:rPr>
              <a:t>sin not to death?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90600"/>
            <a:ext cx="8612912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Jn.11:4,</a:t>
            </a:r>
            <a:r>
              <a:rPr lang="en-US" dirty="0">
                <a:solidFill>
                  <a:srgbClr val="FFFFCC"/>
                </a:solidFill>
              </a:rPr>
              <a:t> a sickness not unto death…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1 Jn.5:16, </a:t>
            </a:r>
            <a:r>
              <a:rPr lang="en-US" dirty="0">
                <a:solidFill>
                  <a:srgbClr val="FFFFCC"/>
                </a:solidFill>
              </a:rPr>
              <a:t>a sin not unto death…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Death results if we persist in any sin</a:t>
            </a:r>
          </a:p>
          <a:p>
            <a:pPr marL="457200" lvl="1" indent="-45720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16: </a:t>
            </a:r>
            <a:r>
              <a:rPr lang="en-US" sz="3600" dirty="0">
                <a:solidFill>
                  <a:srgbClr val="99FF33"/>
                </a:solidFill>
              </a:rPr>
              <a:t>sin to death</a:t>
            </a:r>
          </a:p>
          <a:p>
            <a:pPr marL="573088" lvl="1" indent="-573088" defTabSz="628650">
              <a:buNone/>
            </a:pPr>
            <a:r>
              <a:rPr lang="en-US" sz="3200" dirty="0">
                <a:solidFill>
                  <a:schemeClr val="bg1"/>
                </a:solidFill>
              </a:rPr>
              <a:t>  </a:t>
            </a:r>
            <a:r>
              <a:rPr lang="en-US" sz="2400" b="1" dirty="0">
                <a:solidFill>
                  <a:srgbClr val="CCFFFF"/>
                </a:solidFill>
              </a:rPr>
              <a:t>3.</a:t>
            </a:r>
            <a:r>
              <a:rPr lang="en-US" sz="2400" dirty="0">
                <a:solidFill>
                  <a:srgbClr val="CCFFFF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Some denied that antichrists (or those they deceived) could be saved (4:3).</a:t>
            </a:r>
          </a:p>
          <a:p>
            <a:pPr marL="741363" lvl="2" indent="-341313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They thought this would be same as forgiving </a:t>
            </a:r>
            <a:r>
              <a:rPr lang="en-US" sz="3200" dirty="0" err="1">
                <a:solidFill>
                  <a:schemeClr val="bg1"/>
                </a:solidFill>
              </a:rPr>
              <a:t>satan</a:t>
            </a:r>
            <a:r>
              <a:rPr lang="en-US" sz="3200" dirty="0">
                <a:solidFill>
                  <a:schemeClr val="bg1"/>
                </a:solidFill>
              </a:rPr>
              <a:t>.   2:19;  2 Pt.2:1…  Goals:</a:t>
            </a:r>
          </a:p>
          <a:p>
            <a:pPr marL="857250" lvl="3" indent="0">
              <a:buNone/>
            </a:pPr>
            <a:r>
              <a:rPr lang="en-US" sz="3000" b="1" baseline="30000" dirty="0">
                <a:solidFill>
                  <a:srgbClr val="FFFF99"/>
                </a:solidFill>
              </a:rPr>
              <a:t>1</a:t>
            </a:r>
            <a:r>
              <a:rPr lang="en-US" sz="3000" dirty="0">
                <a:solidFill>
                  <a:srgbClr val="99FF33"/>
                </a:solidFill>
              </a:rPr>
              <a:t>cause trouble</a:t>
            </a:r>
            <a:r>
              <a:rPr lang="en-US" sz="3000" dirty="0">
                <a:solidFill>
                  <a:schemeClr val="bg1"/>
                </a:solidFill>
              </a:rPr>
              <a:t>, Ga.1:7</a:t>
            </a:r>
          </a:p>
          <a:p>
            <a:pPr marL="857250" lvl="3" indent="0">
              <a:spcBef>
                <a:spcPts val="400"/>
              </a:spcBef>
              <a:buNone/>
            </a:pPr>
            <a:r>
              <a:rPr lang="en-US" sz="3000" b="1" baseline="30000" dirty="0">
                <a:solidFill>
                  <a:srgbClr val="FFFF99"/>
                </a:solidFill>
              </a:rPr>
              <a:t>2</a:t>
            </a:r>
            <a:r>
              <a:rPr lang="en-US" sz="3000" dirty="0">
                <a:solidFill>
                  <a:srgbClr val="99FF33"/>
                </a:solidFill>
              </a:rPr>
              <a:t>capture trophies</a:t>
            </a:r>
            <a:r>
              <a:rPr lang="en-US" sz="3000" dirty="0">
                <a:solidFill>
                  <a:schemeClr val="bg1"/>
                </a:solidFill>
              </a:rPr>
              <a:t>, Ga.2:4</a:t>
            </a:r>
          </a:p>
          <a:p>
            <a:pPr marL="741363" lvl="2" indent="-341313"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848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16: </a:t>
            </a:r>
            <a:r>
              <a:rPr lang="en-US" sz="3600" dirty="0">
                <a:solidFill>
                  <a:srgbClr val="99FF33"/>
                </a:solidFill>
                <a:latin typeface="+mn-lt"/>
              </a:rPr>
              <a:t>sin not to death?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90600"/>
            <a:ext cx="8612912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Jn.11:4,</a:t>
            </a:r>
            <a:r>
              <a:rPr lang="en-US" dirty="0">
                <a:solidFill>
                  <a:srgbClr val="FFFFCC"/>
                </a:solidFill>
              </a:rPr>
              <a:t> a sickness not unto death…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1 Jn.5:16, </a:t>
            </a:r>
            <a:r>
              <a:rPr lang="en-US" dirty="0">
                <a:solidFill>
                  <a:srgbClr val="FFFFCC"/>
                </a:solidFill>
              </a:rPr>
              <a:t>a sin not unto death…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Death results if we persist in any sin</a:t>
            </a:r>
          </a:p>
          <a:p>
            <a:pPr marL="457200" lvl="1" indent="-45720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16: </a:t>
            </a:r>
            <a:r>
              <a:rPr lang="en-US" sz="3600" dirty="0">
                <a:solidFill>
                  <a:srgbClr val="99FF33"/>
                </a:solidFill>
              </a:rPr>
              <a:t>sin to death</a:t>
            </a:r>
          </a:p>
          <a:p>
            <a:pPr marL="573088" lvl="1" indent="-573088" defTabSz="628650">
              <a:buNone/>
            </a:pPr>
            <a:r>
              <a:rPr lang="en-US" sz="3200" dirty="0">
                <a:solidFill>
                  <a:schemeClr val="bg1"/>
                </a:solidFill>
              </a:rPr>
              <a:t>  </a:t>
            </a:r>
            <a:r>
              <a:rPr lang="en-US" sz="2400" dirty="0">
                <a:solidFill>
                  <a:srgbClr val="CCFFFF"/>
                </a:solidFill>
              </a:rPr>
              <a:t>4. </a:t>
            </a:r>
            <a:r>
              <a:rPr lang="en-US" sz="3200" dirty="0">
                <a:solidFill>
                  <a:schemeClr val="bg1"/>
                </a:solidFill>
              </a:rPr>
              <a:t>Real answer lies in sinner himself. </a:t>
            </a:r>
          </a:p>
          <a:p>
            <a:pPr marL="803275" lvl="2" indent="-403225" defTabSz="62865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16: </a:t>
            </a:r>
            <a:r>
              <a:rPr lang="en-US" sz="3200" i="1" u="sng" dirty="0">
                <a:solidFill>
                  <a:schemeClr val="bg1"/>
                </a:solidFill>
              </a:rPr>
              <a:t>sinning</a:t>
            </a:r>
            <a:r>
              <a:rPr lang="en-US" sz="3200" dirty="0">
                <a:solidFill>
                  <a:schemeClr val="bg1"/>
                </a:solidFill>
              </a:rPr>
              <a:t> a sin…</a:t>
            </a:r>
          </a:p>
          <a:p>
            <a:pPr marL="1260475" lvl="3" indent="-403225" defTabSz="62865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May imply refusal to </a:t>
            </a:r>
            <a:r>
              <a:rPr lang="en-US" sz="3200" u="sng" dirty="0">
                <a:solidFill>
                  <a:schemeClr val="bg1"/>
                </a:solidFill>
              </a:rPr>
              <a:t>repent</a:t>
            </a:r>
            <a:r>
              <a:rPr lang="en-US" sz="3200" dirty="0">
                <a:solidFill>
                  <a:schemeClr val="bg1"/>
                </a:solidFill>
              </a:rPr>
              <a:t>.   Lk.13:3</a:t>
            </a:r>
          </a:p>
          <a:p>
            <a:pPr marL="1260475" lvl="3" indent="-403225" defTabSz="62865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Ct. 1 Jn.1:9; Ac.8, can be saved.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E761062-55AA-484F-B432-D6F59B041B57}"/>
              </a:ext>
            </a:extLst>
          </p:cNvPr>
          <p:cNvSpPr/>
          <p:nvPr/>
        </p:nvSpPr>
        <p:spPr>
          <a:xfrm>
            <a:off x="609600" y="5791200"/>
            <a:ext cx="3886200" cy="685800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Gen.20, Abimelech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7F816E7-9688-4F6A-B821-AA4082B52E52}"/>
              </a:ext>
            </a:extLst>
          </p:cNvPr>
          <p:cNvSpPr/>
          <p:nvPr/>
        </p:nvSpPr>
        <p:spPr>
          <a:xfrm>
            <a:off x="4648200" y="5791200"/>
            <a:ext cx="3886200" cy="685800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Jer.7:16…; 11:…14 </a:t>
            </a:r>
          </a:p>
        </p:txBody>
      </p:sp>
    </p:spTree>
    <p:extLst>
      <p:ext uri="{BB962C8B-B14F-4D97-AF65-F5344CB8AC3E}">
        <p14:creationId xmlns="" xmlns:p14="http://schemas.microsoft.com/office/powerpoint/2010/main" val="406729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17: </a:t>
            </a:r>
            <a:r>
              <a:rPr lang="en-US" sz="3600" dirty="0">
                <a:solidFill>
                  <a:srgbClr val="99FF33"/>
                </a:solidFill>
                <a:latin typeface="+mn-lt"/>
              </a:rPr>
              <a:t>sin [leading] to death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90600"/>
            <a:ext cx="8612912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Prayer cannot help him.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1 Jn.3:4, </a:t>
            </a:r>
            <a:r>
              <a:rPr lang="en-US" dirty="0">
                <a:solidFill>
                  <a:srgbClr val="FFFF99"/>
                </a:solidFill>
              </a:rPr>
              <a:t>sin is lawlessness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1 Jn.5:17, …</a:t>
            </a:r>
            <a:r>
              <a:rPr lang="en-US" dirty="0">
                <a:solidFill>
                  <a:srgbClr val="FFFF99"/>
                </a:solidFill>
              </a:rPr>
              <a:t>unrighteousness</a:t>
            </a:r>
          </a:p>
          <a:p>
            <a:pPr marL="457200" lvl="1" indent="-45720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The facts</a:t>
            </a:r>
            <a:endParaRPr lang="en-US" sz="3600" dirty="0">
              <a:solidFill>
                <a:srgbClr val="99FF33"/>
              </a:solidFill>
            </a:endParaRPr>
          </a:p>
          <a:p>
            <a:pPr marL="341313" lvl="1" indent="-341313" defTabSz="628650">
              <a:buNone/>
            </a:pPr>
            <a:r>
              <a:rPr lang="en-US" sz="2400" dirty="0">
                <a:solidFill>
                  <a:srgbClr val="99FF33"/>
                </a:solidFill>
              </a:rPr>
              <a:t>1.</a:t>
            </a:r>
            <a:r>
              <a:rPr lang="en-US" sz="1800" dirty="0">
                <a:solidFill>
                  <a:srgbClr val="99FF33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1:8-10, Christians sin.  They may be   forgiven (implies repentance…).</a:t>
            </a:r>
          </a:p>
          <a:p>
            <a:pPr marL="341313" lvl="1" indent="-341313" defTabSz="628650">
              <a:buNone/>
            </a:pPr>
            <a:r>
              <a:rPr lang="en-US" sz="2400" dirty="0">
                <a:solidFill>
                  <a:srgbClr val="99FF33"/>
                </a:solidFill>
              </a:rPr>
              <a:t>2. </a:t>
            </a:r>
            <a:r>
              <a:rPr lang="en-US" sz="3200" dirty="0">
                <a:solidFill>
                  <a:schemeClr val="bg1"/>
                </a:solidFill>
              </a:rPr>
              <a:t>2:15-17, brother sins (worldliness); will not change; may defend sins. </a:t>
            </a:r>
            <a:endParaRPr lang="en-US" sz="2400" dirty="0">
              <a:solidFill>
                <a:srgbClr val="99FF33"/>
              </a:solidFill>
            </a:endParaRPr>
          </a:p>
          <a:p>
            <a:pPr marL="341313" lvl="1" indent="-341313" defTabSz="628650">
              <a:buNone/>
            </a:pPr>
            <a:r>
              <a:rPr lang="en-US" sz="2400" dirty="0">
                <a:solidFill>
                  <a:srgbClr val="99FF33"/>
                </a:solidFill>
              </a:rPr>
              <a:t>3. </a:t>
            </a:r>
            <a:r>
              <a:rPr lang="en-US" sz="3200" dirty="0">
                <a:solidFill>
                  <a:schemeClr val="bg1"/>
                </a:solidFill>
              </a:rPr>
              <a:t>2:19, brother deceived by </a:t>
            </a:r>
            <a:r>
              <a:rPr lang="en-US" sz="3200" dirty="0" err="1">
                <a:solidFill>
                  <a:schemeClr val="bg1"/>
                </a:solidFill>
              </a:rPr>
              <a:t>gnostics</a:t>
            </a:r>
            <a:r>
              <a:rPr lang="en-US" sz="3200" dirty="0">
                <a:solidFill>
                  <a:schemeClr val="bg1"/>
                </a:solidFill>
              </a:rPr>
              <a:t>: denies God; will not change.  Pray?  	[Ro.10:1]</a:t>
            </a:r>
          </a:p>
          <a:p>
            <a:pPr marL="341313" lvl="1" indent="-341313" defTabSz="62865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01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477" y="838200"/>
            <a:ext cx="4928696" cy="3810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 Three Proofs, 6-10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6B436B13-E01D-4AE0-9113-EB835228A029}"/>
              </a:ext>
            </a:extLst>
          </p:cNvPr>
          <p:cNvSpPr txBox="1">
            <a:spLocks/>
          </p:cNvSpPr>
          <p:nvPr/>
        </p:nvSpPr>
        <p:spPr bwMode="auto">
          <a:xfrm>
            <a:off x="1295400" y="3258128"/>
            <a:ext cx="656009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3300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 Persistent Peril, </a:t>
            </a:r>
            <a:b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18-21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8525FC9E-0218-4367-B513-79116D6E32CC}"/>
              </a:ext>
            </a:extLst>
          </p:cNvPr>
          <p:cNvSpPr txBox="1">
            <a:spLocks/>
          </p:cNvSpPr>
          <p:nvPr/>
        </p:nvSpPr>
        <p:spPr bwMode="auto">
          <a:xfrm>
            <a:off x="2115128" y="1371600"/>
            <a:ext cx="4928696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 Greatest Present, 11-13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41DD5767-4288-421B-B468-03D14343D901}"/>
              </a:ext>
            </a:extLst>
          </p:cNvPr>
          <p:cNvSpPr txBox="1">
            <a:spLocks/>
          </p:cNvSpPr>
          <p:nvPr/>
        </p:nvSpPr>
        <p:spPr bwMode="auto">
          <a:xfrm>
            <a:off x="2115128" y="1923472"/>
            <a:ext cx="4928696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How To Pray, 14-15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23E34A12-6A8D-4E64-8CDD-BC8D9A7E4D18}"/>
              </a:ext>
            </a:extLst>
          </p:cNvPr>
          <p:cNvSpPr txBox="1">
            <a:spLocks/>
          </p:cNvSpPr>
          <p:nvPr/>
        </p:nvSpPr>
        <p:spPr bwMode="auto">
          <a:xfrm>
            <a:off x="2115128" y="2466108"/>
            <a:ext cx="4928696" cy="58189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How To Pray For Brother…</a:t>
            </a:r>
            <a:b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16-17</a:t>
            </a:r>
            <a:endParaRPr lang="en-US" sz="24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473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18: </a:t>
            </a:r>
            <a:r>
              <a:rPr lang="en-US" sz="3600" dirty="0">
                <a:solidFill>
                  <a:srgbClr val="FFC000"/>
                </a:solidFill>
                <a:latin typeface="+mn-lt"/>
              </a:rPr>
              <a:t>we know… 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begotten </a:t>
            </a:r>
            <a:r>
              <a:rPr lang="en-US" sz="3600" u="sng" dirty="0">
                <a:solidFill>
                  <a:schemeClr val="bg1"/>
                </a:solidFill>
                <a:latin typeface="+mn-lt"/>
              </a:rPr>
              <a:t>of God</a:t>
            </a:r>
            <a:endParaRPr lang="en-US" sz="3600" u="sng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685800"/>
            <a:ext cx="8612912" cy="5867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Purity and protection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If born of God…do not sin [</a:t>
            </a:r>
            <a:r>
              <a:rPr lang="en-US" i="1" dirty="0" err="1">
                <a:solidFill>
                  <a:schemeClr val="bg1"/>
                </a:solidFill>
              </a:rPr>
              <a:t>sinneth</a:t>
            </a:r>
            <a:r>
              <a:rPr lang="en-US" i="1" dirty="0">
                <a:solidFill>
                  <a:schemeClr val="bg1"/>
                </a:solidFill>
              </a:rPr>
              <a:t> not</a:t>
            </a:r>
            <a:r>
              <a:rPr lang="en-US" dirty="0">
                <a:solidFill>
                  <a:schemeClr val="bg1"/>
                </a:solidFill>
              </a:rPr>
              <a:t>].   Ch.3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‘Begotten’ identifies the Father.</a:t>
            </a:r>
          </a:p>
          <a:p>
            <a:pPr marL="400050" lvl="1" indent="0"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‘Touch’: contact with view to causing harm…</a:t>
            </a:r>
            <a:endParaRPr lang="en-US" sz="3200" dirty="0">
              <a:solidFill>
                <a:srgbClr val="FFFFCC"/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01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18: </a:t>
            </a:r>
            <a:r>
              <a:rPr lang="en-US" sz="3600" dirty="0">
                <a:solidFill>
                  <a:srgbClr val="FFC000"/>
                </a:solidFill>
                <a:latin typeface="+mn-lt"/>
              </a:rPr>
              <a:t>we know… 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begotten </a:t>
            </a:r>
            <a:r>
              <a:rPr lang="en-US" sz="3600" u="sng" dirty="0">
                <a:solidFill>
                  <a:schemeClr val="bg1"/>
                </a:solidFill>
                <a:latin typeface="+mn-lt"/>
              </a:rPr>
              <a:t>of God</a:t>
            </a:r>
            <a:endParaRPr lang="en-US" sz="3600" u="sng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609600"/>
            <a:ext cx="8612912" cy="5867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C0C0C0"/>
                </a:solidFill>
              </a:rPr>
              <a:t>Purity and protection 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C0C0"/>
                </a:solidFill>
              </a:rPr>
              <a:t>If born of God…do not sin [</a:t>
            </a:r>
            <a:r>
              <a:rPr lang="en-US" sz="2800" i="1" dirty="0" err="1">
                <a:solidFill>
                  <a:srgbClr val="C0C0C0"/>
                </a:solidFill>
              </a:rPr>
              <a:t>sinneth</a:t>
            </a:r>
            <a:r>
              <a:rPr lang="en-US" sz="2800" i="1" dirty="0">
                <a:solidFill>
                  <a:srgbClr val="C0C0C0"/>
                </a:solidFill>
              </a:rPr>
              <a:t> not</a:t>
            </a:r>
            <a:r>
              <a:rPr lang="en-US" sz="2800" dirty="0">
                <a:solidFill>
                  <a:srgbClr val="C0C0C0"/>
                </a:solidFill>
              </a:rPr>
              <a:t>].   Ch.3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dirty="0">
                <a:solidFill>
                  <a:srgbClr val="C0C0C0"/>
                </a:solidFill>
              </a:rPr>
              <a:t>‘Begotten’ identifies the Father.</a:t>
            </a:r>
          </a:p>
          <a:p>
            <a:pPr marL="400050" lvl="1" indent="0">
              <a:spcAft>
                <a:spcPts val="0"/>
              </a:spcAft>
              <a:buNone/>
            </a:pPr>
            <a:r>
              <a:rPr lang="en-US" dirty="0">
                <a:solidFill>
                  <a:srgbClr val="C0C0C0"/>
                </a:solidFill>
              </a:rPr>
              <a:t>‘Touch’: contact with view to causing harm…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19: </a:t>
            </a:r>
            <a:r>
              <a:rPr lang="en-US" sz="3600" dirty="0">
                <a:solidFill>
                  <a:srgbClr val="FFC000"/>
                </a:solidFill>
              </a:rPr>
              <a:t>we know… </a:t>
            </a:r>
            <a:r>
              <a:rPr lang="en-US" sz="3600" dirty="0">
                <a:solidFill>
                  <a:schemeClr val="bg1"/>
                </a:solidFill>
              </a:rPr>
              <a:t>we are </a:t>
            </a:r>
            <a:r>
              <a:rPr lang="en-US" sz="3600" u="sng" dirty="0">
                <a:solidFill>
                  <a:schemeClr val="bg1"/>
                </a:solidFill>
              </a:rPr>
              <a:t>of God</a:t>
            </a:r>
            <a:endParaRPr lang="en-US" sz="3600" u="sng" dirty="0">
              <a:solidFill>
                <a:srgbClr val="FFC000"/>
              </a:solidFill>
            </a:endParaRPr>
          </a:p>
          <a:p>
            <a:pPr marL="457200" lvl="1" indent="-45720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Avoidance and addiction</a:t>
            </a:r>
          </a:p>
          <a:p>
            <a:pPr marL="457200" lvl="1" indent="-457200"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‘World’ – wicked people who lie in power of (under sway of] the evil one.</a:t>
            </a:r>
          </a:p>
          <a:p>
            <a:pPr marL="457200" lvl="1" indent="-457200" algn="ctr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659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B9B16E-5549-F84B-A175-3061F3E0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18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Main body of 1 John ends at 5:12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23EF68-E64D-FF43-B396-E26AED836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6818"/>
            <a:ext cx="8229600" cy="502934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13-21 form a summary and a conclusion [similar to John 20:30-31]</a:t>
            </a:r>
          </a:p>
          <a:p>
            <a:r>
              <a:rPr lang="en-US" dirty="0">
                <a:solidFill>
                  <a:schemeClr val="bg1"/>
                </a:solidFill>
              </a:rPr>
              <a:t>The conclusion restates main themes –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Main emphasis: assurance of believer’s fellowship with God.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Word are repeated: </a:t>
            </a:r>
            <a:r>
              <a:rPr lang="en-US" sz="3200" dirty="0">
                <a:solidFill>
                  <a:srgbClr val="FFFF99"/>
                </a:solidFill>
              </a:rPr>
              <a:t>eternal life </a:t>
            </a:r>
            <a:r>
              <a:rPr lang="en-US" sz="3200" dirty="0">
                <a:solidFill>
                  <a:schemeClr val="bg1"/>
                </a:solidFill>
              </a:rPr>
              <a:t>(5:13, 20);  </a:t>
            </a:r>
            <a:r>
              <a:rPr lang="en-US" sz="3200" dirty="0">
                <a:solidFill>
                  <a:srgbClr val="FFFF99"/>
                </a:solidFill>
              </a:rPr>
              <a:t>born of God </a:t>
            </a:r>
            <a:r>
              <a:rPr lang="en-US" sz="3200" dirty="0">
                <a:solidFill>
                  <a:schemeClr val="bg1"/>
                </a:solidFill>
              </a:rPr>
              <a:t>(5:18);  </a:t>
            </a:r>
            <a:r>
              <a:rPr lang="en-US" sz="3200" dirty="0">
                <a:solidFill>
                  <a:srgbClr val="FFFF99"/>
                </a:solidFill>
              </a:rPr>
              <a:t>knowing God, being in Him </a:t>
            </a:r>
            <a:r>
              <a:rPr lang="en-US" sz="3200" dirty="0">
                <a:solidFill>
                  <a:schemeClr val="bg1"/>
                </a:solidFill>
              </a:rPr>
              <a:t>(5:20).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‘We know’: six times in this section</a:t>
            </a:r>
          </a:p>
        </p:txBody>
      </p:sp>
    </p:spTree>
    <p:extLst>
      <p:ext uri="{BB962C8B-B14F-4D97-AF65-F5344CB8AC3E}">
        <p14:creationId xmlns="" xmlns:p14="http://schemas.microsoft.com/office/powerpoint/2010/main" val="391329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18: </a:t>
            </a:r>
            <a:r>
              <a:rPr lang="en-US" sz="3600" dirty="0">
                <a:solidFill>
                  <a:srgbClr val="FFC000"/>
                </a:solidFill>
                <a:latin typeface="+mn-lt"/>
              </a:rPr>
              <a:t>we know… 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begotten </a:t>
            </a:r>
            <a:r>
              <a:rPr lang="en-US" sz="3600" u="sng" dirty="0">
                <a:solidFill>
                  <a:schemeClr val="bg1"/>
                </a:solidFill>
                <a:latin typeface="+mn-lt"/>
              </a:rPr>
              <a:t>of God</a:t>
            </a:r>
            <a:endParaRPr lang="en-US" sz="3600" u="sng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609600"/>
            <a:ext cx="8612912" cy="5867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C0C0C0"/>
                </a:solidFill>
              </a:rPr>
              <a:t>Purity and protection 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C0C0"/>
                </a:solidFill>
              </a:rPr>
              <a:t>If born of God…do not sin [</a:t>
            </a:r>
            <a:r>
              <a:rPr lang="en-US" sz="2800" i="1" dirty="0" err="1">
                <a:solidFill>
                  <a:srgbClr val="C0C0C0"/>
                </a:solidFill>
              </a:rPr>
              <a:t>sinneth</a:t>
            </a:r>
            <a:r>
              <a:rPr lang="en-US" sz="2800" i="1" dirty="0">
                <a:solidFill>
                  <a:srgbClr val="C0C0C0"/>
                </a:solidFill>
              </a:rPr>
              <a:t> not</a:t>
            </a:r>
            <a:r>
              <a:rPr lang="en-US" sz="2800" dirty="0">
                <a:solidFill>
                  <a:srgbClr val="C0C0C0"/>
                </a:solidFill>
              </a:rPr>
              <a:t>].   Ch.3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dirty="0">
                <a:solidFill>
                  <a:srgbClr val="C0C0C0"/>
                </a:solidFill>
              </a:rPr>
              <a:t>‘Begotten’ identifies the Father.</a:t>
            </a:r>
          </a:p>
          <a:p>
            <a:pPr marL="400050" lvl="1" indent="0">
              <a:spcAft>
                <a:spcPts val="0"/>
              </a:spcAft>
              <a:buNone/>
            </a:pPr>
            <a:r>
              <a:rPr lang="en-US" dirty="0">
                <a:solidFill>
                  <a:srgbClr val="C0C0C0"/>
                </a:solidFill>
              </a:rPr>
              <a:t>‘Touch’: contact with view to causing harm…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19: </a:t>
            </a:r>
            <a:r>
              <a:rPr lang="en-US" sz="3600" dirty="0">
                <a:solidFill>
                  <a:srgbClr val="FFC000"/>
                </a:solidFill>
              </a:rPr>
              <a:t>we know… </a:t>
            </a:r>
            <a:r>
              <a:rPr lang="en-US" sz="3600" dirty="0">
                <a:solidFill>
                  <a:schemeClr val="bg1"/>
                </a:solidFill>
              </a:rPr>
              <a:t>we are </a:t>
            </a:r>
            <a:r>
              <a:rPr lang="en-US" sz="3600" u="sng" dirty="0">
                <a:solidFill>
                  <a:schemeClr val="bg1"/>
                </a:solidFill>
              </a:rPr>
              <a:t>of God</a:t>
            </a:r>
            <a:endParaRPr lang="en-US" sz="3600" u="sng" dirty="0">
              <a:solidFill>
                <a:srgbClr val="FFC000"/>
              </a:solidFill>
            </a:endParaRPr>
          </a:p>
          <a:p>
            <a:pPr marL="457200" lvl="1" indent="-457200">
              <a:buNone/>
            </a:pPr>
            <a:r>
              <a:rPr lang="en-US" dirty="0">
                <a:solidFill>
                  <a:srgbClr val="C0C0C0"/>
                </a:solidFill>
              </a:rPr>
              <a:t>Avoidance and addiction</a:t>
            </a:r>
          </a:p>
          <a:p>
            <a:pPr marL="457200" lvl="1" indent="-457200">
              <a:spcAft>
                <a:spcPts val="0"/>
              </a:spcAft>
              <a:buNone/>
            </a:pPr>
            <a:r>
              <a:rPr lang="en-US" dirty="0">
                <a:solidFill>
                  <a:srgbClr val="C0C0C0"/>
                </a:solidFill>
              </a:rPr>
              <a:t>‘World’ – wicked people who lie in power of (under sway of] the evil one.</a:t>
            </a:r>
          </a:p>
          <a:p>
            <a:pPr marL="457200" lvl="1" indent="-45720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20: </a:t>
            </a:r>
            <a:r>
              <a:rPr lang="en-US" sz="3600" dirty="0">
                <a:solidFill>
                  <a:srgbClr val="FFC000"/>
                </a:solidFill>
              </a:rPr>
              <a:t>we know… </a:t>
            </a:r>
            <a:r>
              <a:rPr lang="en-US" sz="3600" dirty="0">
                <a:solidFill>
                  <a:schemeClr val="bg1"/>
                </a:solidFill>
              </a:rPr>
              <a:t>Son </a:t>
            </a:r>
            <a:r>
              <a:rPr lang="en-US" sz="3600" u="sng" dirty="0">
                <a:solidFill>
                  <a:schemeClr val="bg1"/>
                </a:solidFill>
              </a:rPr>
              <a:t>of God</a:t>
            </a:r>
            <a:endParaRPr lang="en-US" sz="3600" u="sng" dirty="0">
              <a:solidFill>
                <a:srgbClr val="FFC000"/>
              </a:solidFill>
            </a:endParaRPr>
          </a:p>
          <a:p>
            <a:pPr marL="457200" lvl="1" indent="-457200">
              <a:buNone/>
            </a:pPr>
            <a:r>
              <a:rPr lang="en-US" sz="3200" dirty="0">
                <a:solidFill>
                  <a:schemeClr val="bg1"/>
                </a:solidFill>
              </a:rPr>
              <a:t>Discernment and destiny.   Life, 1:1-3.</a:t>
            </a:r>
          </a:p>
        </p:txBody>
      </p:sp>
    </p:spTree>
    <p:extLst>
      <p:ext uri="{BB962C8B-B14F-4D97-AF65-F5344CB8AC3E}">
        <p14:creationId xmlns="" xmlns:p14="http://schemas.microsoft.com/office/powerpoint/2010/main" val="326846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21: 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little children…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838200"/>
            <a:ext cx="8612912" cy="5648036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Idols??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May refer to false conceptions of God (as heresy of Gnosticism) – </a:t>
            </a:r>
          </a:p>
          <a:p>
            <a:pPr lvl="1" defTabSz="341313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FFFF99"/>
                </a:solidFill>
              </a:rPr>
              <a:t>False god … False </a:t>
            </a:r>
            <a:r>
              <a:rPr lang="en-US" sz="3200" dirty="0" err="1">
                <a:solidFill>
                  <a:srgbClr val="FFFF99"/>
                </a:solidFill>
              </a:rPr>
              <a:t>christ</a:t>
            </a:r>
            <a:r>
              <a:rPr lang="en-US" sz="3200" dirty="0">
                <a:solidFill>
                  <a:srgbClr val="FFFF99"/>
                </a:solidFill>
              </a:rPr>
              <a:t> … False hope</a:t>
            </a:r>
          </a:p>
          <a:p>
            <a:pPr marL="0" indent="0" defTabSz="341313">
              <a:spcAft>
                <a:spcPts val="600"/>
              </a:spcAft>
              <a:buNone/>
            </a:pPr>
            <a:r>
              <a:rPr lang="en-US" dirty="0">
                <a:solidFill>
                  <a:srgbClr val="99FF33"/>
                </a:solidFill>
              </a:rPr>
              <a:t>More generally:  all counterfeit gods.</a:t>
            </a:r>
          </a:p>
          <a:p>
            <a:pPr marL="0" indent="0" defTabSz="341313">
              <a:buNone/>
            </a:pPr>
            <a:r>
              <a:rPr lang="en-US" u="sng" dirty="0">
                <a:solidFill>
                  <a:schemeClr val="bg1"/>
                </a:solidFill>
              </a:rPr>
              <a:t>Idol</a:t>
            </a:r>
            <a:r>
              <a:rPr lang="en-US" dirty="0">
                <a:solidFill>
                  <a:schemeClr val="bg1"/>
                </a:solidFill>
              </a:rPr>
              <a:t>: anything that takes the place of God.</a:t>
            </a:r>
          </a:p>
          <a:p>
            <a:pPr marL="0" indent="0" defTabSz="341313">
              <a:buNone/>
            </a:pPr>
            <a:r>
              <a:rPr lang="en-US" dirty="0">
                <a:solidFill>
                  <a:schemeClr val="bg1"/>
                </a:solidFill>
              </a:rPr>
              <a:t>Common problem: Ga.5:20; Ep.5:5.  Rv.2:14…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1155F5B-616D-475B-97D3-9AD9260453FC}"/>
              </a:ext>
            </a:extLst>
          </p:cNvPr>
          <p:cNvSpPr/>
          <p:nvPr/>
        </p:nvSpPr>
        <p:spPr>
          <a:xfrm>
            <a:off x="965192" y="5114636"/>
            <a:ext cx="7215916" cy="1371600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“The warning is to believers against turning</a:t>
            </a:r>
            <a:br>
              <a:rPr lang="en-US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away from God to idolatry, whether ‘openly</a:t>
            </a:r>
            <a:br>
              <a:rPr lang="en-US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 secretly, consciously or unconsciously’”</a:t>
            </a:r>
            <a:r>
              <a:rPr lang="en-US" sz="31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100" dirty="0"/>
          </a:p>
        </p:txBody>
      </p:sp>
    </p:spTree>
    <p:extLst>
      <p:ext uri="{BB962C8B-B14F-4D97-AF65-F5344CB8AC3E}">
        <p14:creationId xmlns="" xmlns:p14="http://schemas.microsoft.com/office/powerpoint/2010/main" val="146500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B9B16E-5549-F84B-A175-3061F3E0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18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Conclusion is divided into three parts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23EF68-E64D-FF43-B396-E26AED836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6818"/>
            <a:ext cx="8229600" cy="502934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13-17, why John wrote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18-20, summary of themes of 1 John, beginning with </a:t>
            </a:r>
            <a:r>
              <a:rPr lang="en-US" sz="3200" i="1" dirty="0">
                <a:solidFill>
                  <a:schemeClr val="bg1"/>
                </a:solidFill>
              </a:rPr>
              <a:t>we know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21, final warning against idolatry.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673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78" y="838200"/>
            <a:ext cx="6560095" cy="1295400"/>
          </a:xfrm>
          <a:solidFill>
            <a:schemeClr val="tx1"/>
          </a:solidFill>
          <a:ln>
            <a:solidFill>
              <a:srgbClr val="FF3300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Three Proofs, 6-10</a:t>
            </a:r>
          </a:p>
        </p:txBody>
      </p:sp>
    </p:spTree>
    <p:extLst>
      <p:ext uri="{BB962C8B-B14F-4D97-AF65-F5344CB8AC3E}">
        <p14:creationId xmlns="" xmlns:p14="http://schemas.microsoft.com/office/powerpoint/2010/main" val="20017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477" y="838200"/>
            <a:ext cx="4928696" cy="3810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 Three Proofs, 6-10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6B436B13-E01D-4AE0-9113-EB835228A029}"/>
              </a:ext>
            </a:extLst>
          </p:cNvPr>
          <p:cNvSpPr txBox="1">
            <a:spLocks/>
          </p:cNvSpPr>
          <p:nvPr/>
        </p:nvSpPr>
        <p:spPr bwMode="auto">
          <a:xfrm>
            <a:off x="1295400" y="1371600"/>
            <a:ext cx="656009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3300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Greatest Present,</a:t>
            </a:r>
            <a:br>
              <a:rPr lang="en-US" sz="3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11-13</a:t>
            </a:r>
          </a:p>
        </p:txBody>
      </p:sp>
    </p:spTree>
    <p:extLst>
      <p:ext uri="{BB962C8B-B14F-4D97-AF65-F5344CB8AC3E}">
        <p14:creationId xmlns="" xmlns:p14="http://schemas.microsoft.com/office/powerpoint/2010/main" val="73070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B9B16E-5549-F84B-A175-3061F3E0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11-13: the danger of unbelief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23EF68-E64D-FF43-B396-E26AED836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Unbelief is not an error / mistake, but sin.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99"/>
                </a:solidFill>
              </a:rPr>
              <a:t>Unbelief calls God a liar </a:t>
            </a:r>
            <a:r>
              <a:rPr lang="en-US" sz="3200" dirty="0">
                <a:solidFill>
                  <a:schemeClr val="bg1"/>
                </a:solidFill>
              </a:rPr>
              <a:t>(cf. 1:10).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John writes to protect believers from becoming unbelievers (2:19).</a:t>
            </a:r>
          </a:p>
          <a:p>
            <a:r>
              <a:rPr lang="en-US" dirty="0">
                <a:solidFill>
                  <a:schemeClr val="bg1"/>
                </a:solidFill>
              </a:rPr>
              <a:t>John gives doctrinal, moral, and social standards for self-examination.  </a:t>
            </a:r>
          </a:p>
        </p:txBody>
      </p:sp>
    </p:spTree>
    <p:extLst>
      <p:ext uri="{BB962C8B-B14F-4D97-AF65-F5344CB8AC3E}">
        <p14:creationId xmlns="" xmlns:p14="http://schemas.microsoft.com/office/powerpoint/2010/main" val="143933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477" y="838200"/>
            <a:ext cx="4928696" cy="3810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 Three Proofs, 6-10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6B436B13-E01D-4AE0-9113-EB835228A029}"/>
              </a:ext>
            </a:extLst>
          </p:cNvPr>
          <p:cNvSpPr txBox="1">
            <a:spLocks/>
          </p:cNvSpPr>
          <p:nvPr/>
        </p:nvSpPr>
        <p:spPr bwMode="auto">
          <a:xfrm>
            <a:off x="1295400" y="1923472"/>
            <a:ext cx="656009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3300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 To Pray</a:t>
            </a:r>
            <a:r>
              <a:rPr lang="en-US" sz="370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13-15</a:t>
            </a:r>
            <a:endParaRPr lang="en-US" sz="37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8525FC9E-0218-4367-B513-79116D6E32CC}"/>
              </a:ext>
            </a:extLst>
          </p:cNvPr>
          <p:cNvSpPr txBox="1">
            <a:spLocks/>
          </p:cNvSpPr>
          <p:nvPr/>
        </p:nvSpPr>
        <p:spPr bwMode="auto">
          <a:xfrm>
            <a:off x="2115128" y="1371600"/>
            <a:ext cx="4928696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 Greatest Present, 11-13</a:t>
            </a:r>
          </a:p>
        </p:txBody>
      </p:sp>
    </p:spTree>
    <p:extLst>
      <p:ext uri="{BB962C8B-B14F-4D97-AF65-F5344CB8AC3E}">
        <p14:creationId xmlns="" xmlns:p14="http://schemas.microsoft.com/office/powerpoint/2010/main" val="404282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14-15: we ask – He hears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90600"/>
            <a:ext cx="8612912" cy="55626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</a:rPr>
              <a:t>Confidence:</a:t>
            </a:r>
            <a:r>
              <a:rPr lang="en-US" dirty="0">
                <a:solidFill>
                  <a:schemeClr val="bg1"/>
                </a:solidFill>
              </a:rPr>
              <a:t> originally,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freedom of speech; complete confidence (in Him).  </a:t>
            </a:r>
          </a:p>
          <a:p>
            <a:pPr marL="461963" lvl="1" indent="-2317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Previously: 2:28;  3:21;  4:17.  </a:t>
            </a:r>
          </a:p>
          <a:p>
            <a:pPr marL="461963" lvl="1" indent="-23177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Does He really hear?   Confirmation provides certainty.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CC"/>
                </a:solidFill>
              </a:rPr>
              <a:t>His will – a condition of prayer.  </a:t>
            </a:r>
            <a:r>
              <a:rPr lang="en-US" dirty="0">
                <a:solidFill>
                  <a:schemeClr val="bg1"/>
                </a:solidFill>
              </a:rPr>
              <a:t>[3:22]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CEFE0CC-BF30-43CB-BCED-A20BFDCD4351}"/>
              </a:ext>
            </a:extLst>
          </p:cNvPr>
          <p:cNvSpPr/>
          <p:nvPr/>
        </p:nvSpPr>
        <p:spPr>
          <a:xfrm>
            <a:off x="1048328" y="4505036"/>
            <a:ext cx="7047344" cy="524164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James 4:1-4, prayer of covetousness…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18F5025-6305-47A7-A9BD-5D4D0AD772E7}"/>
              </a:ext>
            </a:extLst>
          </p:cNvPr>
          <p:cNvSpPr/>
          <p:nvPr/>
        </p:nvSpPr>
        <p:spPr>
          <a:xfrm>
            <a:off x="2238028" y="5190836"/>
            <a:ext cx="4684105" cy="524164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David, 2 Sm.15:25-26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DF67453-4805-468F-A63D-9DC954457C81}"/>
              </a:ext>
            </a:extLst>
          </p:cNvPr>
          <p:cNvSpPr/>
          <p:nvPr/>
        </p:nvSpPr>
        <p:spPr>
          <a:xfrm>
            <a:off x="2244952" y="5876636"/>
            <a:ext cx="4684105" cy="524164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Paul, 2 Co.12:…7-10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783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14-15: we ask – He hears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90600"/>
            <a:ext cx="8612912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CC"/>
                </a:solidFill>
              </a:rPr>
              <a:t>Confidence:</a:t>
            </a:r>
            <a:r>
              <a:rPr lang="en-US" dirty="0">
                <a:solidFill>
                  <a:schemeClr val="bg1"/>
                </a:solidFill>
              </a:rPr>
              <a:t> originally,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freedom of speech; complete confidence (in Him).  </a:t>
            </a:r>
          </a:p>
          <a:p>
            <a:pPr marL="0" indent="0">
              <a:buNone/>
            </a:pPr>
            <a:r>
              <a:rPr lang="en-US" dirty="0">
                <a:solidFill>
                  <a:srgbClr val="FFFFCC"/>
                </a:solidFill>
              </a:rPr>
              <a:t>His will – a condition of prayer.  </a:t>
            </a:r>
            <a:r>
              <a:rPr lang="en-US" dirty="0">
                <a:solidFill>
                  <a:schemeClr val="bg1"/>
                </a:solidFill>
              </a:rPr>
              <a:t>[3:22]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dirty="0">
                <a:solidFill>
                  <a:srgbClr val="FFFFCC"/>
                </a:solidFill>
              </a:rPr>
              <a:t>He hears us </a:t>
            </a:r>
            <a:r>
              <a:rPr lang="en-US" dirty="0">
                <a:solidFill>
                  <a:schemeClr val="bg1"/>
                </a:solidFill>
              </a:rPr>
              <a:t>– as James 4:1-3?  …Lk.18:9-12?</a:t>
            </a:r>
          </a:p>
          <a:p>
            <a:pPr marL="0" indent="0" defTabSz="517525">
              <a:spcBef>
                <a:spcPts val="6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u="sng" dirty="0">
                <a:solidFill>
                  <a:srgbClr val="FFFF00"/>
                </a:solidFill>
              </a:rPr>
              <a:t>Hear</a:t>
            </a:r>
            <a:r>
              <a:rPr lang="en-US" dirty="0">
                <a:solidFill>
                  <a:schemeClr val="bg1"/>
                </a:solidFill>
              </a:rPr>
              <a:t>: listen to, 1 Pt.3:12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CEFE0CC-BF30-43CB-BCED-A20BFDCD4351}"/>
              </a:ext>
            </a:extLst>
          </p:cNvPr>
          <p:cNvSpPr/>
          <p:nvPr/>
        </p:nvSpPr>
        <p:spPr>
          <a:xfrm>
            <a:off x="1858820" y="2819400"/>
            <a:ext cx="5428672" cy="1600200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Strong persistent faith must accompany prayer or we risk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turning prayer into wishes…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DF67453-4805-468F-A63D-9DC954457C81}"/>
              </a:ext>
            </a:extLst>
          </p:cNvPr>
          <p:cNvSpPr/>
          <p:nvPr/>
        </p:nvSpPr>
        <p:spPr>
          <a:xfrm>
            <a:off x="2301395" y="4572000"/>
            <a:ext cx="2185169" cy="524164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Marriage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1B1A9B5-573F-456D-8439-0F3CE25ED4C6}"/>
              </a:ext>
            </a:extLst>
          </p:cNvPr>
          <p:cNvSpPr/>
          <p:nvPr/>
        </p:nvSpPr>
        <p:spPr>
          <a:xfrm>
            <a:off x="4663595" y="4572000"/>
            <a:ext cx="2185169" cy="524164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838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8291</TotalTime>
  <Words>1049</Words>
  <Application>Microsoft Office PowerPoint</Application>
  <PresentationFormat>On-screen Show (4:3)</PresentationFormat>
  <Paragraphs>144</Paragraphs>
  <Slides>21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Slide 1</vt:lpstr>
      <vt:lpstr>Main body of 1 John ends at 5:12</vt:lpstr>
      <vt:lpstr>Conclusion is divided into three parts</vt:lpstr>
      <vt:lpstr>I. The Three Proofs, 6-10</vt:lpstr>
      <vt:lpstr>I. The Three Proofs, 6-10</vt:lpstr>
      <vt:lpstr>11-13: the danger of unbelief</vt:lpstr>
      <vt:lpstr>I. The Three Proofs, 6-10</vt:lpstr>
      <vt:lpstr>14-15: we ask – He hears</vt:lpstr>
      <vt:lpstr>14-15: we ask – He hears</vt:lpstr>
      <vt:lpstr>I. The Three Proofs, 6-10</vt:lpstr>
      <vt:lpstr>16: sin not to death?  </vt:lpstr>
      <vt:lpstr>16: sin not to death?  </vt:lpstr>
      <vt:lpstr>16: sin not to death?  </vt:lpstr>
      <vt:lpstr>16: sin not to death?  </vt:lpstr>
      <vt:lpstr>16: sin not to death?  </vt:lpstr>
      <vt:lpstr>17: sin [leading] to death</vt:lpstr>
      <vt:lpstr>I. The Three Proofs, 6-10</vt:lpstr>
      <vt:lpstr>18: we know… begotten of God</vt:lpstr>
      <vt:lpstr>18: we know… begotten of God</vt:lpstr>
      <vt:lpstr>18: we know… begotten of God</vt:lpstr>
      <vt:lpstr>21: little children…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618</cp:revision>
  <dcterms:created xsi:type="dcterms:W3CDTF">2004-01-08T21:08:14Z</dcterms:created>
  <dcterms:modified xsi:type="dcterms:W3CDTF">2019-07-22T00:41:43Z</dcterms:modified>
</cp:coreProperties>
</file>