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revisionInfo.xml" ContentType="application/vnd.ms-powerpoint.revisioninfo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1"/>
  </p:notesMasterIdLst>
  <p:sldIdLst>
    <p:sldId id="366" r:id="rId2"/>
    <p:sldId id="675" r:id="rId3"/>
    <p:sldId id="777" r:id="rId4"/>
    <p:sldId id="305" r:id="rId5"/>
    <p:sldId id="766" r:id="rId6"/>
    <p:sldId id="778" r:id="rId7"/>
    <p:sldId id="776" r:id="rId8"/>
    <p:sldId id="779" r:id="rId9"/>
    <p:sldId id="535" r:id="rId10"/>
    <p:sldId id="780" r:id="rId11"/>
    <p:sldId id="769" r:id="rId12"/>
    <p:sldId id="781" r:id="rId13"/>
    <p:sldId id="785" r:id="rId14"/>
    <p:sldId id="783" r:id="rId15"/>
    <p:sldId id="782" r:id="rId16"/>
    <p:sldId id="784" r:id="rId17"/>
    <p:sldId id="786" r:id="rId18"/>
    <p:sldId id="787" r:id="rId19"/>
    <p:sldId id="770" r:id="rId20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12" userDrawn="1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CC"/>
    <a:srgbClr val="FFFF99"/>
    <a:srgbClr val="CCFFFF"/>
    <a:srgbClr val="99FF33"/>
    <a:srgbClr val="FFCC00"/>
    <a:srgbClr val="B2B2B2"/>
    <a:srgbClr val="CCFF33"/>
    <a:srgbClr val="800000"/>
    <a:srgbClr val="FF00FF"/>
    <a:srgbClr val="FFFFFF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32767"/>
    </p:ext>
    <p:ext uri="{FD5EFAAD-0ECE-453E-9831-46B23BE46B34}">
      <p15:chartTrackingRefBased xmlns=""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C2EDE0BD-9A64-4C21-A266-4C50ECDD3B1B}" v="3" dt="2019-07-28T20:13:16.386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620"/>
    <p:restoredTop sz="94660"/>
  </p:normalViewPr>
  <p:slideViewPr>
    <p:cSldViewPr showGuides="1">
      <p:cViewPr varScale="1">
        <p:scale>
          <a:sx n="65" d="100"/>
          <a:sy n="65" d="100"/>
        </p:scale>
        <p:origin x="-582" y="-114"/>
      </p:cViewPr>
      <p:guideLst>
        <p:guide orient="horz" pos="2112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32" Type="http://schemas.microsoft.com/office/2015/10/relationships/revisionInfo" Target="revisionInfo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EE0F358-7D01-4D68-BB99-394C091459F0}" type="datetimeFigureOut">
              <a:rPr lang="en-US" smtClean="0"/>
              <a:pPr/>
              <a:t>7/28/2019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3C5D134-76E8-4430-B990-5385720D373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94953973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618CC59-2BB9-4D66-89EA-EC5F53207BB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="" xmlns:p14="http://schemas.microsoft.com/office/powerpoint/2010/main" val="23343019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5E277CA-B34E-4685-9764-05F1582DD56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="" xmlns:p14="http://schemas.microsoft.com/office/powerpoint/2010/main" val="17402588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B7A44EF-35B6-4BA2-94E8-8A291C309A8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="" xmlns:p14="http://schemas.microsoft.com/office/powerpoint/2010/main" val="16257068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900CDB0-671E-4BF2-9B05-F278A425E81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="" xmlns:p14="http://schemas.microsoft.com/office/powerpoint/2010/main" val="3826006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54083BD-CC05-454A-B5F3-8330BAA7D37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="" xmlns:p14="http://schemas.microsoft.com/office/powerpoint/2010/main" val="34187720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ECCE5FA-4EEC-4547-8EDF-B41A7E5E2D4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="" xmlns:p14="http://schemas.microsoft.com/office/powerpoint/2010/main" val="7248921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8784FB7-DB9A-46D2-B1A2-EB73675BA57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="" xmlns:p14="http://schemas.microsoft.com/office/powerpoint/2010/main" val="5299842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61718E9-636E-4686-8A5C-2BD8042C234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="" xmlns:p14="http://schemas.microsoft.com/office/powerpoint/2010/main" val="14089713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6E69D4D-AEBA-443F-A46F-AF483A246E5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="" xmlns:p14="http://schemas.microsoft.com/office/powerpoint/2010/main" val="5869465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90F0AC7-175D-42AC-BE4B-9BBD2289AF4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="" xmlns:p14="http://schemas.microsoft.com/office/powerpoint/2010/main" val="17352750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351F513-D9AC-4E72-A51A-42CDBCD9FFF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="" xmlns:p14="http://schemas.microsoft.com/office/powerpoint/2010/main" val="6340563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 alt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 alt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F9C68EBA-A7B9-429F-ABFC-7908F04228D3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7" grpId="0" uiExpand="1" build="p">
        <p:tmplLst>
          <p:tmpl lvl="1">
            <p:tnLst>
              <p:par>
                <p:cTn presetID="1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  <p:tmpl lvl="2">
            <p:tnLst>
              <p:par>
                <p:cTn presetID="1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  <p:tmpl lvl="3">
            <p:tnLst>
              <p:par>
                <p:cTn presetID="1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  <p:tmpl lvl="4">
            <p:tnLst>
              <p:par>
                <p:cTn presetID="1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  <p:tmpl lvl="5">
            <p:tnLst>
              <p:par>
                <p:cTn presetID="1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</p:tmplLst>
      </p:bldP>
    </p:bldLst>
  </p:timing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: Rounded Corners 2">
            <a:extLst>
              <a:ext uri="{FF2B5EF4-FFF2-40B4-BE49-F238E27FC236}">
                <a16:creationId xmlns="" xmlns:a16="http://schemas.microsoft.com/office/drawing/2014/main" id="{B8515A22-972B-4A70-A3B6-C8010A6DEDD5}"/>
              </a:ext>
            </a:extLst>
          </p:cNvPr>
          <p:cNvSpPr/>
          <p:nvPr/>
        </p:nvSpPr>
        <p:spPr>
          <a:xfrm>
            <a:off x="1570704" y="838200"/>
            <a:ext cx="6019800" cy="1219200"/>
          </a:xfrm>
          <a:prstGeom prst="roundRect">
            <a:avLst/>
          </a:prstGeom>
          <a:solidFill>
            <a:schemeClr val="tx1"/>
          </a:solidFill>
          <a:ln w="6350">
            <a:solidFill>
              <a:srgbClr val="FF0000"/>
            </a:solidFill>
          </a:ln>
          <a:effectLst>
            <a:glow rad="635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>
                <a:solidFill>
                  <a:srgbClr val="FFFF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Family Feud</a:t>
            </a:r>
          </a:p>
          <a:p>
            <a:pPr algn="ctr"/>
            <a:r>
              <a:rPr lang="en-US" sz="3600" dirty="0">
                <a:solidFill>
                  <a:srgbClr val="FFFFCC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(Obadiah)</a:t>
            </a:r>
            <a:endParaRPr lang="en-US" sz="3200" dirty="0">
              <a:solidFill>
                <a:srgbClr val="FFFFCC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0948657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6CEB8924-2673-4F25-BD4E-EBBCA7D367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89960"/>
            <a:ext cx="8229600" cy="876840"/>
          </a:xfrm>
        </p:spPr>
        <p:txBody>
          <a:bodyPr/>
          <a:lstStyle/>
          <a:p>
            <a:r>
              <a:rPr lang="en-US" sz="3600" dirty="0">
                <a:solidFill>
                  <a:schemeClr val="bg1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rPr>
              <a:t>16:</a:t>
            </a:r>
            <a:r>
              <a:rPr lang="en-US" sz="3600" dirty="0">
                <a:solidFill>
                  <a:srgbClr val="FFFF00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rPr>
              <a:t>  as…so</a:t>
            </a:r>
            <a:endParaRPr lang="en-US" sz="3600" dirty="0">
              <a:solidFill>
                <a:schemeClr val="bg1"/>
              </a:solidFill>
              <a:latin typeface="+mn-lt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DF708D49-4407-437F-8E5B-C733B75B56A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4800" y="1143000"/>
            <a:ext cx="8534400" cy="5562600"/>
          </a:xfrm>
        </p:spPr>
        <p:txBody>
          <a:bodyPr/>
          <a:lstStyle/>
          <a:p>
            <a:pPr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The nation that disappeared.</a:t>
            </a:r>
          </a:p>
          <a:p>
            <a:pPr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Where are they now?</a:t>
            </a:r>
          </a:p>
          <a:p>
            <a:pPr marL="0" indent="0">
              <a:spcAft>
                <a:spcPts val="300"/>
              </a:spcAft>
              <a:buNone/>
            </a:pPr>
            <a:endParaRPr lang="en-US" dirty="0">
              <a:solidFill>
                <a:schemeClr val="bg1"/>
              </a:solidFill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6616146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6CEB8924-2673-4F25-BD4E-EBBCA7D367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89960"/>
            <a:ext cx="8229600" cy="876840"/>
          </a:xfrm>
        </p:spPr>
        <p:txBody>
          <a:bodyPr/>
          <a:lstStyle/>
          <a:p>
            <a:r>
              <a:rPr lang="en-US" sz="3600" dirty="0">
                <a:solidFill>
                  <a:schemeClr val="bg1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rPr>
              <a:t>Edom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="" xmlns:a16="http://schemas.microsoft.com/office/drawing/2014/main" id="{11E31E5B-1123-4288-A727-251FB2BD5F0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574260" y="1143000"/>
            <a:ext cx="3995480" cy="53340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7928565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6CEB8924-2673-4F25-BD4E-EBBCA7D367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89960"/>
            <a:ext cx="8229600" cy="876840"/>
          </a:xfrm>
        </p:spPr>
        <p:txBody>
          <a:bodyPr/>
          <a:lstStyle/>
          <a:p>
            <a:r>
              <a:rPr lang="en-US" sz="3600" dirty="0">
                <a:solidFill>
                  <a:schemeClr val="bg1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rPr>
              <a:t>Edom – Babylon 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="" xmlns:a16="http://schemas.microsoft.com/office/drawing/2014/main" id="{14CF2E48-6579-4AFE-BBCC-2B3FF7BAC91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477657" y="1027138"/>
            <a:ext cx="4191000" cy="559502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2726106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6CEB8924-2673-4F25-BD4E-EBBCA7D367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89960"/>
            <a:ext cx="8229600" cy="876840"/>
          </a:xfrm>
        </p:spPr>
        <p:txBody>
          <a:bodyPr/>
          <a:lstStyle/>
          <a:p>
            <a:r>
              <a:rPr lang="en-US" sz="3600" dirty="0">
                <a:solidFill>
                  <a:schemeClr val="bg1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rPr>
              <a:t>Edom – Persia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="" xmlns:a16="http://schemas.microsoft.com/office/drawing/2014/main" id="{9EBF18EB-3937-4437-853B-5685F380334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914400" y="1076036"/>
            <a:ext cx="7315200" cy="5479517"/>
          </a:xfrm>
          <a:prstGeom prst="rect">
            <a:avLst/>
          </a:prstGeom>
        </p:spPr>
      </p:pic>
      <p:sp>
        <p:nvSpPr>
          <p:cNvPr id="6" name="Callout: Line 5">
            <a:extLst>
              <a:ext uri="{FF2B5EF4-FFF2-40B4-BE49-F238E27FC236}">
                <a16:creationId xmlns="" xmlns:a16="http://schemas.microsoft.com/office/drawing/2014/main" id="{D56182B5-DFF9-4179-934A-71AF62D62AB1}"/>
              </a:ext>
            </a:extLst>
          </p:cNvPr>
          <p:cNvSpPr/>
          <p:nvPr/>
        </p:nvSpPr>
        <p:spPr>
          <a:xfrm>
            <a:off x="3800764" y="4980708"/>
            <a:ext cx="2743200" cy="990600"/>
          </a:xfrm>
          <a:prstGeom prst="borderCallout1">
            <a:avLst>
              <a:gd name="adj1" fmla="val 5821"/>
              <a:gd name="adj2" fmla="val 5186"/>
              <a:gd name="adj3" fmla="val -44702"/>
              <a:gd name="adj4" fmla="val -29205"/>
            </a:avLst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bg1"/>
                </a:solidFill>
              </a:rPr>
              <a:t>Edom: a province, becomes </a:t>
            </a:r>
            <a:r>
              <a:rPr lang="en-US" sz="2400" dirty="0" err="1">
                <a:solidFill>
                  <a:schemeClr val="bg1"/>
                </a:solidFill>
              </a:rPr>
              <a:t>Idumea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7386210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6CEB8924-2673-4F25-BD4E-EBBCA7D367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89960"/>
            <a:ext cx="8229600" cy="876840"/>
          </a:xfrm>
        </p:spPr>
        <p:txBody>
          <a:bodyPr/>
          <a:lstStyle/>
          <a:p>
            <a:r>
              <a:rPr lang="en-US" sz="3600" dirty="0">
                <a:solidFill>
                  <a:schemeClr val="bg1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rPr>
              <a:t>Greece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="" xmlns:a16="http://schemas.microsoft.com/office/drawing/2014/main" id="{57D9DC34-1327-44BB-90DA-FF50E12BD17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838200" y="1123423"/>
            <a:ext cx="7467600" cy="5593673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9216087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6CEB8924-2673-4F25-BD4E-EBBCA7D367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89960"/>
            <a:ext cx="8229600" cy="876840"/>
          </a:xfrm>
        </p:spPr>
        <p:txBody>
          <a:bodyPr/>
          <a:lstStyle/>
          <a:p>
            <a:r>
              <a:rPr lang="en-US" sz="3600" dirty="0">
                <a:solidFill>
                  <a:schemeClr val="bg1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rPr>
              <a:t>Maccabean Kingdom 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="" xmlns:a16="http://schemas.microsoft.com/office/drawing/2014/main" id="{434BFBB6-D935-412A-ACFE-D167FB08296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838200" y="983709"/>
            <a:ext cx="4114799" cy="5493291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="" xmlns:a16="http://schemas.microsoft.com/office/drawing/2014/main" id="{487D6B36-52E8-432A-9B8C-E4E36C757476}"/>
              </a:ext>
            </a:extLst>
          </p:cNvPr>
          <p:cNvSpPr/>
          <p:nvPr/>
        </p:nvSpPr>
        <p:spPr>
          <a:xfrm>
            <a:off x="5086928" y="1323108"/>
            <a:ext cx="3733800" cy="4724400"/>
          </a:xfrm>
          <a:prstGeom prst="rect">
            <a:avLst/>
          </a:prstGeom>
          <a:solidFill>
            <a:srgbClr val="002060"/>
          </a:solidFill>
          <a:ln w="3175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spcAft>
                <a:spcPts val="600"/>
              </a:spcAft>
            </a:pPr>
            <a:r>
              <a:rPr lang="en-US" sz="2800" dirty="0">
                <a:solidFill>
                  <a:srgbClr val="FFFFFF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Judas Maccabeus slew 20,000, 2</a:t>
            </a:r>
            <a:r>
              <a:rPr lang="en-US" sz="2800" baseline="30000" dirty="0">
                <a:solidFill>
                  <a:srgbClr val="FFFFFF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nd</a:t>
            </a:r>
            <a:r>
              <a:rPr lang="en-US" sz="2800" dirty="0">
                <a:solidFill>
                  <a:srgbClr val="FFFFFF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 Cen.</a:t>
            </a:r>
          </a:p>
          <a:p>
            <a:pPr>
              <a:spcAft>
                <a:spcPts val="600"/>
              </a:spcAft>
            </a:pPr>
            <a:r>
              <a:rPr lang="en-US" sz="2800" dirty="0">
                <a:solidFill>
                  <a:srgbClr val="FFFFCC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John Hyrcanus sub-</a:t>
            </a:r>
            <a:r>
              <a:rPr lang="en-US" sz="2800" dirty="0" err="1">
                <a:solidFill>
                  <a:srgbClr val="FFFFCC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dued</a:t>
            </a:r>
            <a:r>
              <a:rPr lang="en-US" sz="2800" dirty="0">
                <a:solidFill>
                  <a:srgbClr val="FFFFCC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2800" dirty="0" err="1">
                <a:solidFill>
                  <a:srgbClr val="FFFFCC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Idumea</a:t>
            </a:r>
            <a:r>
              <a:rPr lang="en-US" sz="2800" dirty="0">
                <a:solidFill>
                  <a:srgbClr val="FFFFCC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, forced them to accept Juda-ism, 134-104 BC.</a:t>
            </a:r>
          </a:p>
          <a:p>
            <a:pPr>
              <a:spcAft>
                <a:spcPts val="600"/>
              </a:spcAft>
            </a:pPr>
            <a:r>
              <a:rPr lang="en-US" sz="2800" dirty="0">
                <a:solidFill>
                  <a:srgbClr val="FFFFFF"/>
                </a:solidFill>
                <a:ea typeface="Verdana" panose="020B0604030504040204" pitchFamily="34" charset="0"/>
              </a:rPr>
              <a:t>Included Antipater…</a:t>
            </a:r>
          </a:p>
          <a:p>
            <a:pPr>
              <a:spcAft>
                <a:spcPts val="600"/>
              </a:spcAft>
            </a:pPr>
            <a:r>
              <a:rPr lang="en-US" sz="2800" dirty="0">
                <a:solidFill>
                  <a:srgbClr val="FFFFCC"/>
                </a:solidFill>
                <a:ea typeface="Verdana" panose="020B0604030504040204" pitchFamily="34" charset="0"/>
              </a:rPr>
              <a:t>After AD 70, Edom disappeared.   </a:t>
            </a:r>
          </a:p>
          <a:p>
            <a:r>
              <a:rPr lang="en-US" sz="2800" dirty="0">
                <a:solidFill>
                  <a:srgbClr val="FFFFFF"/>
                </a:solidFill>
                <a:ea typeface="Verdana" panose="020B0604030504040204" pitchFamily="34" charset="0"/>
              </a:rPr>
              <a:t>Dn.4:17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12443561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6CEB8924-2673-4F25-BD4E-EBBCA7D367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89960"/>
            <a:ext cx="8229600" cy="876840"/>
          </a:xfrm>
        </p:spPr>
        <p:txBody>
          <a:bodyPr/>
          <a:lstStyle/>
          <a:p>
            <a:r>
              <a:rPr lang="en-US" sz="3600" dirty="0">
                <a:solidFill>
                  <a:schemeClr val="bg1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rPr>
              <a:t>Rome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="" xmlns:a16="http://schemas.microsoft.com/office/drawing/2014/main" id="{7AF799B7-AF14-4D4D-B5A5-15698C7C37A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685800" y="959814"/>
            <a:ext cx="7772400" cy="5821986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5678744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286000" y="1219200"/>
            <a:ext cx="4572000" cy="4419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: Rounded Corners 2">
            <a:extLst>
              <a:ext uri="{FF2B5EF4-FFF2-40B4-BE49-F238E27FC236}">
                <a16:creationId xmlns="" xmlns:a16="http://schemas.microsoft.com/office/drawing/2014/main" id="{1BBC1824-2D85-4E16-8CEF-63034EC2D16E}"/>
              </a:ext>
            </a:extLst>
          </p:cNvPr>
          <p:cNvSpPr/>
          <p:nvPr/>
        </p:nvSpPr>
        <p:spPr>
          <a:xfrm>
            <a:off x="2395548" y="533400"/>
            <a:ext cx="4352905" cy="457200"/>
          </a:xfrm>
          <a:prstGeom prst="roundRect">
            <a:avLst/>
          </a:prstGeom>
          <a:blipFill>
            <a:blip r:embed="rId2" cstate="print"/>
            <a:tile tx="0" ty="0" sx="100000" sy="100000" flip="none" algn="tl"/>
          </a:blipFill>
          <a:ln w="19050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I</a:t>
            </a:r>
            <a:r>
              <a:rPr lang="en-US" sz="2000" dirty="0">
                <a:solidFill>
                  <a:schemeClr val="bg1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. The Problem: Pride, 2-9</a:t>
            </a:r>
            <a:endParaRPr lang="en-US" sz="20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4" name="Rectangle: Rounded Corners 3">
            <a:extLst>
              <a:ext uri="{FF2B5EF4-FFF2-40B4-BE49-F238E27FC236}">
                <a16:creationId xmlns="" xmlns:a16="http://schemas.microsoft.com/office/drawing/2014/main" id="{376EAEAA-16DF-4265-92D2-C400710C0CEF}"/>
              </a:ext>
            </a:extLst>
          </p:cNvPr>
          <p:cNvSpPr/>
          <p:nvPr/>
        </p:nvSpPr>
        <p:spPr>
          <a:xfrm>
            <a:off x="1076036" y="2362200"/>
            <a:ext cx="7010399" cy="914400"/>
          </a:xfrm>
          <a:prstGeom prst="roundRect">
            <a:avLst/>
          </a:prstGeom>
          <a:blipFill>
            <a:blip r:embed="rId2" cstate="print"/>
            <a:tile tx="0" ty="0" sx="100000" sy="100000" flip="none" algn="tl"/>
          </a:blipFill>
          <a:ln w="19050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5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IV</a:t>
            </a:r>
            <a:r>
              <a:rPr lang="en-US" sz="3500" dirty="0">
                <a:solidFill>
                  <a:schemeClr val="bg1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. </a:t>
            </a:r>
            <a:r>
              <a:rPr lang="en-US" sz="3500" dirty="0">
                <a:solidFill>
                  <a:srgbClr val="CCFFFF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The Repossession:</a:t>
            </a:r>
            <a:br>
              <a:rPr lang="en-US" sz="3500" dirty="0">
                <a:solidFill>
                  <a:srgbClr val="CCFFFF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</a:br>
            <a:r>
              <a:rPr lang="en-US" sz="3500" dirty="0">
                <a:solidFill>
                  <a:srgbClr val="CCFFFF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Israel, </a:t>
            </a:r>
            <a:r>
              <a:rPr lang="en-US" sz="3500" dirty="0">
                <a:solidFill>
                  <a:schemeClr val="bg1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17-21</a:t>
            </a:r>
            <a:endParaRPr lang="en-US" sz="35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5" name="Rectangle: Rounded Corners 4">
            <a:extLst>
              <a:ext uri="{FF2B5EF4-FFF2-40B4-BE49-F238E27FC236}">
                <a16:creationId xmlns="" xmlns:a16="http://schemas.microsoft.com/office/drawing/2014/main" id="{7CCE79A1-5067-4804-802C-EC93145F7CBB}"/>
              </a:ext>
            </a:extLst>
          </p:cNvPr>
          <p:cNvSpPr/>
          <p:nvPr/>
        </p:nvSpPr>
        <p:spPr>
          <a:xfrm>
            <a:off x="2401456" y="1143000"/>
            <a:ext cx="4352905" cy="457200"/>
          </a:xfrm>
          <a:prstGeom prst="roundRect">
            <a:avLst/>
          </a:prstGeom>
          <a:blipFill>
            <a:blip r:embed="rId2" cstate="print"/>
            <a:tile tx="0" ty="0" sx="100000" sy="100000" flip="none" algn="tl"/>
          </a:blipFill>
          <a:ln w="19050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II</a:t>
            </a:r>
            <a:r>
              <a:rPr lang="en-US" sz="2000" dirty="0">
                <a:solidFill>
                  <a:schemeClr val="bg1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. The Charges: Cruelty, 10-14</a:t>
            </a:r>
            <a:endParaRPr lang="en-US" sz="20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6" name="Rectangle: Rounded Corners 5">
            <a:extLst>
              <a:ext uri="{FF2B5EF4-FFF2-40B4-BE49-F238E27FC236}">
                <a16:creationId xmlns="" xmlns:a16="http://schemas.microsoft.com/office/drawing/2014/main" id="{515068B8-54FB-42E2-AD23-021A81075E6C}"/>
              </a:ext>
            </a:extLst>
          </p:cNvPr>
          <p:cNvSpPr/>
          <p:nvPr/>
        </p:nvSpPr>
        <p:spPr>
          <a:xfrm>
            <a:off x="2401456" y="1752600"/>
            <a:ext cx="4352905" cy="457200"/>
          </a:xfrm>
          <a:prstGeom prst="roundRect">
            <a:avLst/>
          </a:prstGeom>
          <a:blipFill>
            <a:blip r:embed="rId2" cstate="print"/>
            <a:tile tx="0" ty="0" sx="100000" sy="100000" flip="none" algn="tl"/>
          </a:blipFill>
          <a:ln w="19050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III</a:t>
            </a:r>
            <a:r>
              <a:rPr lang="en-US" sz="2000" dirty="0">
                <a:solidFill>
                  <a:schemeClr val="bg1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. The Judgment: Just, 15-16</a:t>
            </a:r>
            <a:endParaRPr lang="en-US" sz="20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7664383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6CEB8924-2673-4F25-BD4E-EBBCA7D367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89960"/>
            <a:ext cx="8229600" cy="876840"/>
          </a:xfrm>
        </p:spPr>
        <p:txBody>
          <a:bodyPr/>
          <a:lstStyle/>
          <a:p>
            <a:r>
              <a:rPr lang="en-US" sz="3600" dirty="0">
                <a:solidFill>
                  <a:srgbClr val="FFFF00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rPr>
              <a:t>17: ‘But’ </a:t>
            </a:r>
            <a:r>
              <a:rPr lang="en-US" sz="3600" dirty="0">
                <a:solidFill>
                  <a:srgbClr val="FFFFCC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rPr>
              <a:t>– different message for</a:t>
            </a:r>
            <a:br>
              <a:rPr lang="en-US" sz="3600" dirty="0">
                <a:solidFill>
                  <a:srgbClr val="FFFFCC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en-US" sz="3600" dirty="0">
                <a:solidFill>
                  <a:srgbClr val="FFFFCC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rPr>
              <a:t>Mt. Zion’s deliverance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DF708D49-4407-437F-8E5B-C733B75B56A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4800" y="1295400"/>
            <a:ext cx="8534400" cy="5410200"/>
          </a:xfrm>
        </p:spPr>
        <p:txBody>
          <a:bodyPr/>
          <a:lstStyle/>
          <a:p>
            <a:pPr marL="0" lvl="2" indent="0">
              <a:spcBef>
                <a:spcPts val="0"/>
              </a:spcBef>
              <a:spcAft>
                <a:spcPts val="1200"/>
              </a:spcAft>
              <a:buSzPts val="1400"/>
              <a:buNone/>
              <a:tabLst>
                <a:tab pos="685800" algn="l"/>
              </a:tabLst>
            </a:pPr>
            <a:r>
              <a:rPr lang="en-US" sz="3200" dirty="0">
                <a:solidFill>
                  <a:srgbClr val="FFFF99"/>
                </a:solidFill>
                <a:ea typeface="Times New Roman" panose="02020603050405020304" pitchFamily="18" charset="0"/>
              </a:rPr>
              <a:t>18:</a:t>
            </a:r>
            <a:r>
              <a:rPr lang="en-US" sz="3200" dirty="0">
                <a:solidFill>
                  <a:schemeClr val="bg1"/>
                </a:solidFill>
                <a:ea typeface="Times New Roman" panose="02020603050405020304" pitchFamily="18" charset="0"/>
              </a:rPr>
              <a:t> tables will turn; Zion would recover more than it lost.   Flame to destroy enemies.</a:t>
            </a:r>
          </a:p>
          <a:p>
            <a:pPr marL="0" lvl="2" indent="0">
              <a:spcBef>
                <a:spcPts val="0"/>
              </a:spcBef>
              <a:spcAft>
                <a:spcPts val="1200"/>
              </a:spcAft>
              <a:buSzPts val="1400"/>
              <a:buNone/>
              <a:tabLst>
                <a:tab pos="685800" algn="l"/>
              </a:tabLst>
            </a:pPr>
            <a:r>
              <a:rPr lang="en-US" sz="3200" dirty="0">
                <a:solidFill>
                  <a:srgbClr val="FFFF99"/>
                </a:solidFill>
                <a:ea typeface="Times New Roman" panose="02020603050405020304" pitchFamily="18" charset="0"/>
              </a:rPr>
              <a:t>19:</a:t>
            </a:r>
            <a:r>
              <a:rPr lang="en-US" sz="3200" dirty="0">
                <a:solidFill>
                  <a:schemeClr val="bg1"/>
                </a:solidFill>
                <a:ea typeface="Times New Roman" panose="02020603050405020304" pitchFamily="18" charset="0"/>
              </a:rPr>
              <a:t> South (</a:t>
            </a:r>
            <a:r>
              <a:rPr lang="en-US" sz="3200" dirty="0" err="1">
                <a:solidFill>
                  <a:schemeClr val="bg1"/>
                </a:solidFill>
                <a:ea typeface="Times New Roman" panose="02020603050405020304" pitchFamily="18" charset="0"/>
              </a:rPr>
              <a:t>negev</a:t>
            </a:r>
            <a:r>
              <a:rPr lang="en-US" sz="3200" dirty="0">
                <a:solidFill>
                  <a:schemeClr val="bg1"/>
                </a:solidFill>
                <a:ea typeface="Times New Roman" panose="02020603050405020304" pitchFamily="18" charset="0"/>
              </a:rPr>
              <a:t>) to possess mountains of Esau</a:t>
            </a:r>
          </a:p>
          <a:p>
            <a:pPr marL="461963" lvl="2" indent="-461963">
              <a:spcBef>
                <a:spcPts val="0"/>
              </a:spcBef>
              <a:spcAft>
                <a:spcPts val="1200"/>
              </a:spcAft>
              <a:buSzPts val="1400"/>
              <a:buNone/>
              <a:tabLst>
                <a:tab pos="685800" algn="l"/>
              </a:tabLst>
            </a:pPr>
            <a:r>
              <a:rPr lang="en-US" sz="3200" dirty="0">
                <a:solidFill>
                  <a:srgbClr val="FFFF99"/>
                </a:solidFill>
                <a:ea typeface="Times New Roman" panose="02020603050405020304" pitchFamily="18" charset="0"/>
              </a:rPr>
              <a:t>20: </a:t>
            </a:r>
            <a:r>
              <a:rPr lang="en-US" sz="3200" dirty="0">
                <a:solidFill>
                  <a:schemeClr val="bg1"/>
                </a:solidFill>
                <a:ea typeface="Times New Roman" panose="02020603050405020304" pitchFamily="18" charset="0"/>
              </a:rPr>
              <a:t>former captives blessed beyond measure</a:t>
            </a:r>
          </a:p>
          <a:p>
            <a:pPr marL="461963" lvl="2" indent="-461963">
              <a:spcBef>
                <a:spcPts val="0"/>
              </a:spcBef>
              <a:spcAft>
                <a:spcPts val="1200"/>
              </a:spcAft>
              <a:buSzPts val="1400"/>
              <a:buNone/>
              <a:tabLst>
                <a:tab pos="685800" algn="l"/>
              </a:tabLst>
            </a:pPr>
            <a:r>
              <a:rPr lang="en-US" sz="3200" dirty="0">
                <a:solidFill>
                  <a:srgbClr val="FFFF99"/>
                </a:solidFill>
                <a:ea typeface="Times New Roman" panose="02020603050405020304" pitchFamily="18" charset="0"/>
              </a:rPr>
              <a:t>21: </a:t>
            </a:r>
            <a:r>
              <a:rPr lang="en-US" sz="3200" dirty="0">
                <a:solidFill>
                  <a:schemeClr val="bg1"/>
                </a:solidFill>
                <a:ea typeface="Times New Roman" panose="02020603050405020304" pitchFamily="18" charset="0"/>
              </a:rPr>
              <a:t>saviors (deliverers) come to Mt. Zion.   </a:t>
            </a:r>
            <a:br>
              <a:rPr lang="en-US" sz="3200" dirty="0">
                <a:solidFill>
                  <a:schemeClr val="bg1"/>
                </a:solidFill>
                <a:ea typeface="Times New Roman" panose="02020603050405020304" pitchFamily="18" charset="0"/>
              </a:rPr>
            </a:br>
            <a:r>
              <a:rPr lang="en-US" sz="3200" dirty="0">
                <a:solidFill>
                  <a:schemeClr val="bg1"/>
                </a:solidFill>
                <a:ea typeface="Times New Roman" panose="02020603050405020304" pitchFamily="18" charset="0"/>
              </a:rPr>
              <a:t>2 Macc.10</a:t>
            </a:r>
          </a:p>
          <a:p>
            <a:pPr marL="0" indent="0">
              <a:spcAft>
                <a:spcPts val="600"/>
              </a:spcAft>
              <a:buNone/>
            </a:pPr>
            <a:endParaRPr lang="en-US" dirty="0">
              <a:solidFill>
                <a:schemeClr val="bg1"/>
              </a:solidFill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6578819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6CEB8924-2673-4F25-BD4E-EBBCA7D367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89960"/>
            <a:ext cx="8229600" cy="876840"/>
          </a:xfrm>
        </p:spPr>
        <p:txBody>
          <a:bodyPr/>
          <a:lstStyle/>
          <a:p>
            <a:r>
              <a:rPr lang="en-US" sz="3600" dirty="0">
                <a:solidFill>
                  <a:srgbClr val="FFFF00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rPr>
              <a:t>Conclusion: 21</a:t>
            </a:r>
            <a:endParaRPr lang="en-US" sz="3600" dirty="0">
              <a:solidFill>
                <a:schemeClr val="bg1"/>
              </a:solidFill>
              <a:latin typeface="+mn-lt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DF708D49-4407-437F-8E5B-C733B75B56A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4800" y="1143000"/>
            <a:ext cx="8534400" cy="5410200"/>
          </a:xfrm>
        </p:spPr>
        <p:txBody>
          <a:bodyPr/>
          <a:lstStyle/>
          <a:p>
            <a:pPr marL="0" lvl="2" indent="0">
              <a:spcBef>
                <a:spcPts val="0"/>
              </a:spcBef>
              <a:spcAft>
                <a:spcPts val="1200"/>
              </a:spcAft>
              <a:buSzPts val="1400"/>
              <a:buNone/>
              <a:tabLst>
                <a:tab pos="685800" algn="l"/>
              </a:tabLst>
            </a:pPr>
            <a:r>
              <a:rPr lang="en-US" sz="3200" dirty="0">
                <a:solidFill>
                  <a:schemeClr val="bg1"/>
                </a:solidFill>
                <a:ea typeface="Times New Roman" panose="02020603050405020304" pitchFamily="18" charset="0"/>
              </a:rPr>
              <a:t>And the kingdom shall be the L</a:t>
            </a:r>
            <a:r>
              <a:rPr lang="en-US" sz="2800" dirty="0">
                <a:solidFill>
                  <a:schemeClr val="bg1"/>
                </a:solidFill>
                <a:ea typeface="Times New Roman" panose="02020603050405020304" pitchFamily="18" charset="0"/>
              </a:rPr>
              <a:t>ORD’S</a:t>
            </a:r>
            <a:r>
              <a:rPr lang="en-US" sz="3200" dirty="0">
                <a:solidFill>
                  <a:schemeClr val="bg1"/>
                </a:solidFill>
                <a:ea typeface="Times New Roman" panose="02020603050405020304" pitchFamily="18" charset="0"/>
              </a:rPr>
              <a:t> </a:t>
            </a:r>
          </a:p>
          <a:p>
            <a:pPr marL="0" lvl="2" indent="0" algn="ctr">
              <a:spcBef>
                <a:spcPts val="0"/>
              </a:spcBef>
              <a:spcAft>
                <a:spcPts val="1200"/>
              </a:spcAft>
              <a:buSzPts val="1400"/>
              <a:buNone/>
              <a:tabLst>
                <a:tab pos="685800" algn="l"/>
              </a:tabLst>
            </a:pPr>
            <a:r>
              <a:rPr lang="en-US" sz="3200">
                <a:solidFill>
                  <a:schemeClr val="bg1"/>
                </a:solidFill>
                <a:ea typeface="Times New Roman" panose="02020603050405020304" pitchFamily="18" charset="0"/>
              </a:rPr>
              <a:t>Isaiah 2 – Daniel 2 – Joel 2</a:t>
            </a:r>
            <a:endParaRPr lang="en-US" sz="3200" dirty="0">
              <a:solidFill>
                <a:schemeClr val="bg1"/>
              </a:solidFill>
              <a:ea typeface="Times New Roman" panose="02020603050405020304" pitchFamily="18" charset="0"/>
            </a:endParaRPr>
          </a:p>
          <a:p>
            <a:pPr marL="0" lvl="2" indent="0">
              <a:spcBef>
                <a:spcPts val="0"/>
              </a:spcBef>
              <a:spcAft>
                <a:spcPts val="1200"/>
              </a:spcAft>
              <a:buSzPts val="1400"/>
              <a:buNone/>
              <a:tabLst>
                <a:tab pos="685800" algn="l"/>
              </a:tabLst>
            </a:pPr>
            <a:r>
              <a:rPr lang="en-US" sz="3200" dirty="0">
                <a:solidFill>
                  <a:schemeClr val="bg1"/>
                </a:solidFill>
                <a:ea typeface="Times New Roman" panose="02020603050405020304" pitchFamily="18" charset="0"/>
              </a:rPr>
              <a:t>Edom attacked Israel; may as well challenge God directly.</a:t>
            </a:r>
          </a:p>
          <a:p>
            <a:pPr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Edom – choices matter for eternity. </a:t>
            </a:r>
          </a:p>
        </p:txBody>
      </p:sp>
    </p:spTree>
    <p:extLst>
      <p:ext uri="{BB962C8B-B14F-4D97-AF65-F5344CB8AC3E}">
        <p14:creationId xmlns="" xmlns:p14="http://schemas.microsoft.com/office/powerpoint/2010/main" val="10135158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6CEB8924-2673-4F25-BD4E-EBBCA7D367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685800"/>
          </a:xfrm>
        </p:spPr>
        <p:txBody>
          <a:bodyPr/>
          <a:lstStyle/>
          <a:p>
            <a:r>
              <a:rPr lang="en-US" sz="3600" dirty="0">
                <a:solidFill>
                  <a:srgbClr val="FFFF00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rPr>
              <a:t>Explanation: </a:t>
            </a:r>
            <a:r>
              <a:rPr lang="en-US" sz="3600" i="1" dirty="0">
                <a:solidFill>
                  <a:srgbClr val="FFFF00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rPr>
              <a:t>Family Feud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DF708D49-4407-437F-8E5B-C733B75B56A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4800" y="838200"/>
            <a:ext cx="8534400" cy="5562600"/>
          </a:xfrm>
        </p:spPr>
        <p:txBody>
          <a:bodyPr/>
          <a:lstStyle/>
          <a:p>
            <a:pPr marL="230188" indent="-230188">
              <a:spcAft>
                <a:spcPts val="600"/>
              </a:spcAft>
            </a:pPr>
            <a:r>
              <a:rPr lang="en-US" dirty="0">
                <a:solidFill>
                  <a:schemeClr val="bg1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Ancient struggle between two brother nations</a:t>
            </a:r>
          </a:p>
          <a:p>
            <a:pPr marL="230188" indent="-230188">
              <a:spcAft>
                <a:spcPts val="0"/>
              </a:spcAft>
            </a:pPr>
            <a:r>
              <a:rPr lang="en-US" dirty="0">
                <a:solidFill>
                  <a:schemeClr val="bg1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Struggle began before brothers’ </a:t>
            </a:r>
            <a:r>
              <a:rPr lang="en-US" u="sng" dirty="0">
                <a:solidFill>
                  <a:schemeClr val="bg1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birth</a:t>
            </a:r>
            <a:r>
              <a:rPr lang="en-US" dirty="0">
                <a:solidFill>
                  <a:schemeClr val="bg1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 – Gn.25:21-23, 28</a:t>
            </a:r>
          </a:p>
          <a:p>
            <a:pPr marL="517525" lvl="1" indent="-287338">
              <a:spcAft>
                <a:spcPts val="0"/>
              </a:spcAft>
            </a:pPr>
            <a:r>
              <a:rPr lang="en-US" sz="3200" u="sng" dirty="0">
                <a:solidFill>
                  <a:schemeClr val="bg1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Birthright</a:t>
            </a:r>
            <a:r>
              <a:rPr lang="en-US" sz="3200" dirty="0">
                <a:solidFill>
                  <a:schemeClr val="bg1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, Gn.25:29-34</a:t>
            </a:r>
          </a:p>
          <a:p>
            <a:pPr marL="517525" lvl="1" indent="-287338">
              <a:spcAft>
                <a:spcPts val="600"/>
              </a:spcAft>
            </a:pPr>
            <a:r>
              <a:rPr lang="en-US" sz="3200" u="sng" dirty="0">
                <a:solidFill>
                  <a:schemeClr val="bg1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Blessing</a:t>
            </a:r>
            <a:r>
              <a:rPr lang="en-US" sz="3200" dirty="0">
                <a:solidFill>
                  <a:schemeClr val="bg1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, Gn.27:…34-36, 41</a:t>
            </a:r>
          </a:p>
          <a:p>
            <a:pPr marL="0" indent="0">
              <a:spcAft>
                <a:spcPts val="600"/>
              </a:spcAft>
              <a:buNone/>
            </a:pPr>
            <a:endParaRPr lang="en-US" dirty="0">
              <a:solidFill>
                <a:schemeClr val="bg1"/>
              </a:solidFill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="" xmlns:a16="http://schemas.microsoft.com/office/drawing/2014/main" id="{A03D3017-91F6-4EE1-851B-62AFA2ED3E24}"/>
              </a:ext>
            </a:extLst>
          </p:cNvPr>
          <p:cNvSpPr/>
          <p:nvPr/>
        </p:nvSpPr>
        <p:spPr>
          <a:xfrm>
            <a:off x="1177637" y="3837708"/>
            <a:ext cx="6788727" cy="563418"/>
          </a:xfrm>
          <a:prstGeom prst="rect">
            <a:avLst/>
          </a:prstGeom>
          <a:solidFill>
            <a:schemeClr val="tx1"/>
          </a:solidFill>
          <a:ln w="31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rgbClr val="FFFFCC"/>
                </a:solidFill>
              </a:rPr>
              <a:t>Jacob escaped to Haran; 20 years</a:t>
            </a:r>
            <a:endParaRPr lang="en-US" sz="2400" dirty="0">
              <a:solidFill>
                <a:srgbClr val="FFFFCC"/>
              </a:solidFill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="" xmlns:a16="http://schemas.microsoft.com/office/drawing/2014/main" id="{0CBEA99A-DC71-4E9A-888E-51E2136FAAFD}"/>
              </a:ext>
            </a:extLst>
          </p:cNvPr>
          <p:cNvSpPr/>
          <p:nvPr/>
        </p:nvSpPr>
        <p:spPr>
          <a:xfrm>
            <a:off x="1177637" y="4523508"/>
            <a:ext cx="6788727" cy="563418"/>
          </a:xfrm>
          <a:prstGeom prst="rect">
            <a:avLst/>
          </a:prstGeom>
          <a:solidFill>
            <a:schemeClr val="tx1"/>
          </a:solidFill>
          <a:ln w="3175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bg1"/>
                </a:solidFill>
              </a:rPr>
              <a:t>Personal reconciliation (Gn.33:4</a:t>
            </a:r>
            <a:r>
              <a:rPr lang="en-US" sz="3200" dirty="0"/>
              <a:t>)</a:t>
            </a:r>
            <a:endParaRPr lang="en-US" sz="2400" dirty="0"/>
          </a:p>
        </p:txBody>
      </p:sp>
      <p:sp>
        <p:nvSpPr>
          <p:cNvPr id="7" name="Rectangle 6">
            <a:extLst>
              <a:ext uri="{FF2B5EF4-FFF2-40B4-BE49-F238E27FC236}">
                <a16:creationId xmlns="" xmlns:a16="http://schemas.microsoft.com/office/drawing/2014/main" id="{00473BA0-75D4-4811-8FD0-BB225602E4D6}"/>
              </a:ext>
            </a:extLst>
          </p:cNvPr>
          <p:cNvSpPr/>
          <p:nvPr/>
        </p:nvSpPr>
        <p:spPr>
          <a:xfrm>
            <a:off x="1177636" y="5209308"/>
            <a:ext cx="6788727" cy="563418"/>
          </a:xfrm>
          <a:prstGeom prst="rect">
            <a:avLst/>
          </a:prstGeom>
          <a:solidFill>
            <a:schemeClr val="tx1"/>
          </a:solidFill>
          <a:ln w="31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rgbClr val="FFFFCC"/>
                </a:solidFill>
              </a:rPr>
              <a:t>Nations: 1200 year cold war</a:t>
            </a:r>
            <a:endParaRPr lang="en-US" sz="2400" dirty="0">
              <a:solidFill>
                <a:srgbClr val="FFFFCC"/>
              </a:solidFill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="" xmlns:a16="http://schemas.microsoft.com/office/drawing/2014/main" id="{D1C218B8-264F-463E-9422-9F4ED9FE97EF}"/>
              </a:ext>
            </a:extLst>
          </p:cNvPr>
          <p:cNvSpPr/>
          <p:nvPr/>
        </p:nvSpPr>
        <p:spPr>
          <a:xfrm>
            <a:off x="838200" y="5895108"/>
            <a:ext cx="7467600" cy="563418"/>
          </a:xfrm>
          <a:prstGeom prst="rect">
            <a:avLst/>
          </a:prstGeom>
          <a:solidFill>
            <a:schemeClr val="tx1"/>
          </a:solidFill>
          <a:ln w="3175">
            <a:solidFill>
              <a:srgbClr val="99FF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/>
              <a:t>Nu.20:14-21;  2 Sm.8:14;  2 K.8:20-22</a:t>
            </a:r>
            <a:endParaRPr lang="en-US" sz="2400" dirty="0"/>
          </a:p>
        </p:txBody>
      </p:sp>
    </p:spTree>
    <p:extLst>
      <p:ext uri="{BB962C8B-B14F-4D97-AF65-F5344CB8AC3E}">
        <p14:creationId xmlns="" xmlns:p14="http://schemas.microsoft.com/office/powerpoint/2010/main" val="18468341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6CEB8924-2673-4F25-BD4E-EBBCA7D367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685800"/>
          </a:xfrm>
        </p:spPr>
        <p:txBody>
          <a:bodyPr/>
          <a:lstStyle/>
          <a:p>
            <a:r>
              <a:rPr lang="en-US" sz="3600" dirty="0">
                <a:solidFill>
                  <a:srgbClr val="FFFF00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rPr>
              <a:t>Obadiah</a:t>
            </a:r>
            <a:endParaRPr lang="en-US" sz="3600" i="1" dirty="0">
              <a:solidFill>
                <a:srgbClr val="FFFF00"/>
              </a:solidFill>
              <a:latin typeface="+mn-lt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DF708D49-4407-437F-8E5B-C733B75B56A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4800" y="838200"/>
            <a:ext cx="8534400" cy="5562600"/>
          </a:xfrm>
        </p:spPr>
        <p:txBody>
          <a:bodyPr/>
          <a:lstStyle/>
          <a:p>
            <a:pPr marL="230188" indent="-230188">
              <a:spcAft>
                <a:spcPts val="600"/>
              </a:spcAft>
            </a:pPr>
            <a:r>
              <a:rPr lang="en-US" dirty="0">
                <a:solidFill>
                  <a:schemeClr val="bg1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Shortest book in OT</a:t>
            </a:r>
          </a:p>
          <a:p>
            <a:pPr marL="230188" indent="-230188">
              <a:spcAft>
                <a:spcPts val="600"/>
              </a:spcAft>
            </a:pPr>
            <a:r>
              <a:rPr lang="en-US" dirty="0">
                <a:solidFill>
                  <a:schemeClr val="bg1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Exposé of Edom’s crimes, coming judgment</a:t>
            </a:r>
          </a:p>
          <a:p>
            <a:pPr marL="230188" indent="-230188">
              <a:spcAft>
                <a:spcPts val="600"/>
              </a:spcAft>
            </a:pPr>
            <a:r>
              <a:rPr lang="en-US" dirty="0">
                <a:solidFill>
                  <a:schemeClr val="bg1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1: </a:t>
            </a:r>
            <a:r>
              <a:rPr lang="en-US" dirty="0">
                <a:solidFill>
                  <a:srgbClr val="CCFFFF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vision</a:t>
            </a:r>
          </a:p>
          <a:p>
            <a:pPr marL="517525" lvl="1" indent="-287338">
              <a:spcAft>
                <a:spcPts val="600"/>
              </a:spcAft>
            </a:pPr>
            <a:r>
              <a:rPr lang="en-US" sz="3200" dirty="0">
                <a:solidFill>
                  <a:schemeClr val="bg1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‘</a:t>
            </a:r>
            <a:r>
              <a:rPr lang="en-US" sz="3200" dirty="0">
                <a:solidFill>
                  <a:srgbClr val="CCFFFF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thus says L</a:t>
            </a:r>
            <a:r>
              <a:rPr lang="en-US" dirty="0">
                <a:solidFill>
                  <a:srgbClr val="CCFFFF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ORD</a:t>
            </a:r>
            <a:r>
              <a:rPr lang="en-US" sz="3200" dirty="0">
                <a:solidFill>
                  <a:schemeClr val="bg1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’ . . . ‘</a:t>
            </a:r>
            <a:r>
              <a:rPr lang="en-US" sz="3200" dirty="0">
                <a:solidFill>
                  <a:srgbClr val="CCFFFF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report</a:t>
            </a:r>
            <a:r>
              <a:rPr lang="en-US" sz="3200" dirty="0">
                <a:solidFill>
                  <a:schemeClr val="bg1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’</a:t>
            </a:r>
          </a:p>
          <a:p>
            <a:pPr marL="517525" lvl="1" indent="-287338">
              <a:spcAft>
                <a:spcPts val="0"/>
              </a:spcAft>
            </a:pPr>
            <a:r>
              <a:rPr lang="en-US" sz="3200" dirty="0">
                <a:solidFill>
                  <a:schemeClr val="bg1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Pictures military action</a:t>
            </a:r>
          </a:p>
          <a:p>
            <a:pPr marL="0" indent="0">
              <a:spcAft>
                <a:spcPts val="600"/>
              </a:spcAft>
              <a:buNone/>
            </a:pPr>
            <a:endParaRPr lang="en-US" dirty="0">
              <a:solidFill>
                <a:schemeClr val="bg1"/>
              </a:solidFill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8046122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286000" y="1219200"/>
            <a:ext cx="4572000" cy="4419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: Rounded Corners 2">
            <a:extLst>
              <a:ext uri="{FF2B5EF4-FFF2-40B4-BE49-F238E27FC236}">
                <a16:creationId xmlns="" xmlns:a16="http://schemas.microsoft.com/office/drawing/2014/main" id="{1BBC1824-2D85-4E16-8CEF-63034EC2D16E}"/>
              </a:ext>
            </a:extLst>
          </p:cNvPr>
          <p:cNvSpPr/>
          <p:nvPr/>
        </p:nvSpPr>
        <p:spPr>
          <a:xfrm>
            <a:off x="1066801" y="533400"/>
            <a:ext cx="7010399" cy="914400"/>
          </a:xfrm>
          <a:prstGeom prst="roundRect">
            <a:avLst/>
          </a:prstGeom>
          <a:blipFill>
            <a:blip r:embed="rId2" cstate="print"/>
            <a:tile tx="0" ty="0" sx="100000" sy="100000" flip="none" algn="tl"/>
          </a:blipFill>
          <a:ln w="19050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5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I</a:t>
            </a:r>
            <a:r>
              <a:rPr lang="en-US" sz="3500" dirty="0">
                <a:solidFill>
                  <a:schemeClr val="bg1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. </a:t>
            </a:r>
            <a:r>
              <a:rPr lang="en-US" sz="3500" dirty="0">
                <a:solidFill>
                  <a:srgbClr val="CCFFFF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The Problem: Pride, </a:t>
            </a:r>
            <a:r>
              <a:rPr lang="en-US" sz="3500" dirty="0">
                <a:solidFill>
                  <a:schemeClr val="bg1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2-9</a:t>
            </a:r>
            <a:endParaRPr lang="en-US" sz="35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6594084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6CEB8924-2673-4F25-BD4E-EBBCA7D367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685800"/>
          </a:xfrm>
        </p:spPr>
        <p:txBody>
          <a:bodyPr/>
          <a:lstStyle/>
          <a:p>
            <a:r>
              <a:rPr lang="en-US" sz="3600" i="1" dirty="0">
                <a:solidFill>
                  <a:srgbClr val="FFFF00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rPr>
              <a:t>Pride and Associates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DF708D49-4407-437F-8E5B-C733B75B56A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9364" y="838200"/>
            <a:ext cx="8723744" cy="5486400"/>
          </a:xfrm>
        </p:spPr>
        <p:txBody>
          <a:bodyPr/>
          <a:lstStyle/>
          <a:p>
            <a:pPr marL="0" indent="0">
              <a:spcAft>
                <a:spcPts val="800"/>
              </a:spcAft>
              <a:buNone/>
            </a:pPr>
            <a:r>
              <a:rPr lang="en-US" dirty="0">
                <a:solidFill>
                  <a:schemeClr val="bg1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2: divine dues.    Dn.4:17</a:t>
            </a:r>
          </a:p>
          <a:p>
            <a:pPr marL="0" indent="0">
              <a:spcAft>
                <a:spcPts val="800"/>
              </a:spcAft>
              <a:buNone/>
            </a:pPr>
            <a:r>
              <a:rPr lang="en-US" dirty="0">
                <a:solidFill>
                  <a:schemeClr val="bg1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3: deception.   1 Co.4:7</a:t>
            </a:r>
          </a:p>
          <a:p>
            <a:pPr marL="0" indent="0">
              <a:spcAft>
                <a:spcPts val="800"/>
              </a:spcAft>
              <a:buNone/>
            </a:pPr>
            <a:r>
              <a:rPr lang="en-US" dirty="0">
                <a:solidFill>
                  <a:schemeClr val="bg1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3-4: daring.   </a:t>
            </a:r>
          </a:p>
          <a:p>
            <a:pPr marL="0" indent="0">
              <a:spcAft>
                <a:spcPts val="800"/>
              </a:spcAft>
              <a:buNone/>
            </a:pPr>
            <a:r>
              <a:rPr lang="en-US" dirty="0">
                <a:solidFill>
                  <a:schemeClr val="bg1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5: done and done.</a:t>
            </a:r>
          </a:p>
          <a:p>
            <a:pPr marL="0" indent="0">
              <a:spcAft>
                <a:spcPts val="800"/>
              </a:spcAft>
              <a:buNone/>
            </a:pPr>
            <a:r>
              <a:rPr lang="en-US" dirty="0">
                <a:solidFill>
                  <a:schemeClr val="bg1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6: defense: cannot run or hide.    Zeph.1:12</a:t>
            </a:r>
          </a:p>
          <a:p>
            <a:pPr marL="0" indent="0">
              <a:spcAft>
                <a:spcPts val="800"/>
              </a:spcAft>
              <a:buNone/>
            </a:pPr>
            <a:r>
              <a:rPr lang="en-US" dirty="0">
                <a:solidFill>
                  <a:schemeClr val="bg1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7: deliverers (confederacy)…  Eat your bread…</a:t>
            </a:r>
          </a:p>
          <a:p>
            <a:pPr marL="0" indent="0">
              <a:spcAft>
                <a:spcPts val="800"/>
              </a:spcAft>
              <a:buNone/>
            </a:pPr>
            <a:r>
              <a:rPr lang="en-US" dirty="0">
                <a:solidFill>
                  <a:schemeClr val="bg1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8: discernment, yet useless</a:t>
            </a:r>
          </a:p>
          <a:p>
            <a:pPr marL="0" indent="0">
              <a:spcAft>
                <a:spcPts val="400"/>
              </a:spcAft>
              <a:buNone/>
            </a:pPr>
            <a:r>
              <a:rPr lang="en-US" dirty="0">
                <a:solidFill>
                  <a:schemeClr val="bg1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9: dominion, yet dismayed </a:t>
            </a:r>
          </a:p>
          <a:p>
            <a:pPr marL="0" indent="230188">
              <a:spcAft>
                <a:spcPts val="600"/>
              </a:spcAft>
              <a:buNone/>
            </a:pPr>
            <a:endParaRPr lang="en-US" dirty="0">
              <a:solidFill>
                <a:schemeClr val="bg1"/>
              </a:solidFill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6612485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B2B2B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B2B2B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B2B2B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B2B2B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B2B2B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B2B2B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B2B2B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286000" y="1219200"/>
            <a:ext cx="4572000" cy="4419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: Rounded Corners 2">
            <a:extLst>
              <a:ext uri="{FF2B5EF4-FFF2-40B4-BE49-F238E27FC236}">
                <a16:creationId xmlns="" xmlns:a16="http://schemas.microsoft.com/office/drawing/2014/main" id="{1BBC1824-2D85-4E16-8CEF-63034EC2D16E}"/>
              </a:ext>
            </a:extLst>
          </p:cNvPr>
          <p:cNvSpPr/>
          <p:nvPr/>
        </p:nvSpPr>
        <p:spPr>
          <a:xfrm>
            <a:off x="2395548" y="533400"/>
            <a:ext cx="4352905" cy="457200"/>
          </a:xfrm>
          <a:prstGeom prst="roundRect">
            <a:avLst/>
          </a:prstGeom>
          <a:blipFill>
            <a:blip r:embed="rId2" cstate="print"/>
            <a:tile tx="0" ty="0" sx="100000" sy="100000" flip="none" algn="tl"/>
          </a:blipFill>
          <a:ln w="19050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I</a:t>
            </a:r>
            <a:r>
              <a:rPr lang="en-US" sz="2000" dirty="0">
                <a:solidFill>
                  <a:schemeClr val="bg1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. The Problem: Pride, 2-9</a:t>
            </a:r>
            <a:endParaRPr lang="en-US" sz="20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4" name="Rectangle: Rounded Corners 3">
            <a:extLst>
              <a:ext uri="{FF2B5EF4-FFF2-40B4-BE49-F238E27FC236}">
                <a16:creationId xmlns="" xmlns:a16="http://schemas.microsoft.com/office/drawing/2014/main" id="{376EAEAA-16DF-4265-92D2-C400710C0CEF}"/>
              </a:ext>
            </a:extLst>
          </p:cNvPr>
          <p:cNvSpPr/>
          <p:nvPr/>
        </p:nvSpPr>
        <p:spPr>
          <a:xfrm>
            <a:off x="1076036" y="1143000"/>
            <a:ext cx="7010399" cy="914400"/>
          </a:xfrm>
          <a:prstGeom prst="roundRect">
            <a:avLst/>
          </a:prstGeom>
          <a:blipFill>
            <a:blip r:embed="rId2" cstate="print"/>
            <a:tile tx="0" ty="0" sx="100000" sy="100000" flip="none" algn="tl"/>
          </a:blipFill>
          <a:ln w="19050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5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II</a:t>
            </a:r>
            <a:r>
              <a:rPr lang="en-US" sz="3500" dirty="0">
                <a:solidFill>
                  <a:schemeClr val="bg1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. </a:t>
            </a:r>
            <a:r>
              <a:rPr lang="en-US" sz="3500" dirty="0">
                <a:solidFill>
                  <a:srgbClr val="CCFFFF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The Charges: Cruelty, </a:t>
            </a:r>
            <a:r>
              <a:rPr lang="en-US" sz="3500" dirty="0">
                <a:solidFill>
                  <a:schemeClr val="bg1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10-14</a:t>
            </a:r>
            <a:endParaRPr lang="en-US" sz="35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2066604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6CEB8924-2673-4F25-BD4E-EBBCA7D367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685800"/>
          </a:xfrm>
        </p:spPr>
        <p:txBody>
          <a:bodyPr/>
          <a:lstStyle/>
          <a:p>
            <a:r>
              <a:rPr lang="en-US" sz="3600" dirty="0">
                <a:solidFill>
                  <a:srgbClr val="FFFF00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rPr>
              <a:t>No way to treat a brother…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DF708D49-4407-437F-8E5B-C733B75B56A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7856" y="838200"/>
            <a:ext cx="8610600" cy="5486400"/>
          </a:xfrm>
        </p:spPr>
        <p:txBody>
          <a:bodyPr/>
          <a:lstStyle/>
          <a:p>
            <a:pPr marL="0" indent="0">
              <a:spcAft>
                <a:spcPts val="800"/>
              </a:spcAft>
              <a:buNone/>
            </a:pPr>
            <a:r>
              <a:rPr lang="en-US" dirty="0">
                <a:solidFill>
                  <a:schemeClr val="bg1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10: </a:t>
            </a:r>
            <a:r>
              <a:rPr lang="en-US" dirty="0">
                <a:solidFill>
                  <a:srgbClr val="FFFF99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violence</a:t>
            </a:r>
            <a:r>
              <a:rPr lang="en-US" dirty="0">
                <a:solidFill>
                  <a:schemeClr val="bg1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.  Enmity, Ga.5:20</a:t>
            </a:r>
          </a:p>
          <a:p>
            <a:pPr marL="0" indent="0">
              <a:spcAft>
                <a:spcPts val="800"/>
              </a:spcAft>
              <a:buNone/>
              <a:tabLst>
                <a:tab pos="628650" algn="l"/>
              </a:tabLst>
            </a:pPr>
            <a:r>
              <a:rPr lang="en-US" dirty="0">
                <a:solidFill>
                  <a:schemeClr val="bg1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11: </a:t>
            </a:r>
            <a:r>
              <a:rPr lang="en-US" dirty="0">
                <a:solidFill>
                  <a:srgbClr val="FFFF99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indifference</a:t>
            </a:r>
            <a:r>
              <a:rPr lang="en-US" dirty="0">
                <a:solidFill>
                  <a:schemeClr val="bg1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; neutrality impossible. 	Mt.12:30;  27:24.    Lk.10</a:t>
            </a:r>
            <a:endParaRPr lang="en-US" sz="2800" dirty="0">
              <a:solidFill>
                <a:schemeClr val="bg1"/>
              </a:solidFill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0" indent="0">
              <a:spcAft>
                <a:spcPts val="800"/>
              </a:spcAft>
              <a:buNone/>
              <a:tabLst>
                <a:tab pos="628650" algn="l"/>
              </a:tabLst>
            </a:pPr>
            <a:r>
              <a:rPr lang="en-US" dirty="0">
                <a:solidFill>
                  <a:schemeClr val="bg1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12: </a:t>
            </a:r>
            <a:r>
              <a:rPr lang="en-US" dirty="0">
                <a:solidFill>
                  <a:srgbClr val="FFFF99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gloat</a:t>
            </a:r>
            <a:r>
              <a:rPr lang="en-US" dirty="0">
                <a:solidFill>
                  <a:schemeClr val="bg1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dirty="0">
                <a:solidFill>
                  <a:srgbClr val="FFFF99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over pain</a:t>
            </a:r>
            <a:r>
              <a:rPr lang="en-US" dirty="0">
                <a:solidFill>
                  <a:schemeClr val="bg1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.   Pr.17:5; 24:17</a:t>
            </a:r>
          </a:p>
          <a:p>
            <a:pPr marL="0" indent="0">
              <a:spcAft>
                <a:spcPts val="800"/>
              </a:spcAft>
              <a:buNone/>
              <a:tabLst>
                <a:tab pos="628650" algn="l"/>
              </a:tabLst>
            </a:pPr>
            <a:r>
              <a:rPr lang="en-US" dirty="0">
                <a:solidFill>
                  <a:schemeClr val="bg1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12: </a:t>
            </a:r>
            <a:r>
              <a:rPr lang="en-US" dirty="0">
                <a:solidFill>
                  <a:srgbClr val="FFFF99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trash talk</a:t>
            </a:r>
            <a:r>
              <a:rPr lang="en-US" dirty="0">
                <a:solidFill>
                  <a:schemeClr val="bg1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.   Pr.16:18</a:t>
            </a:r>
          </a:p>
          <a:p>
            <a:pPr marL="0" indent="0">
              <a:spcAft>
                <a:spcPts val="800"/>
              </a:spcAft>
              <a:buNone/>
              <a:tabLst>
                <a:tab pos="628650" algn="l"/>
              </a:tabLst>
            </a:pPr>
            <a:r>
              <a:rPr lang="en-US" dirty="0">
                <a:solidFill>
                  <a:schemeClr val="bg1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13: </a:t>
            </a:r>
            <a:r>
              <a:rPr lang="en-US" dirty="0">
                <a:solidFill>
                  <a:srgbClr val="FFFF99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take advantage</a:t>
            </a:r>
            <a:r>
              <a:rPr lang="en-US" dirty="0">
                <a:solidFill>
                  <a:schemeClr val="bg1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.</a:t>
            </a:r>
          </a:p>
          <a:p>
            <a:pPr marL="0" indent="0">
              <a:spcAft>
                <a:spcPts val="400"/>
              </a:spcAft>
              <a:buNone/>
              <a:tabLst>
                <a:tab pos="628650" algn="l"/>
              </a:tabLst>
            </a:pPr>
            <a:r>
              <a:rPr lang="en-US" dirty="0">
                <a:solidFill>
                  <a:schemeClr val="bg1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14: </a:t>
            </a:r>
            <a:r>
              <a:rPr lang="en-US" dirty="0">
                <a:solidFill>
                  <a:srgbClr val="FFFF99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block his way of escape</a:t>
            </a:r>
            <a:r>
              <a:rPr lang="en-US" dirty="0">
                <a:solidFill>
                  <a:schemeClr val="bg1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.</a:t>
            </a:r>
          </a:p>
        </p:txBody>
      </p:sp>
    </p:spTree>
    <p:extLst>
      <p:ext uri="{BB962C8B-B14F-4D97-AF65-F5344CB8AC3E}">
        <p14:creationId xmlns="" xmlns:p14="http://schemas.microsoft.com/office/powerpoint/2010/main" val="13586581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B2B2B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B2B2B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B2B2B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B2B2B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B2B2B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286000" y="1219200"/>
            <a:ext cx="4572000" cy="4419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: Rounded Corners 2">
            <a:extLst>
              <a:ext uri="{FF2B5EF4-FFF2-40B4-BE49-F238E27FC236}">
                <a16:creationId xmlns="" xmlns:a16="http://schemas.microsoft.com/office/drawing/2014/main" id="{1BBC1824-2D85-4E16-8CEF-63034EC2D16E}"/>
              </a:ext>
            </a:extLst>
          </p:cNvPr>
          <p:cNvSpPr/>
          <p:nvPr/>
        </p:nvSpPr>
        <p:spPr>
          <a:xfrm>
            <a:off x="2395548" y="533400"/>
            <a:ext cx="4352905" cy="457200"/>
          </a:xfrm>
          <a:prstGeom prst="roundRect">
            <a:avLst/>
          </a:prstGeom>
          <a:blipFill>
            <a:blip r:embed="rId2" cstate="print"/>
            <a:tile tx="0" ty="0" sx="100000" sy="100000" flip="none" algn="tl"/>
          </a:blipFill>
          <a:ln w="19050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I</a:t>
            </a:r>
            <a:r>
              <a:rPr lang="en-US" sz="2000" dirty="0">
                <a:solidFill>
                  <a:schemeClr val="bg1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. The Problem: Pride, 2-9</a:t>
            </a:r>
            <a:endParaRPr lang="en-US" sz="20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4" name="Rectangle: Rounded Corners 3">
            <a:extLst>
              <a:ext uri="{FF2B5EF4-FFF2-40B4-BE49-F238E27FC236}">
                <a16:creationId xmlns="" xmlns:a16="http://schemas.microsoft.com/office/drawing/2014/main" id="{376EAEAA-16DF-4265-92D2-C400710C0CEF}"/>
              </a:ext>
            </a:extLst>
          </p:cNvPr>
          <p:cNvSpPr/>
          <p:nvPr/>
        </p:nvSpPr>
        <p:spPr>
          <a:xfrm>
            <a:off x="1076036" y="1752600"/>
            <a:ext cx="7010399" cy="914400"/>
          </a:xfrm>
          <a:prstGeom prst="roundRect">
            <a:avLst/>
          </a:prstGeom>
          <a:blipFill>
            <a:blip r:embed="rId2" cstate="print"/>
            <a:tile tx="0" ty="0" sx="100000" sy="100000" flip="none" algn="tl"/>
          </a:blipFill>
          <a:ln w="19050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5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III</a:t>
            </a:r>
            <a:r>
              <a:rPr lang="en-US" sz="3500" dirty="0">
                <a:solidFill>
                  <a:schemeClr val="bg1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. </a:t>
            </a:r>
            <a:r>
              <a:rPr lang="en-US" sz="3500" dirty="0">
                <a:solidFill>
                  <a:srgbClr val="CCFFFF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The Judgment: Just, </a:t>
            </a:r>
            <a:r>
              <a:rPr lang="en-US" sz="3500" dirty="0">
                <a:solidFill>
                  <a:schemeClr val="bg1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15-16</a:t>
            </a:r>
            <a:endParaRPr lang="en-US" sz="35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5" name="Rectangle: Rounded Corners 4">
            <a:extLst>
              <a:ext uri="{FF2B5EF4-FFF2-40B4-BE49-F238E27FC236}">
                <a16:creationId xmlns="" xmlns:a16="http://schemas.microsoft.com/office/drawing/2014/main" id="{7CCE79A1-5067-4804-802C-EC93145F7CBB}"/>
              </a:ext>
            </a:extLst>
          </p:cNvPr>
          <p:cNvSpPr/>
          <p:nvPr/>
        </p:nvSpPr>
        <p:spPr>
          <a:xfrm>
            <a:off x="2401456" y="1143000"/>
            <a:ext cx="4352905" cy="457200"/>
          </a:xfrm>
          <a:prstGeom prst="roundRect">
            <a:avLst/>
          </a:prstGeom>
          <a:blipFill>
            <a:blip r:embed="rId2" cstate="print"/>
            <a:tile tx="0" ty="0" sx="100000" sy="100000" flip="none" algn="tl"/>
          </a:blipFill>
          <a:ln w="19050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II</a:t>
            </a:r>
            <a:r>
              <a:rPr lang="en-US" sz="2000" dirty="0">
                <a:solidFill>
                  <a:schemeClr val="bg1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. The Charges: Cruelty, 10-14</a:t>
            </a:r>
            <a:endParaRPr lang="en-US" sz="20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5404815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6CEB8924-2673-4F25-BD4E-EBBCA7D367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89960"/>
            <a:ext cx="8229600" cy="876840"/>
          </a:xfrm>
        </p:spPr>
        <p:txBody>
          <a:bodyPr/>
          <a:lstStyle/>
          <a:p>
            <a:r>
              <a:rPr lang="en-US" sz="3600" dirty="0">
                <a:solidFill>
                  <a:schemeClr val="bg1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rPr>
              <a:t>15:</a:t>
            </a:r>
            <a:r>
              <a:rPr lang="en-US" sz="3600" dirty="0">
                <a:solidFill>
                  <a:srgbClr val="FFFF00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rPr>
              <a:t>  as…so</a:t>
            </a:r>
            <a:endParaRPr lang="en-US" sz="3600" dirty="0">
              <a:solidFill>
                <a:schemeClr val="bg1"/>
              </a:solidFill>
              <a:latin typeface="+mn-lt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DF708D49-4407-437F-8E5B-C733B75B56A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4800" y="1143000"/>
            <a:ext cx="8534400" cy="5562600"/>
          </a:xfrm>
        </p:spPr>
        <p:txBody>
          <a:bodyPr/>
          <a:lstStyle/>
          <a:p>
            <a:pPr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Fitting, fair, fearful.   </a:t>
            </a:r>
          </a:p>
          <a:p>
            <a:pPr lvl="1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chemeClr val="bg1"/>
                </a:solidFill>
                <a:ea typeface="Verdana" panose="020B0604030504040204" pitchFamily="34" charset="0"/>
              </a:rPr>
              <a:t>Day of LORD upon all nations…is near.</a:t>
            </a:r>
          </a:p>
          <a:p>
            <a:pPr lvl="1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chemeClr val="bg1"/>
                </a:solidFill>
                <a:ea typeface="Verdana" panose="020B0604030504040204" pitchFamily="34" charset="0"/>
              </a:rPr>
              <a:t>As you have done, done to you.   Payday.</a:t>
            </a:r>
            <a:endParaRPr lang="en-US" sz="3200" dirty="0">
              <a:solidFill>
                <a:schemeClr val="bg1"/>
              </a:solidFill>
              <a:ea typeface="Times New Roman" panose="02020603050405020304" pitchFamily="18" charset="0"/>
            </a:endParaRPr>
          </a:p>
          <a:p>
            <a:pPr>
              <a:spcAft>
                <a:spcPts val="300"/>
              </a:spcAft>
              <a:buFont typeface="Arial" panose="020B0604020202020204" pitchFamily="34" charset="0"/>
              <a:buChar char="•"/>
            </a:pPr>
            <a:endParaRPr lang="en-US" dirty="0">
              <a:solidFill>
                <a:schemeClr val="bg1"/>
              </a:solidFill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>
              <a:spcAft>
                <a:spcPts val="300"/>
              </a:spcAft>
              <a:buFont typeface="Arial" panose="020B0604020202020204" pitchFamily="34" charset="0"/>
              <a:buChar char="•"/>
            </a:pPr>
            <a:endParaRPr lang="en-US" dirty="0">
              <a:solidFill>
                <a:schemeClr val="bg1"/>
              </a:solidFill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FFFFFF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Gal.6:7-8</a:t>
            </a:r>
            <a:endParaRPr lang="en-US" dirty="0">
              <a:solidFill>
                <a:schemeClr val="bg1"/>
              </a:solidFill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="" xmlns:a16="http://schemas.microsoft.com/office/drawing/2014/main" id="{0D2E4E9F-767C-423E-BD87-642B97903746}"/>
              </a:ext>
            </a:extLst>
          </p:cNvPr>
          <p:cNvSpPr/>
          <p:nvPr/>
        </p:nvSpPr>
        <p:spPr>
          <a:xfrm>
            <a:off x="2146947" y="3200400"/>
            <a:ext cx="4866266" cy="1066800"/>
          </a:xfrm>
          <a:prstGeom prst="rect">
            <a:avLst/>
          </a:prstGeom>
          <a:solidFill>
            <a:schemeClr val="tx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/>
              <a:t>Reprisal: return,</a:t>
            </a:r>
            <a:br>
              <a:rPr lang="en-US" sz="3200" dirty="0"/>
            </a:br>
            <a:r>
              <a:rPr lang="en-US" sz="3200" dirty="0"/>
              <a:t>turn back, recompense</a:t>
            </a:r>
          </a:p>
        </p:txBody>
      </p:sp>
    </p:spTree>
    <p:extLst>
      <p:ext uri="{BB962C8B-B14F-4D97-AF65-F5344CB8AC3E}">
        <p14:creationId xmlns="" xmlns:p14="http://schemas.microsoft.com/office/powerpoint/2010/main" val="28153281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9547</TotalTime>
  <Words>435</Words>
  <Application>Microsoft Office PowerPoint</Application>
  <PresentationFormat>On-screen Show (4:3)</PresentationFormat>
  <Paragraphs>76</Paragraphs>
  <Slides>19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0" baseType="lpstr">
      <vt:lpstr>Default Design</vt:lpstr>
      <vt:lpstr>Slide 1</vt:lpstr>
      <vt:lpstr>Explanation: Family Feud</vt:lpstr>
      <vt:lpstr>Obadiah</vt:lpstr>
      <vt:lpstr>Slide 4</vt:lpstr>
      <vt:lpstr>Pride and Associates</vt:lpstr>
      <vt:lpstr>Slide 6</vt:lpstr>
      <vt:lpstr>No way to treat a brother…</vt:lpstr>
      <vt:lpstr>Slide 8</vt:lpstr>
      <vt:lpstr>15:  as…so</vt:lpstr>
      <vt:lpstr>16:  as…so</vt:lpstr>
      <vt:lpstr>Edom</vt:lpstr>
      <vt:lpstr>Edom – Babylon </vt:lpstr>
      <vt:lpstr>Edom – Persia</vt:lpstr>
      <vt:lpstr>Greece</vt:lpstr>
      <vt:lpstr>Maccabean Kingdom </vt:lpstr>
      <vt:lpstr>Rome</vt:lpstr>
      <vt:lpstr>Slide 17</vt:lpstr>
      <vt:lpstr>17: ‘But’ – different message for Mt. Zion’s deliverance</vt:lpstr>
      <vt:lpstr>Conclusion: 21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Rick Duggin</dc:creator>
  <cp:lastModifiedBy>church of Christ</cp:lastModifiedBy>
  <cp:revision>906</cp:revision>
  <dcterms:created xsi:type="dcterms:W3CDTF">2004-01-08T21:08:14Z</dcterms:created>
  <dcterms:modified xsi:type="dcterms:W3CDTF">2019-07-29T00:51:22Z</dcterms:modified>
</cp:coreProperties>
</file>