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5" r:id="rId2"/>
    <p:sldId id="586" r:id="rId3"/>
    <p:sldId id="730" r:id="rId4"/>
    <p:sldId id="759" r:id="rId5"/>
    <p:sldId id="754" r:id="rId6"/>
    <p:sldId id="755" r:id="rId7"/>
    <p:sldId id="751" r:id="rId8"/>
    <p:sldId id="756" r:id="rId9"/>
    <p:sldId id="733" r:id="rId10"/>
    <p:sldId id="757" r:id="rId11"/>
    <p:sldId id="734" r:id="rId12"/>
    <p:sldId id="758" r:id="rId13"/>
    <p:sldId id="72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3366"/>
    <a:srgbClr val="FFFF99"/>
    <a:srgbClr val="FFCC00"/>
    <a:srgbClr val="99FF33"/>
    <a:srgbClr val="CCFFFF"/>
    <a:srgbClr val="FFFFCC"/>
    <a:srgbClr val="FFFF00"/>
    <a:srgbClr val="FF99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135036-1D68-453F-A9FE-FA81AACB1D3B}" v="82" dt="2019-08-17T18:25:26.4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65" d="100"/>
          <a:sy n="65" d="100"/>
        </p:scale>
        <p:origin x="-372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887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73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4537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571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9471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5273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8278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04636" y="838200"/>
            <a:ext cx="6553199" cy="1524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99F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4000" dirty="0">
                <a:solidFill>
                  <a:srgbClr val="FFFF00"/>
                </a:solidFill>
                <a:ea typeface="Verdana" panose="020B0604030504040204" pitchFamily="34" charset="0"/>
              </a:rPr>
              <a:t>What Is Really Important?</a:t>
            </a:r>
          </a:p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</a:rPr>
              <a:t>(Genesis 47)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78" y="1066800"/>
            <a:ext cx="6560095" cy="4572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There Is Only A Step Between Riches And Ruin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6D80AB8D-D618-41F5-8EBA-8C6598CCFFD0}"/>
              </a:ext>
            </a:extLst>
          </p:cNvPr>
          <p:cNvSpPr txBox="1">
            <a:spLocks/>
          </p:cNvSpPr>
          <p:nvPr/>
        </p:nvSpPr>
        <p:spPr bwMode="auto">
          <a:xfrm>
            <a:off x="1295400" y="1676400"/>
            <a:ext cx="6560095" cy="457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Egyptian Famine Was Not Their Fault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1D2EE771-B486-49FE-B6A5-BE2E3868AEE3}"/>
              </a:ext>
            </a:extLst>
          </p:cNvPr>
          <p:cNvSpPr txBox="1">
            <a:spLocks/>
          </p:cNvSpPr>
          <p:nvPr/>
        </p:nvSpPr>
        <p:spPr bwMode="auto">
          <a:xfrm>
            <a:off x="1295400" y="2895600"/>
            <a:ext cx="656009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3300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Instead Of Complaining, Egyptians Gave Thanks, </a:t>
            </a:r>
            <a:r>
              <a:rPr lang="en-US" sz="3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25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855D54C-9D30-427F-94E5-CB4F6512DCC6}"/>
              </a:ext>
            </a:extLst>
          </p:cNvPr>
          <p:cNvSpPr txBox="1">
            <a:spLocks/>
          </p:cNvSpPr>
          <p:nvPr/>
        </p:nvSpPr>
        <p:spPr bwMode="auto">
          <a:xfrm>
            <a:off x="1295400" y="2286000"/>
            <a:ext cx="6560095" cy="457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Egyptians Learned True Values</a:t>
            </a:r>
          </a:p>
        </p:txBody>
      </p:sp>
    </p:spTree>
    <p:extLst>
      <p:ext uri="{BB962C8B-B14F-4D97-AF65-F5344CB8AC3E}">
        <p14:creationId xmlns="" xmlns:p14="http://schemas.microsoft.com/office/powerpoint/2010/main" val="25061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We can replace some </a:t>
            </a:r>
            <a:r>
              <a:rPr lang="en-US" sz="3600" u="sng" dirty="0">
                <a:solidFill>
                  <a:schemeClr val="bg1"/>
                </a:solidFill>
                <a:latin typeface="+mn-lt"/>
              </a:rPr>
              <a:t>items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…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685800"/>
            <a:ext cx="8612912" cy="5867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Philippians 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</a:p>
          <a:p>
            <a:pPr marL="0" indent="0" defTabSz="517525">
              <a:spcAft>
                <a:spcPts val="4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Jail doesn’t matter to one who is right 	</a:t>
            </a:r>
            <a:r>
              <a:rPr lang="en-US">
                <a:solidFill>
                  <a:schemeClr val="bg1"/>
                </a:solidFill>
              </a:rPr>
              <a:t>with God</a:t>
            </a:r>
            <a:endParaRPr lang="en-US" dirty="0">
              <a:solidFill>
                <a:schemeClr val="bg1"/>
              </a:solidFill>
            </a:endParaRPr>
          </a:p>
          <a:p>
            <a:pPr marL="0" indent="0" defTabSz="517525">
              <a:spcAft>
                <a:spcPts val="4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	Phil.4:11-13</a:t>
            </a:r>
          </a:p>
        </p:txBody>
      </p:sp>
    </p:spTree>
    <p:extLst>
      <p:ext uri="{BB962C8B-B14F-4D97-AF65-F5344CB8AC3E}">
        <p14:creationId xmlns="" xmlns:p14="http://schemas.microsoft.com/office/powerpoint/2010/main" val="227006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5070" y="685800"/>
            <a:ext cx="6629400" cy="4572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There Is Only A Step Between Riches And Ruin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6D80AB8D-D618-41F5-8EBA-8C6598CCFFD0}"/>
              </a:ext>
            </a:extLst>
          </p:cNvPr>
          <p:cNvSpPr txBox="1">
            <a:spLocks/>
          </p:cNvSpPr>
          <p:nvPr/>
        </p:nvSpPr>
        <p:spPr bwMode="auto">
          <a:xfrm>
            <a:off x="1267692" y="1295400"/>
            <a:ext cx="6629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Egyptian Famine Was Not Their Fault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1D2EE771-B486-49FE-B6A5-BE2E3868AEE3}"/>
              </a:ext>
            </a:extLst>
          </p:cNvPr>
          <p:cNvSpPr txBox="1">
            <a:spLocks/>
          </p:cNvSpPr>
          <p:nvPr/>
        </p:nvSpPr>
        <p:spPr bwMode="auto">
          <a:xfrm>
            <a:off x="1295400" y="3124200"/>
            <a:ext cx="656009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3300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They Work … But Confess Salvation By Grace, </a:t>
            </a:r>
            <a:r>
              <a:rPr lang="en-US" sz="37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25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855D54C-9D30-427F-94E5-CB4F6512DCC6}"/>
              </a:ext>
            </a:extLst>
          </p:cNvPr>
          <p:cNvSpPr txBox="1">
            <a:spLocks/>
          </p:cNvSpPr>
          <p:nvPr/>
        </p:nvSpPr>
        <p:spPr bwMode="auto">
          <a:xfrm>
            <a:off x="1267692" y="1905000"/>
            <a:ext cx="6629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Egyptians Learned True Values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4F68582E-5E18-4B70-9C7A-D746D084B56F}"/>
              </a:ext>
            </a:extLst>
          </p:cNvPr>
          <p:cNvSpPr txBox="1">
            <a:spLocks/>
          </p:cNvSpPr>
          <p:nvPr/>
        </p:nvSpPr>
        <p:spPr bwMode="auto">
          <a:xfrm>
            <a:off x="1267692" y="2514600"/>
            <a:ext cx="6629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Instead Of Complaining Egyptians Gave Thanks</a:t>
            </a:r>
          </a:p>
        </p:txBody>
      </p:sp>
    </p:spTree>
    <p:extLst>
      <p:ext uri="{BB962C8B-B14F-4D97-AF65-F5344CB8AC3E}">
        <p14:creationId xmlns="" xmlns:p14="http://schemas.microsoft.com/office/powerpoint/2010/main" val="345120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Ro.3:24</a:t>
            </a:r>
            <a:endParaRPr lang="en-US" sz="3600" dirty="0">
              <a:solidFill>
                <a:srgbClr val="99FF33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685800"/>
            <a:ext cx="8612912" cy="5867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Justified freely by His grace . . . does not contradict Ro.6:4 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Ja.2:21, 24-25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Titus 2:11-12, grace teaches…</a:t>
            </a:r>
          </a:p>
          <a:p>
            <a:pPr marL="0" indent="0" defTabSz="396875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	  	Ph.4:12-13</a:t>
            </a:r>
          </a:p>
          <a:p>
            <a:pPr marL="0" indent="0">
              <a:spcAft>
                <a:spcPts val="40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AB496BD-36B2-4E9E-AAE1-681380DCEC36}"/>
              </a:ext>
            </a:extLst>
          </p:cNvPr>
          <p:cNvSpPr/>
          <p:nvPr/>
        </p:nvSpPr>
        <p:spPr>
          <a:xfrm>
            <a:off x="1493980" y="3819236"/>
            <a:ext cx="6172200" cy="1524000"/>
          </a:xfrm>
          <a:prstGeom prst="rect">
            <a:avLst/>
          </a:prstGeom>
          <a:solidFill>
            <a:srgbClr val="00336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00" dirty="0">
                <a:solidFill>
                  <a:srgbClr val="FFFF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“He who prepares for this life and</a:t>
            </a:r>
            <a:br>
              <a:rPr lang="en-US" sz="3300" dirty="0">
                <a:solidFill>
                  <a:srgbClr val="FFFF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300" dirty="0">
                <a:solidFill>
                  <a:srgbClr val="FFFF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takes no thought of eternity, is wise</a:t>
            </a:r>
            <a:br>
              <a:rPr lang="en-US" sz="3300" dirty="0">
                <a:solidFill>
                  <a:srgbClr val="FFFF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300" dirty="0">
                <a:solidFill>
                  <a:srgbClr val="FFFF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a moment, but a fool forever” </a:t>
            </a:r>
            <a:endParaRPr lang="en-US" sz="33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823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78" y="838200"/>
            <a:ext cx="6560095" cy="1295400"/>
          </a:xfrm>
          <a:solidFill>
            <a:schemeClr val="tx1"/>
          </a:solidFill>
          <a:ln>
            <a:solidFill>
              <a:srgbClr val="FF3300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There Is Only A Step Between Riches And Ruin,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endParaRPr lang="en-US" sz="37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17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Four causes of poverty in Bible – </a:t>
            </a:r>
            <a:endParaRPr lang="en-US" sz="3600" dirty="0">
              <a:solidFill>
                <a:srgbClr val="CCFFFF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90600"/>
            <a:ext cx="8612912" cy="5562600"/>
          </a:xfrm>
        </p:spPr>
        <p:txBody>
          <a:bodyPr/>
          <a:lstStyle/>
          <a:p>
            <a:pPr marL="341313" indent="-341313">
              <a:spcAft>
                <a:spcPts val="80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1. </a:t>
            </a:r>
            <a:r>
              <a:rPr lang="en-US" dirty="0">
                <a:solidFill>
                  <a:srgbClr val="FFCC00"/>
                </a:solidFill>
              </a:rPr>
              <a:t>Calamity:</a:t>
            </a:r>
            <a:r>
              <a:rPr lang="en-US" dirty="0">
                <a:solidFill>
                  <a:schemeClr val="bg1"/>
                </a:solidFill>
              </a:rPr>
              <a:t> includes widows, orphans … and Egyptian famines.</a:t>
            </a:r>
          </a:p>
          <a:p>
            <a:pPr marL="341313" indent="-341313">
              <a:spcAft>
                <a:spcPts val="80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2. </a:t>
            </a:r>
            <a:r>
              <a:rPr lang="en-US" dirty="0">
                <a:solidFill>
                  <a:srgbClr val="FFCC00"/>
                </a:solidFill>
              </a:rPr>
              <a:t>Oppression:</a:t>
            </a:r>
            <a:r>
              <a:rPr lang="en-US" dirty="0">
                <a:solidFill>
                  <a:schemeClr val="bg1"/>
                </a:solidFill>
              </a:rPr>
              <a:t> as Israel in Egypt, Ex.1-2.</a:t>
            </a:r>
          </a:p>
          <a:p>
            <a:pPr marL="341313" indent="-341313">
              <a:spcAft>
                <a:spcPts val="80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3. </a:t>
            </a:r>
            <a:r>
              <a:rPr lang="en-US" dirty="0">
                <a:solidFill>
                  <a:srgbClr val="FFCC00"/>
                </a:solidFill>
              </a:rPr>
              <a:t>Slothfulness:</a:t>
            </a:r>
            <a:r>
              <a:rPr lang="en-US" dirty="0">
                <a:solidFill>
                  <a:schemeClr val="bg1"/>
                </a:solidFill>
              </a:rPr>
              <a:t> Prov.26:15.</a:t>
            </a:r>
          </a:p>
          <a:p>
            <a:pPr marL="341313" indent="-341313">
              <a:spcAft>
                <a:spcPts val="40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4. </a:t>
            </a:r>
            <a:r>
              <a:rPr lang="en-US" dirty="0">
                <a:solidFill>
                  <a:srgbClr val="FFCC00"/>
                </a:solidFill>
              </a:rPr>
              <a:t>Spiritual sacrifice.  </a:t>
            </a:r>
            <a:r>
              <a:rPr lang="en-US" dirty="0">
                <a:solidFill>
                  <a:schemeClr val="bg1"/>
                </a:solidFill>
              </a:rPr>
              <a:t>2 Co.8:9;  2 Co.11:27; Ph.4:11.</a:t>
            </a:r>
          </a:p>
          <a:p>
            <a:pPr marL="0" indent="0">
              <a:spcAft>
                <a:spcPts val="3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689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  <a:latin typeface="+mn-lt"/>
              </a:rPr>
              <a:t>13: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 very severe</a:t>
            </a:r>
            <a:endParaRPr lang="en-US" sz="3600" dirty="0">
              <a:solidFill>
                <a:srgbClr val="CCFFFF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90600"/>
            <a:ext cx="8612912" cy="55626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15: </a:t>
            </a:r>
            <a:r>
              <a:rPr lang="en-US" dirty="0">
                <a:solidFill>
                  <a:schemeClr val="bg1"/>
                </a:solidFill>
              </a:rPr>
              <a:t>die.  	(1 Sm.20:3)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rgbClr val="FFC000"/>
                </a:solidFill>
              </a:rPr>
              <a:t>Languished</a:t>
            </a:r>
            <a:r>
              <a:rPr lang="en-US" dirty="0">
                <a:solidFill>
                  <a:schemeClr val="bg1"/>
                </a:solidFill>
              </a:rPr>
              <a:t>: weak, lacking vitality, wasting away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Seven years of plenty can deceive</a:t>
            </a:r>
          </a:p>
          <a:p>
            <a:pPr marL="0" indent="0" defTabSz="684213">
              <a:spcAft>
                <a:spcPts val="400"/>
              </a:spcAft>
              <a:buNone/>
              <a:tabLst>
                <a:tab pos="517525" algn="l"/>
              </a:tabLst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▫</a:t>
            </a:r>
            <a:r>
              <a:rPr lang="en-US" dirty="0">
                <a:solidFill>
                  <a:schemeClr val="bg1"/>
                </a:solidFill>
              </a:rPr>
              <a:t> Take food for granted.</a:t>
            </a:r>
          </a:p>
          <a:p>
            <a:pPr marL="0" indent="0" defTabSz="684213">
              <a:spcAft>
                <a:spcPts val="400"/>
              </a:spcAft>
              <a:buNone/>
              <a:tabLst>
                <a:tab pos="517525" algn="l"/>
              </a:tabLst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▫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Seven full years was temporary.</a:t>
            </a:r>
          </a:p>
          <a:p>
            <a:pPr marL="0" indent="0" defTabSz="684213">
              <a:spcAft>
                <a:spcPts val="400"/>
              </a:spcAft>
              <a:buNone/>
              <a:tabLst>
                <a:tab pos="517525" algn="l"/>
              </a:tabLst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▫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Beware where we put our trust.</a:t>
            </a:r>
          </a:p>
          <a:p>
            <a:pPr marL="0" indent="0">
              <a:spcAft>
                <a:spcPts val="3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819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Four rich men</a:t>
            </a:r>
            <a:endParaRPr lang="en-US" sz="3600" dirty="0">
              <a:solidFill>
                <a:srgbClr val="CCFFFF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90600"/>
            <a:ext cx="8612912" cy="5562600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▪ Lk.12:16-21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dirty="0">
                <a:solidFill>
                  <a:srgbClr val="FFFFFF"/>
                </a:solidFill>
              </a:rPr>
              <a:t>▪ </a:t>
            </a:r>
            <a:r>
              <a:rPr lang="en-US" dirty="0">
                <a:solidFill>
                  <a:schemeClr val="bg1"/>
                </a:solidFill>
              </a:rPr>
              <a:t>Lk.16:19-31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dirty="0">
                <a:solidFill>
                  <a:srgbClr val="FFFFFF"/>
                </a:solidFill>
              </a:rPr>
              <a:t>▪ </a:t>
            </a:r>
            <a:r>
              <a:rPr lang="en-US" dirty="0">
                <a:solidFill>
                  <a:schemeClr val="bg1"/>
                </a:solidFill>
              </a:rPr>
              <a:t>Lk.18:18-23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FF"/>
                </a:solidFill>
              </a:rPr>
              <a:t>▪ </a:t>
            </a:r>
            <a:r>
              <a:rPr lang="en-US" dirty="0">
                <a:solidFill>
                  <a:schemeClr val="bg1"/>
                </a:solidFill>
              </a:rPr>
              <a:t>Lk.23:50-54 (Mt.27:57)</a:t>
            </a:r>
          </a:p>
          <a:p>
            <a:pPr marL="0" indent="0" defTabSz="684213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Same facts as others, but succeeded.  </a:t>
            </a:r>
          </a:p>
          <a:p>
            <a:pPr marL="0" indent="0" defTabSz="684213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</a:p>
          <a:p>
            <a:pPr marL="0" indent="0">
              <a:spcAft>
                <a:spcPts val="3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E915CF1-3819-4B77-84D8-FB52B5409582}"/>
              </a:ext>
            </a:extLst>
          </p:cNvPr>
          <p:cNvSpPr/>
          <p:nvPr/>
        </p:nvSpPr>
        <p:spPr>
          <a:xfrm>
            <a:off x="808180" y="4495800"/>
            <a:ext cx="7543800" cy="1066800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More concerned about kingdom of God than holding to earthly possessions.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47AF6F2-8F34-43B0-8B35-AAC912C53EA2}"/>
              </a:ext>
            </a:extLst>
          </p:cNvPr>
          <p:cNvSpPr/>
          <p:nvPr/>
        </p:nvSpPr>
        <p:spPr>
          <a:xfrm>
            <a:off x="3916220" y="1066800"/>
            <a:ext cx="4846780" cy="1905000"/>
          </a:xfrm>
          <a:prstGeom prst="rect">
            <a:avLst/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000" dirty="0">
                <a:solidFill>
                  <a:srgbClr val="FFFF00"/>
                </a:solidFill>
              </a:rPr>
              <a:t>Possess goods now.</a:t>
            </a:r>
          </a:p>
          <a:p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sz="3000" dirty="0">
                <a:solidFill>
                  <a:srgbClr val="FFFF00"/>
                </a:solidFill>
              </a:rPr>
              <a:t>Soon will lose all.</a:t>
            </a:r>
          </a:p>
          <a:p>
            <a:r>
              <a:rPr lang="en-US" sz="2400" dirty="0">
                <a:solidFill>
                  <a:srgbClr val="FFC000"/>
                </a:solidFill>
              </a:rPr>
              <a:t>3. </a:t>
            </a:r>
            <a:r>
              <a:rPr lang="en-US" sz="3000" dirty="0">
                <a:solidFill>
                  <a:srgbClr val="FFFF00"/>
                </a:solidFill>
              </a:rPr>
              <a:t>Must prepare for it.</a:t>
            </a:r>
          </a:p>
          <a:p>
            <a:r>
              <a:rPr lang="en-US" sz="2400" dirty="0">
                <a:solidFill>
                  <a:srgbClr val="FFC000"/>
                </a:solidFill>
              </a:rPr>
              <a:t>4. </a:t>
            </a:r>
            <a:r>
              <a:rPr lang="en-US" sz="3000" dirty="0">
                <a:solidFill>
                  <a:srgbClr val="FFFF00"/>
                </a:solidFill>
              </a:rPr>
              <a:t>Must use what have now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224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78" y="1066800"/>
            <a:ext cx="6560095" cy="4572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There Is Only A Step Between Riches And Ruin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24D0C3B5-8452-4BE7-B7BF-CC63D4827630}"/>
              </a:ext>
            </a:extLst>
          </p:cNvPr>
          <p:cNvSpPr txBox="1">
            <a:spLocks/>
          </p:cNvSpPr>
          <p:nvPr/>
        </p:nvSpPr>
        <p:spPr bwMode="auto">
          <a:xfrm>
            <a:off x="1295400" y="1676400"/>
            <a:ext cx="656009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3300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Famine Was</a:t>
            </a:r>
            <a:br>
              <a:rPr lang="en-US" sz="37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7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Their Fault,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endParaRPr lang="en-US" sz="37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21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088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rgbClr val="CCFF99"/>
                </a:solidFill>
                <a:latin typeface="+mn-lt"/>
              </a:rPr>
              <a:t>Can’t control weather, stop a famine, drought, depression, market crash . . .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1143000"/>
            <a:ext cx="8612912" cy="55626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Why didn’t Egyptians save for seven years?</a:t>
            </a:r>
          </a:p>
          <a:p>
            <a:pPr marL="457200" lvl="1" indent="-457200"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Lk.13:1-5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en-US" sz="2000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FFCC"/>
                </a:solidFill>
              </a:rPr>
              <a:t>People think they control universe…  </a:t>
            </a:r>
          </a:p>
          <a:p>
            <a:pPr marL="457200" lvl="1" indent="-457200"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Ja.1:17 . . . 4:13-17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457200" lvl="1" indent="-457200" algn="ctr">
              <a:spcAft>
                <a:spcPts val="600"/>
              </a:spcAft>
              <a:buNone/>
            </a:pPr>
            <a:endParaRPr lang="en-US" sz="3200" dirty="0">
              <a:solidFill>
                <a:srgbClr val="FFFFCC"/>
              </a:solidFill>
            </a:endParaRPr>
          </a:p>
          <a:p>
            <a:pPr marL="457200" lvl="1" indent="-457200" algn="ctr">
              <a:spcAft>
                <a:spcPts val="600"/>
              </a:spcAft>
              <a:buNone/>
            </a:pP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88BB1BD4-9C20-4CDF-938F-AA57AEA65302}"/>
              </a:ext>
            </a:extLst>
          </p:cNvPr>
          <p:cNvSpPr/>
          <p:nvPr/>
        </p:nvSpPr>
        <p:spPr>
          <a:xfrm>
            <a:off x="918361" y="3657600"/>
            <a:ext cx="7324436" cy="457200"/>
          </a:xfrm>
          <a:prstGeom prst="round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spcBef>
                <a:spcPct val="200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</a:rPr>
              <a:t>We will…  </a:t>
            </a:r>
            <a:r>
              <a:rPr lang="en-US" sz="3200" dirty="0">
                <a:solidFill>
                  <a:srgbClr val="FFFFFF"/>
                </a:solidFill>
              </a:rPr>
              <a:t>All we have is the present.</a:t>
            </a:r>
            <a:endParaRPr lang="en-US" sz="3200" i="1" dirty="0">
              <a:solidFill>
                <a:srgbClr val="FFFFFF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8B90B4DB-F13E-4539-90AB-3FA3A4774F81}"/>
              </a:ext>
            </a:extLst>
          </p:cNvPr>
          <p:cNvSpPr/>
          <p:nvPr/>
        </p:nvSpPr>
        <p:spPr>
          <a:xfrm>
            <a:off x="923198" y="4267200"/>
            <a:ext cx="7324436" cy="457200"/>
          </a:xfrm>
          <a:prstGeom prst="round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spcBef>
                <a:spcPct val="200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</a:rPr>
              <a:t>City…</a:t>
            </a:r>
            <a:r>
              <a:rPr lang="en-US" sz="3200" dirty="0">
                <a:solidFill>
                  <a:srgbClr val="FFFFFF"/>
                </a:solidFill>
              </a:rPr>
              <a:t> We don’t know future.   Lk.10:30</a:t>
            </a:r>
            <a:endParaRPr lang="en-US" sz="3200" i="1" dirty="0">
              <a:solidFill>
                <a:srgbClr val="FFFFFF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5538FDBD-8589-4A12-92A1-C34DCB2AA91C}"/>
              </a:ext>
            </a:extLst>
          </p:cNvPr>
          <p:cNvSpPr/>
          <p:nvPr/>
        </p:nvSpPr>
        <p:spPr>
          <a:xfrm>
            <a:off x="928035" y="4876800"/>
            <a:ext cx="7324436" cy="457200"/>
          </a:xfrm>
          <a:prstGeom prst="round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spcBef>
                <a:spcPct val="200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</a:rPr>
              <a:t>Year…</a:t>
            </a:r>
            <a:r>
              <a:rPr lang="en-US" sz="3200" dirty="0">
                <a:solidFill>
                  <a:srgbClr val="FFFFFF"/>
                </a:solidFill>
              </a:rPr>
              <a:t> Same mistake as rich fool.</a:t>
            </a:r>
            <a:endParaRPr lang="en-US" sz="3200" i="1" dirty="0">
              <a:solidFill>
                <a:srgbClr val="FFFFFF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41B310D7-4673-4EC3-A84E-FFF8669DBA5A}"/>
              </a:ext>
            </a:extLst>
          </p:cNvPr>
          <p:cNvSpPr/>
          <p:nvPr/>
        </p:nvSpPr>
        <p:spPr>
          <a:xfrm>
            <a:off x="932872" y="5486400"/>
            <a:ext cx="7324436" cy="457200"/>
          </a:xfrm>
          <a:prstGeom prst="round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spcBef>
                <a:spcPct val="200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</a:rPr>
              <a:t>Profit… </a:t>
            </a:r>
            <a:r>
              <a:rPr lang="en-US" sz="3200" dirty="0">
                <a:solidFill>
                  <a:schemeClr val="bg1"/>
                </a:solidFill>
              </a:rPr>
              <a:t>Prov.27:1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033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78" y="1066800"/>
            <a:ext cx="6560095" cy="4572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There Is Only A Step Between Riches And Ruin</a:t>
            </a: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24D0C3B5-8452-4BE7-B7BF-CC63D4827630}"/>
              </a:ext>
            </a:extLst>
          </p:cNvPr>
          <p:cNvSpPr txBox="1">
            <a:spLocks/>
          </p:cNvSpPr>
          <p:nvPr/>
        </p:nvSpPr>
        <p:spPr bwMode="auto">
          <a:xfrm>
            <a:off x="1295400" y="2286000"/>
            <a:ext cx="656009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3300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7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Egyptians Learned</a:t>
            </a:r>
            <a:br>
              <a:rPr lang="en-US" sz="37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7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True Values,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endParaRPr lang="en-US" sz="37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6D80AB8D-D618-41F5-8EBA-8C6598CCFFD0}"/>
              </a:ext>
            </a:extLst>
          </p:cNvPr>
          <p:cNvSpPr txBox="1">
            <a:spLocks/>
          </p:cNvSpPr>
          <p:nvPr/>
        </p:nvSpPr>
        <p:spPr bwMode="auto">
          <a:xfrm>
            <a:off x="1295400" y="1676400"/>
            <a:ext cx="6560095" cy="457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Egyptian Famine Was Not Their Fault</a:t>
            </a:r>
          </a:p>
        </p:txBody>
      </p:sp>
    </p:spTree>
    <p:extLst>
      <p:ext uri="{BB962C8B-B14F-4D97-AF65-F5344CB8AC3E}">
        <p14:creationId xmlns="" xmlns:p14="http://schemas.microsoft.com/office/powerpoint/2010/main" val="188078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14-15, rationing  </a:t>
            </a:r>
            <a:endParaRPr lang="en-US" sz="3600" dirty="0">
              <a:solidFill>
                <a:srgbClr val="FFFFCC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19364" y="990600"/>
            <a:ext cx="8716820" cy="55626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15-17:</a:t>
            </a:r>
            <a:r>
              <a:rPr lang="en-US" dirty="0">
                <a:solidFill>
                  <a:srgbClr val="FFFFCC"/>
                </a:solidFill>
              </a:rPr>
              <a:t> money ran out; parted with animals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18-19:</a:t>
            </a:r>
            <a:r>
              <a:rPr lang="en-US" dirty="0">
                <a:solidFill>
                  <a:srgbClr val="FFFFCC"/>
                </a:solidFill>
              </a:rPr>
              <a:t> finally left with bodies (freedom) / land</a:t>
            </a:r>
            <a:endParaRPr lang="en-US" dirty="0">
              <a:solidFill>
                <a:schemeClr val="bg1"/>
              </a:solidFill>
            </a:endParaRPr>
          </a:p>
          <a:p>
            <a:pPr marL="0" indent="0" defTabSz="114300">
              <a:spcAft>
                <a:spcPts val="0"/>
              </a:spcAft>
              <a:buNone/>
              <a:tabLst>
                <a:tab pos="341313" algn="l"/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◊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1 Co.7:29-31</a:t>
            </a:r>
          </a:p>
          <a:p>
            <a:pPr lvl="2" defTabSz="114300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341313" algn="l"/>
                <a:tab pos="396875" algn="l"/>
              </a:tabLst>
            </a:pPr>
            <a:r>
              <a:rPr lang="en-US" sz="3200" dirty="0">
                <a:solidFill>
                  <a:srgbClr val="FFC000"/>
                </a:solidFill>
              </a:rPr>
              <a:t>Basic premise:</a:t>
            </a:r>
            <a:r>
              <a:rPr lang="en-US" sz="3200" dirty="0">
                <a:solidFill>
                  <a:schemeClr val="bg1"/>
                </a:solidFill>
              </a:rPr>
              <a:t> life is short  </a:t>
            </a:r>
          </a:p>
          <a:p>
            <a:pPr lvl="2" defTabSz="11430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341313" algn="l"/>
                <a:tab pos="396875" algn="l"/>
              </a:tabLst>
            </a:pPr>
            <a:r>
              <a:rPr lang="en-US" sz="3200" dirty="0">
                <a:solidFill>
                  <a:srgbClr val="FFC000"/>
                </a:solidFill>
              </a:rPr>
              <a:t>Purpose (result): </a:t>
            </a:r>
            <a:r>
              <a:rPr lang="en-US" sz="3200" dirty="0">
                <a:solidFill>
                  <a:schemeClr val="bg1"/>
                </a:solidFill>
              </a:rPr>
              <a:t>from now on . . .</a:t>
            </a:r>
          </a:p>
          <a:p>
            <a:pPr marL="1543050" lvl="3" indent="-342900" defTabSz="114300">
              <a:spcAft>
                <a:spcPts val="400"/>
              </a:spcAft>
              <a:buFont typeface="Courier New" panose="02070309020205020404" pitchFamily="49" charset="0"/>
              <a:buChar char="o"/>
              <a:tabLst>
                <a:tab pos="341313" algn="l"/>
                <a:tab pos="396875" algn="l"/>
              </a:tabLst>
            </a:pPr>
            <a:r>
              <a:rPr lang="en-US" sz="3100" dirty="0">
                <a:solidFill>
                  <a:srgbClr val="CCFFFF"/>
                </a:solidFill>
              </a:rPr>
              <a:t>Temporary things cannot dominate life</a:t>
            </a:r>
          </a:p>
          <a:p>
            <a:pPr lvl="2" defTabSz="114300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341313" algn="l"/>
                <a:tab pos="396875" algn="l"/>
              </a:tabLst>
            </a:pPr>
            <a:r>
              <a:rPr lang="en-US" sz="3200" dirty="0">
                <a:solidFill>
                  <a:srgbClr val="FFC000"/>
                </a:solidFill>
              </a:rPr>
              <a:t>Reason:</a:t>
            </a:r>
            <a:r>
              <a:rPr lang="en-US" sz="3200" dirty="0">
                <a:solidFill>
                  <a:schemeClr val="bg1"/>
                </a:solidFill>
              </a:rPr>
              <a:t> world in present form is passing</a:t>
            </a:r>
          </a:p>
          <a:p>
            <a:pPr marL="914400" lvl="2" indent="-573088" defTabSz="114300">
              <a:spcAft>
                <a:spcPts val="400"/>
              </a:spcAft>
              <a:buNone/>
              <a:tabLst>
                <a:tab pos="341313" algn="l"/>
                <a:tab pos="396875" algn="l"/>
              </a:tabLst>
            </a:pP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◊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FFFF"/>
                </a:solidFill>
              </a:rPr>
              <a:t>1 Tim.6:6-10, we need but little here below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defTabSz="114300">
              <a:spcAft>
                <a:spcPts val="400"/>
              </a:spcAft>
              <a:buNone/>
              <a:tabLst>
                <a:tab pos="341313" algn="l"/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				</a:t>
            </a:r>
          </a:p>
        </p:txBody>
      </p:sp>
    </p:spTree>
    <p:extLst>
      <p:ext uri="{BB962C8B-B14F-4D97-AF65-F5344CB8AC3E}">
        <p14:creationId xmlns="" xmlns:p14="http://schemas.microsoft.com/office/powerpoint/2010/main" val="72918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8826</TotalTime>
  <Words>379</Words>
  <Application>Microsoft Office PowerPoint</Application>
  <PresentationFormat>On-screen Show (4:3)</PresentationFormat>
  <Paragraphs>78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I. There Is Only A Step Between Riches And Ruin, 13</vt:lpstr>
      <vt:lpstr>Four causes of poverty in Bible – </vt:lpstr>
      <vt:lpstr>13: very severe</vt:lpstr>
      <vt:lpstr>Four rich men</vt:lpstr>
      <vt:lpstr>I. There Is Only A Step Between Riches And Ruin</vt:lpstr>
      <vt:lpstr>Can’t control weather, stop a famine, drought, depression, market crash . . . </vt:lpstr>
      <vt:lpstr>I. There Is Only A Step Between Riches And Ruin</vt:lpstr>
      <vt:lpstr>14-15, rationing  </vt:lpstr>
      <vt:lpstr>I. There Is Only A Step Between Riches And Ruin</vt:lpstr>
      <vt:lpstr>We can replace some items…</vt:lpstr>
      <vt:lpstr>I. There Is Only A Step Between Riches And Ruin</vt:lpstr>
      <vt:lpstr>Ro.3:24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627</cp:revision>
  <dcterms:created xsi:type="dcterms:W3CDTF">2004-01-08T21:08:14Z</dcterms:created>
  <dcterms:modified xsi:type="dcterms:W3CDTF">2019-08-19T00:44:58Z</dcterms:modified>
</cp:coreProperties>
</file>