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305" r:id="rId2"/>
    <p:sldId id="475" r:id="rId3"/>
    <p:sldId id="455" r:id="rId4"/>
    <p:sldId id="487" r:id="rId5"/>
    <p:sldId id="489" r:id="rId6"/>
    <p:sldId id="488" r:id="rId7"/>
    <p:sldId id="490" r:id="rId8"/>
    <p:sldId id="491" r:id="rId9"/>
    <p:sldId id="492" r:id="rId10"/>
    <p:sldId id="480" r:id="rId11"/>
    <p:sldId id="493" r:id="rId12"/>
    <p:sldId id="497" r:id="rId13"/>
    <p:sldId id="494" r:id="rId14"/>
    <p:sldId id="495" r:id="rId15"/>
    <p:sldId id="481"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FFCC"/>
    <a:srgbClr val="FFFF99"/>
    <a:srgbClr val="A50021"/>
    <a:srgbClr val="CCFFFF"/>
    <a:srgbClr val="00FFCC"/>
    <a:srgbClr val="C0C0C0"/>
    <a:srgbClr val="000000"/>
    <a:srgbClr val="89A4A7"/>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95" d="100"/>
          <a:sy n="95" d="100"/>
        </p:scale>
        <p:origin x="41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312222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83857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46788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3941861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3105404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171181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3827598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2694614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219489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30963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45063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901489" y="1143000"/>
            <a:ext cx="5352134" cy="1295400"/>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000" dirty="0">
                <a:solidFill>
                  <a:srgbClr val="FFFF00"/>
                </a:solidFill>
              </a:rPr>
              <a:t>All The Best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744537"/>
          </a:xfrm>
        </p:spPr>
        <p:txBody>
          <a:bodyPr/>
          <a:lstStyle/>
          <a:p>
            <a:r>
              <a:rPr lang="en-US" sz="2800" dirty="0">
                <a:solidFill>
                  <a:srgbClr val="FFFF00"/>
                </a:solidFill>
              </a:rPr>
              <a:t>1. </a:t>
            </a:r>
            <a:r>
              <a:rPr lang="en-US" sz="3600" dirty="0">
                <a:solidFill>
                  <a:srgbClr val="FFFF00"/>
                </a:solidFill>
              </a:rPr>
              <a:t>Best for the Christian </a:t>
            </a:r>
            <a:r>
              <a:rPr lang="en-US" sz="3600" dirty="0">
                <a:solidFill>
                  <a:schemeClr val="bg1"/>
                </a:solidFill>
              </a:rPr>
              <a:t>– Mt.26:6-13</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884380"/>
            <a:ext cx="8610600" cy="5791200"/>
          </a:xfrm>
        </p:spPr>
        <p:txBody>
          <a:bodyPr/>
          <a:lstStyle/>
          <a:p>
            <a:pPr>
              <a:spcAft>
                <a:spcPts val="800"/>
              </a:spcAft>
              <a:buFont typeface="Wingdings" panose="05000000000000000000" pitchFamily="2" charset="2"/>
              <a:buChar char="§"/>
            </a:pPr>
            <a:r>
              <a:rPr lang="en-US" dirty="0">
                <a:solidFill>
                  <a:schemeClr val="bg1"/>
                </a:solidFill>
                <a:ea typeface="Verdana" panose="020B0604030504040204" pitchFamily="34" charset="0"/>
                <a:cs typeface="Times New Roman" panose="02020603050405020304" pitchFamily="18" charset="0"/>
              </a:rPr>
              <a:t>Give Lord our best, 6-7 (based on gratitude)</a:t>
            </a:r>
          </a:p>
          <a:p>
            <a:pPr>
              <a:spcAft>
                <a:spcPts val="800"/>
              </a:spcAft>
              <a:buFont typeface="Wingdings" panose="05000000000000000000" pitchFamily="2" charset="2"/>
              <a:buChar char="§"/>
            </a:pPr>
            <a:r>
              <a:rPr lang="en-US" dirty="0">
                <a:solidFill>
                  <a:schemeClr val="bg1"/>
                </a:solidFill>
                <a:ea typeface="Verdana" panose="020B0604030504040204" pitchFamily="34" charset="0"/>
                <a:cs typeface="Times New Roman" panose="02020603050405020304" pitchFamily="18" charset="0"/>
              </a:rPr>
              <a:t>Give Lord our best even if it requires sacrifice, 7.   2 Co.8.</a:t>
            </a:r>
          </a:p>
          <a:p>
            <a:pPr>
              <a:spcAft>
                <a:spcPts val="800"/>
              </a:spcAft>
              <a:buFont typeface="Wingdings" panose="05000000000000000000" pitchFamily="2" charset="2"/>
              <a:buChar char="§"/>
            </a:pPr>
            <a:r>
              <a:rPr lang="en-US" dirty="0">
                <a:solidFill>
                  <a:schemeClr val="bg1"/>
                </a:solidFill>
                <a:ea typeface="Verdana" panose="020B0604030504040204" pitchFamily="34" charset="0"/>
                <a:cs typeface="Times New Roman" panose="02020603050405020304" pitchFamily="18" charset="0"/>
              </a:rPr>
              <a:t>Put Lord above everyone / everything else, 9.   Col.1:18.   2 Sm.24:24.</a:t>
            </a:r>
          </a:p>
          <a:p>
            <a:pPr>
              <a:spcAft>
                <a:spcPts val="800"/>
              </a:spcAft>
              <a:buFont typeface="Wingdings" panose="05000000000000000000" pitchFamily="2" charset="2"/>
              <a:buChar char="§"/>
            </a:pPr>
            <a:r>
              <a:rPr lang="en-US" dirty="0">
                <a:solidFill>
                  <a:schemeClr val="bg1"/>
                </a:solidFill>
                <a:ea typeface="Verdana" panose="020B0604030504040204" pitchFamily="34" charset="0"/>
                <a:cs typeface="Times New Roman" panose="02020603050405020304" pitchFamily="18" charset="0"/>
              </a:rPr>
              <a:t>Give best for His approval alone, 10.</a:t>
            </a:r>
          </a:p>
          <a:p>
            <a:pPr>
              <a:spcAft>
                <a:spcPts val="800"/>
              </a:spcAft>
              <a:buFont typeface="Wingdings" panose="05000000000000000000" pitchFamily="2" charset="2"/>
              <a:buChar char="§"/>
            </a:pPr>
            <a:r>
              <a:rPr lang="en-US" dirty="0">
                <a:solidFill>
                  <a:schemeClr val="bg1"/>
                </a:solidFill>
                <a:ea typeface="Verdana" panose="020B0604030504040204" pitchFamily="34" charset="0"/>
                <a:cs typeface="Times New Roman" panose="02020603050405020304" pitchFamily="18" charset="0"/>
              </a:rPr>
              <a:t>Exalt Lord to first place, 11.   Mt.6:33.</a:t>
            </a:r>
          </a:p>
          <a:p>
            <a:pPr>
              <a:spcAft>
                <a:spcPts val="600"/>
              </a:spcAft>
              <a:buFont typeface="Wingdings" panose="05000000000000000000" pitchFamily="2" charset="2"/>
              <a:buChar char="§"/>
            </a:pPr>
            <a:r>
              <a:rPr lang="en-US" dirty="0">
                <a:solidFill>
                  <a:schemeClr val="bg1"/>
                </a:solidFill>
                <a:ea typeface="Verdana" panose="020B0604030504040204" pitchFamily="34" charset="0"/>
                <a:cs typeface="Times New Roman" panose="02020603050405020304" pitchFamily="18" charset="0"/>
              </a:rPr>
              <a:t>Remember this woman; He will, 13.</a:t>
            </a:r>
          </a:p>
        </p:txBody>
      </p:sp>
    </p:spTree>
    <p:extLst>
      <p:ext uri="{BB962C8B-B14F-4D97-AF65-F5344CB8AC3E}">
        <p14:creationId xmlns:p14="http://schemas.microsoft.com/office/powerpoint/2010/main" val="2754898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0" end="0"/>
                                            </p:txEl>
                                          </p:spTgt>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1" end="1"/>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2" end="2"/>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3" end="3"/>
                                            </p:txEl>
                                          </p:spTgt>
                                        </p:tgtEl>
                                        <p:attrNameLst>
                                          <p:attrName>ppt_c</p:attrName>
                                        </p:attrNameLst>
                                      </p:cBhvr>
                                      <p:to>
                                        <a:srgbClr val="C0C0C0"/>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4" end="4"/>
                                            </p:txEl>
                                          </p:spTgt>
                                        </p:tgtEl>
                                        <p:attrNameLst>
                                          <p:attrName>ppt_c</p:attrName>
                                        </p:attrNameLst>
                                      </p:cBhvr>
                                      <p:to>
                                        <a:srgbClr val="C0C0C0"/>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1125537"/>
          </a:xfrm>
        </p:spPr>
        <p:txBody>
          <a:bodyPr/>
          <a:lstStyle/>
          <a:p>
            <a:r>
              <a:rPr lang="en-US" sz="2400" dirty="0">
                <a:solidFill>
                  <a:schemeClr val="bg1"/>
                </a:solidFill>
              </a:rPr>
              <a:t>1. Best for the Christian – Mt.26:6-13</a:t>
            </a:r>
            <a:br>
              <a:rPr lang="en-US" sz="2800" dirty="0">
                <a:solidFill>
                  <a:schemeClr val="bg1"/>
                </a:solidFill>
              </a:rPr>
            </a:br>
            <a:r>
              <a:rPr lang="en-US" sz="2800" dirty="0">
                <a:solidFill>
                  <a:srgbClr val="FFFF00"/>
                </a:solidFill>
              </a:rPr>
              <a:t>2.</a:t>
            </a:r>
            <a:r>
              <a:rPr lang="en-US" sz="3600" dirty="0">
                <a:solidFill>
                  <a:srgbClr val="FFFF00"/>
                </a:solidFill>
              </a:rPr>
              <a:t> Best for the children </a:t>
            </a:r>
            <a:r>
              <a:rPr lang="en-US" sz="3600" dirty="0">
                <a:solidFill>
                  <a:schemeClr val="bg1"/>
                </a:solidFill>
              </a:rPr>
              <a:t>– Tit.2:3-5</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28600" y="1143000"/>
            <a:ext cx="8686800" cy="5410200"/>
          </a:xfrm>
        </p:spPr>
        <p:txBody>
          <a:bodyPr/>
          <a:lstStyle/>
          <a:p>
            <a:pPr>
              <a:spcAft>
                <a:spcPts val="200"/>
              </a:spcAft>
              <a:buFont typeface="Wingdings" panose="05000000000000000000" pitchFamily="2" charset="2"/>
              <a:buChar char="§"/>
            </a:pPr>
            <a:r>
              <a:rPr lang="en-US" dirty="0">
                <a:solidFill>
                  <a:schemeClr val="bg1"/>
                </a:solidFill>
                <a:ea typeface="Verdana" panose="020B0604030504040204" pitchFamily="34" charset="0"/>
                <a:cs typeface="Times New Roman" panose="02020603050405020304" pitchFamily="18" charset="0"/>
              </a:rPr>
              <a:t>Mom and dad…    Ruth</a:t>
            </a:r>
          </a:p>
          <a:p>
            <a:pPr>
              <a:spcAft>
                <a:spcPts val="0"/>
              </a:spcAft>
              <a:buFont typeface="Wingdings" panose="05000000000000000000" pitchFamily="2" charset="2"/>
              <a:buChar char="§"/>
            </a:pPr>
            <a:r>
              <a:rPr lang="en-US" dirty="0">
                <a:solidFill>
                  <a:schemeClr val="bg1"/>
                </a:solidFill>
                <a:ea typeface="Verdana" panose="020B0604030504040204" pitchFamily="34" charset="0"/>
                <a:cs typeface="Times New Roman" panose="02020603050405020304" pitchFamily="18" charset="0"/>
              </a:rPr>
              <a:t>Tit.2:3-5</a:t>
            </a:r>
          </a:p>
          <a:p>
            <a:pPr marL="0" indent="0" defTabSz="803275">
              <a:spcAft>
                <a:spcPts val="0"/>
              </a:spcAft>
              <a:buNone/>
            </a:pPr>
            <a:r>
              <a:rPr lang="en-US" dirty="0">
                <a:solidFill>
                  <a:schemeClr val="bg1"/>
                </a:solidFill>
                <a:ea typeface="Verdana" panose="020B0604030504040204" pitchFamily="34" charset="0"/>
                <a:cs typeface="Times New Roman" panose="02020603050405020304" pitchFamily="18" charset="0"/>
              </a:rPr>
              <a:t>   </a:t>
            </a:r>
            <a:r>
              <a:rPr lang="en-US" sz="2400" dirty="0">
                <a:solidFill>
                  <a:srgbClr val="00B0F0"/>
                </a:solidFill>
                <a:ea typeface="Verdana" panose="020B0604030504040204" pitchFamily="34" charset="0"/>
                <a:cs typeface="Times New Roman" panose="02020603050405020304" pitchFamily="18" charset="0"/>
              </a:rPr>
              <a:t>1. </a:t>
            </a:r>
            <a:r>
              <a:rPr lang="en-US" sz="3100" dirty="0">
                <a:solidFill>
                  <a:schemeClr val="bg1"/>
                </a:solidFill>
                <a:ea typeface="Verdana" panose="020B0604030504040204" pitchFamily="34" charset="0"/>
                <a:cs typeface="Times New Roman" panose="02020603050405020304" pitchFamily="18" charset="0"/>
              </a:rPr>
              <a:t>Older women teach what is good.  2 T.1; 3.</a:t>
            </a:r>
          </a:p>
          <a:p>
            <a:pPr marL="0" indent="0" defTabSz="803275">
              <a:spcAft>
                <a:spcPts val="0"/>
              </a:spcAft>
              <a:buNone/>
            </a:pPr>
            <a:r>
              <a:rPr lang="en-US" dirty="0">
                <a:solidFill>
                  <a:schemeClr val="bg1"/>
                </a:solidFill>
                <a:ea typeface="Verdana" panose="020B0604030504040204" pitchFamily="34" charset="0"/>
                <a:cs typeface="Times New Roman" panose="02020603050405020304" pitchFamily="18" charset="0"/>
              </a:rPr>
              <a:t>   </a:t>
            </a:r>
            <a:r>
              <a:rPr lang="en-US" sz="2400" dirty="0">
                <a:solidFill>
                  <a:srgbClr val="00B0F0"/>
                </a:solidFill>
                <a:ea typeface="Verdana" panose="020B0604030504040204" pitchFamily="34" charset="0"/>
                <a:cs typeface="Times New Roman" panose="02020603050405020304" pitchFamily="18" charset="0"/>
              </a:rPr>
              <a:t>2. </a:t>
            </a:r>
            <a:r>
              <a:rPr lang="en-US" sz="3100" dirty="0">
                <a:solidFill>
                  <a:schemeClr val="bg1"/>
                </a:solidFill>
                <a:ea typeface="Verdana" panose="020B0604030504040204" pitchFamily="34" charset="0"/>
                <a:cs typeface="Times New Roman" panose="02020603050405020304" pitchFamily="18" charset="0"/>
              </a:rPr>
              <a:t>Admonish, train young women.</a:t>
            </a:r>
          </a:p>
          <a:p>
            <a:pPr marL="0" indent="0" defTabSz="803275">
              <a:spcAft>
                <a:spcPts val="200"/>
              </a:spcAft>
              <a:buNone/>
            </a:pPr>
            <a:r>
              <a:rPr lang="en-US" dirty="0">
                <a:solidFill>
                  <a:schemeClr val="bg1"/>
                </a:solidFill>
                <a:ea typeface="Verdana" panose="020B0604030504040204" pitchFamily="34" charset="0"/>
                <a:cs typeface="Times New Roman" panose="02020603050405020304" pitchFamily="18" charset="0"/>
              </a:rPr>
              <a:t>   </a:t>
            </a:r>
            <a:r>
              <a:rPr lang="en-US" sz="2400" dirty="0">
                <a:solidFill>
                  <a:srgbClr val="00B0F0"/>
                </a:solidFill>
                <a:ea typeface="Verdana" panose="020B0604030504040204" pitchFamily="34" charset="0"/>
                <a:cs typeface="Times New Roman" panose="02020603050405020304" pitchFamily="18" charset="0"/>
              </a:rPr>
              <a:t>3. </a:t>
            </a:r>
            <a:r>
              <a:rPr lang="en-US" sz="3100" dirty="0">
                <a:solidFill>
                  <a:schemeClr val="bg1"/>
                </a:solidFill>
                <a:ea typeface="Verdana" panose="020B0604030504040204" pitchFamily="34" charset="0"/>
                <a:cs typeface="Times New Roman" panose="02020603050405020304" pitchFamily="18" charset="0"/>
              </a:rPr>
              <a:t>Homemakers [house + work]</a:t>
            </a:r>
          </a:p>
          <a:p>
            <a:pPr marL="0" indent="0" defTabSz="803275">
              <a:spcBef>
                <a:spcPts val="0"/>
              </a:spcBef>
              <a:spcAft>
                <a:spcPts val="600"/>
              </a:spcAft>
              <a:buNone/>
              <a:tabLst>
                <a:tab pos="684213" algn="l"/>
              </a:tabLst>
            </a:pPr>
            <a:r>
              <a:rPr lang="en-US" sz="3100" dirty="0">
                <a:solidFill>
                  <a:schemeClr val="bg1"/>
                </a:solidFill>
                <a:ea typeface="Verdana" panose="020B0604030504040204" pitchFamily="34" charset="0"/>
                <a:cs typeface="Times New Roman" panose="02020603050405020304" pitchFamily="18" charset="0"/>
              </a:rPr>
              <a:t>	</a:t>
            </a:r>
            <a:r>
              <a:rPr lang="en-US" sz="1200" dirty="0">
                <a:solidFill>
                  <a:srgbClr val="FF0000"/>
                </a:solidFill>
                <a:latin typeface="Arial" panose="020B0604020202020204" pitchFamily="34" charset="0"/>
                <a:ea typeface="Verdana" panose="020B0604030504040204" pitchFamily="34" charset="0"/>
                <a:cs typeface="Arial" panose="020B0604020202020204" pitchFamily="34" charset="0"/>
              </a:rPr>
              <a:t>♦</a:t>
            </a:r>
            <a:r>
              <a:rPr lang="en-US" sz="2800" dirty="0">
                <a:solidFill>
                  <a:srgbClr val="FFFFCC"/>
                </a:solidFill>
                <a:ea typeface="Verdana" panose="020B0604030504040204" pitchFamily="34" charset="0"/>
                <a:cs typeface="Times New Roman" panose="02020603050405020304" pitchFamily="18" charset="0"/>
              </a:rPr>
              <a:t>Busy at home, carrying out household duties </a:t>
            </a:r>
            <a:r>
              <a:rPr lang="en-US" sz="2000" dirty="0">
                <a:solidFill>
                  <a:srgbClr val="FFFFCC"/>
                </a:solidFill>
                <a:ea typeface="Verdana" panose="020B0604030504040204" pitchFamily="34" charset="0"/>
                <a:cs typeface="Times New Roman" panose="02020603050405020304" pitchFamily="18" charset="0"/>
              </a:rPr>
              <a:t>– 	BDAG.  </a:t>
            </a:r>
            <a:r>
              <a:rPr lang="en-US" sz="1200" dirty="0">
                <a:solidFill>
                  <a:srgbClr val="FF0000"/>
                </a:solidFill>
                <a:latin typeface="Arial" panose="020B0604020202020204" pitchFamily="34" charset="0"/>
                <a:ea typeface="Verdana" panose="020B0604030504040204" pitchFamily="34" charset="0"/>
                <a:cs typeface="Arial" panose="020B0604020202020204" pitchFamily="34" charset="0"/>
              </a:rPr>
              <a:t>♦</a:t>
            </a:r>
            <a:r>
              <a:rPr lang="en-US" sz="2800" dirty="0">
                <a:solidFill>
                  <a:schemeClr val="bg1"/>
                </a:solidFill>
                <a:ea typeface="Verdana" panose="020B0604030504040204" pitchFamily="34" charset="0"/>
                <a:cs typeface="Times New Roman" panose="02020603050405020304" pitchFamily="18" charset="0"/>
              </a:rPr>
              <a:t>One who takes care of the home, home-	maker </a:t>
            </a:r>
            <a:r>
              <a:rPr lang="en-US" sz="2400" dirty="0">
                <a:solidFill>
                  <a:schemeClr val="bg1"/>
                </a:solidFill>
                <a:ea typeface="Verdana" panose="020B0604030504040204" pitchFamily="34" charset="0"/>
                <a:cs typeface="Times New Roman" panose="02020603050405020304" pitchFamily="18" charset="0"/>
              </a:rPr>
              <a:t>…</a:t>
            </a:r>
            <a:r>
              <a:rPr lang="en-US" sz="2800" dirty="0">
                <a:solidFill>
                  <a:schemeClr val="bg1"/>
                </a:solidFill>
                <a:ea typeface="Verdana" panose="020B0604030504040204" pitchFamily="34" charset="0"/>
                <a:cs typeface="Times New Roman" panose="02020603050405020304" pitchFamily="18" charset="0"/>
              </a:rPr>
              <a:t> ‘good homemakers’</a:t>
            </a:r>
            <a:r>
              <a:rPr lang="en-US" sz="3000" dirty="0">
                <a:solidFill>
                  <a:schemeClr val="bg1"/>
                </a:solidFill>
                <a:ea typeface="Verdana" panose="020B0604030504040204" pitchFamily="34" charset="0"/>
                <a:cs typeface="Times New Roman" panose="02020603050405020304" pitchFamily="18" charset="0"/>
              </a:rPr>
              <a:t> </a:t>
            </a:r>
            <a:r>
              <a:rPr lang="en-US" sz="2000" dirty="0">
                <a:solidFill>
                  <a:schemeClr val="bg1"/>
                </a:solidFill>
                <a:ea typeface="Verdana" panose="020B0604030504040204" pitchFamily="34" charset="0"/>
                <a:cs typeface="Times New Roman" panose="02020603050405020304" pitchFamily="18" charset="0"/>
              </a:rPr>
              <a:t>– L-N.</a:t>
            </a:r>
            <a:r>
              <a:rPr lang="en-US" sz="3000" dirty="0">
                <a:solidFill>
                  <a:schemeClr val="bg1"/>
                </a:solidFill>
                <a:ea typeface="Verdana" panose="020B0604030504040204" pitchFamily="34" charset="0"/>
                <a:cs typeface="Times New Roman" panose="02020603050405020304" pitchFamily="18" charset="0"/>
              </a:rPr>
              <a:t>  </a:t>
            </a:r>
            <a:r>
              <a:rPr lang="en-US" sz="1200" dirty="0">
                <a:solidFill>
                  <a:srgbClr val="FF0000"/>
                </a:solidFill>
                <a:latin typeface="Arial" panose="020B0604020202020204" pitchFamily="34" charset="0"/>
                <a:ea typeface="Verdana" panose="020B0604030504040204" pitchFamily="34" charset="0"/>
                <a:cs typeface="Arial" panose="020B0604020202020204" pitchFamily="34" charset="0"/>
              </a:rPr>
              <a:t>♦</a:t>
            </a:r>
            <a:r>
              <a:rPr lang="en-US" sz="3000" dirty="0">
                <a:solidFill>
                  <a:srgbClr val="FFFFCC"/>
                </a:solidFill>
                <a:ea typeface="Verdana" panose="020B0604030504040204" pitchFamily="34" charset="0"/>
                <a:cs typeface="Times New Roman" panose="02020603050405020304" pitchFamily="18" charset="0"/>
              </a:rPr>
              <a:t>House 	steward </a:t>
            </a:r>
            <a:r>
              <a:rPr lang="en-US" sz="2000" dirty="0">
                <a:solidFill>
                  <a:srgbClr val="FFFFCC"/>
                </a:solidFill>
                <a:ea typeface="Verdana" panose="020B0604030504040204" pitchFamily="34" charset="0"/>
                <a:cs typeface="Times New Roman" panose="02020603050405020304" pitchFamily="18" charset="0"/>
              </a:rPr>
              <a:t>–L-S.</a:t>
            </a:r>
            <a:r>
              <a:rPr lang="en-US" sz="3000" dirty="0">
                <a:solidFill>
                  <a:srgbClr val="FFFFCC"/>
                </a:solidFill>
                <a:ea typeface="Verdana" panose="020B0604030504040204" pitchFamily="34" charset="0"/>
                <a:cs typeface="Times New Roman" panose="02020603050405020304" pitchFamily="18" charset="0"/>
              </a:rPr>
              <a:t>  </a:t>
            </a:r>
            <a:r>
              <a:rPr lang="en-US" sz="1200" dirty="0">
                <a:solidFill>
                  <a:srgbClr val="FF0000"/>
                </a:solidFill>
                <a:latin typeface="Arial" panose="020B0604020202020204" pitchFamily="34" charset="0"/>
                <a:ea typeface="Verdana" panose="020B0604030504040204" pitchFamily="34" charset="0"/>
                <a:cs typeface="Arial" panose="020B0604020202020204" pitchFamily="34" charset="0"/>
              </a:rPr>
              <a:t>♦</a:t>
            </a:r>
            <a:r>
              <a:rPr lang="en-US" sz="3000" dirty="0">
                <a:solidFill>
                  <a:schemeClr val="bg1"/>
                </a:solidFill>
                <a:ea typeface="Verdana" panose="020B0604030504040204" pitchFamily="34" charset="0"/>
                <a:cs typeface="Times New Roman" panose="02020603050405020304" pitchFamily="18" charset="0"/>
              </a:rPr>
              <a:t>Caring for the house, working 	at home </a:t>
            </a:r>
            <a:r>
              <a:rPr lang="en-US" sz="2000" dirty="0">
                <a:solidFill>
                  <a:schemeClr val="bg1"/>
                </a:solidFill>
                <a:ea typeface="Verdana" panose="020B0604030504040204" pitchFamily="34" charset="0"/>
                <a:cs typeface="Times New Roman" panose="02020603050405020304" pitchFamily="18" charset="0"/>
              </a:rPr>
              <a:t>– Th.</a:t>
            </a:r>
            <a:r>
              <a:rPr lang="en-US" sz="3000" dirty="0">
                <a:solidFill>
                  <a:schemeClr val="bg1"/>
                </a:solidFill>
                <a:ea typeface="Verdana" panose="020B0604030504040204" pitchFamily="34" charset="0"/>
                <a:cs typeface="Times New Roman" panose="02020603050405020304" pitchFamily="18" charset="0"/>
              </a:rPr>
              <a:t>  </a:t>
            </a:r>
            <a:r>
              <a:rPr lang="en-US" sz="1200" dirty="0">
                <a:solidFill>
                  <a:srgbClr val="FF0000"/>
                </a:solidFill>
                <a:latin typeface="Arial" panose="020B0604020202020204" pitchFamily="34" charset="0"/>
                <a:ea typeface="Verdana" panose="020B0604030504040204" pitchFamily="34" charset="0"/>
                <a:cs typeface="Arial" panose="020B0604020202020204" pitchFamily="34" charset="0"/>
              </a:rPr>
              <a:t>♦</a:t>
            </a:r>
            <a:r>
              <a:rPr lang="en-US" sz="3000" dirty="0">
                <a:solidFill>
                  <a:srgbClr val="FFFFCC"/>
                </a:solidFill>
                <a:ea typeface="Verdana" panose="020B0604030504040204" pitchFamily="34" charset="0"/>
                <a:cs typeface="Times New Roman" panose="02020603050405020304" pitchFamily="18" charset="0"/>
              </a:rPr>
              <a:t>Working at home </a:t>
            </a:r>
            <a:r>
              <a:rPr lang="en-US" sz="2000" dirty="0">
                <a:solidFill>
                  <a:srgbClr val="FFFFCC"/>
                </a:solidFill>
                <a:ea typeface="Verdana" panose="020B0604030504040204" pitchFamily="34" charset="0"/>
                <a:cs typeface="Times New Roman" panose="02020603050405020304" pitchFamily="18" charset="0"/>
              </a:rPr>
              <a:t>– ESV…</a:t>
            </a:r>
          </a:p>
        </p:txBody>
      </p:sp>
    </p:spTree>
    <p:extLst>
      <p:ext uri="{BB962C8B-B14F-4D97-AF65-F5344CB8AC3E}">
        <p14:creationId xmlns:p14="http://schemas.microsoft.com/office/powerpoint/2010/main" val="2769056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1125537"/>
          </a:xfrm>
        </p:spPr>
        <p:txBody>
          <a:bodyPr/>
          <a:lstStyle/>
          <a:p>
            <a:r>
              <a:rPr lang="en-US" sz="2400" dirty="0">
                <a:solidFill>
                  <a:schemeClr val="bg1"/>
                </a:solidFill>
              </a:rPr>
              <a:t>1. Best for the Christian – Mt.26:6-13</a:t>
            </a:r>
            <a:br>
              <a:rPr lang="en-US" sz="2800" dirty="0">
                <a:solidFill>
                  <a:schemeClr val="bg1"/>
                </a:solidFill>
              </a:rPr>
            </a:br>
            <a:r>
              <a:rPr lang="en-US" sz="2800" dirty="0">
                <a:solidFill>
                  <a:srgbClr val="FFFF00"/>
                </a:solidFill>
              </a:rPr>
              <a:t>2.</a:t>
            </a:r>
            <a:r>
              <a:rPr lang="en-US" sz="3600" dirty="0">
                <a:solidFill>
                  <a:srgbClr val="FFFF00"/>
                </a:solidFill>
              </a:rPr>
              <a:t> Best for the children </a:t>
            </a:r>
            <a:r>
              <a:rPr lang="en-US" sz="3600" dirty="0">
                <a:solidFill>
                  <a:schemeClr val="bg1"/>
                </a:solidFill>
              </a:rPr>
              <a:t>– Tit.2:3-5</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28600" y="1143000"/>
            <a:ext cx="8716820" cy="5410200"/>
          </a:xfrm>
        </p:spPr>
        <p:txBody>
          <a:bodyPr/>
          <a:lstStyle/>
          <a:p>
            <a:pPr>
              <a:spcAft>
                <a:spcPts val="200"/>
              </a:spcAft>
              <a:buFont typeface="Wingdings" panose="05000000000000000000" pitchFamily="2" charset="2"/>
              <a:buChar char="§"/>
            </a:pPr>
            <a:r>
              <a:rPr lang="en-US" dirty="0">
                <a:solidFill>
                  <a:schemeClr val="bg1"/>
                </a:solidFill>
                <a:ea typeface="Verdana" panose="020B0604030504040204" pitchFamily="34" charset="0"/>
                <a:cs typeface="Times New Roman" panose="02020603050405020304" pitchFamily="18" charset="0"/>
              </a:rPr>
              <a:t>Mom and dad…    Ruth</a:t>
            </a:r>
          </a:p>
          <a:p>
            <a:pPr>
              <a:spcAft>
                <a:spcPts val="0"/>
              </a:spcAft>
              <a:buFont typeface="Wingdings" panose="05000000000000000000" pitchFamily="2" charset="2"/>
              <a:buChar char="§"/>
            </a:pPr>
            <a:r>
              <a:rPr lang="en-US" dirty="0">
                <a:solidFill>
                  <a:schemeClr val="bg1"/>
                </a:solidFill>
                <a:ea typeface="Verdana" panose="020B0604030504040204" pitchFamily="34" charset="0"/>
                <a:cs typeface="Times New Roman" panose="02020603050405020304" pitchFamily="18" charset="0"/>
              </a:rPr>
              <a:t>Tit.2:3-5</a:t>
            </a:r>
          </a:p>
          <a:p>
            <a:pPr marL="0" indent="0" defTabSz="803275">
              <a:spcAft>
                <a:spcPts val="0"/>
              </a:spcAft>
              <a:buNone/>
            </a:pPr>
            <a:r>
              <a:rPr lang="en-US" dirty="0">
                <a:solidFill>
                  <a:schemeClr val="bg1"/>
                </a:solidFill>
                <a:ea typeface="Verdana" panose="020B0604030504040204" pitchFamily="34" charset="0"/>
                <a:cs typeface="Times New Roman" panose="02020603050405020304" pitchFamily="18" charset="0"/>
              </a:rPr>
              <a:t>   </a:t>
            </a:r>
            <a:r>
              <a:rPr lang="en-US" sz="2400" dirty="0">
                <a:solidFill>
                  <a:srgbClr val="00B0F0"/>
                </a:solidFill>
                <a:ea typeface="Verdana" panose="020B0604030504040204" pitchFamily="34" charset="0"/>
                <a:cs typeface="Times New Roman" panose="02020603050405020304" pitchFamily="18" charset="0"/>
              </a:rPr>
              <a:t>1. </a:t>
            </a:r>
            <a:r>
              <a:rPr lang="en-US" sz="3100" dirty="0">
                <a:solidFill>
                  <a:schemeClr val="bg1"/>
                </a:solidFill>
                <a:ea typeface="Verdana" panose="020B0604030504040204" pitchFamily="34" charset="0"/>
                <a:cs typeface="Times New Roman" panose="02020603050405020304" pitchFamily="18" charset="0"/>
              </a:rPr>
              <a:t>Older women teach what is good.  2 T.1; 3.</a:t>
            </a:r>
          </a:p>
          <a:p>
            <a:pPr marL="0" indent="0" defTabSz="803275">
              <a:spcAft>
                <a:spcPts val="0"/>
              </a:spcAft>
              <a:buNone/>
            </a:pPr>
            <a:r>
              <a:rPr lang="en-US" dirty="0">
                <a:solidFill>
                  <a:schemeClr val="bg1"/>
                </a:solidFill>
                <a:ea typeface="Verdana" panose="020B0604030504040204" pitchFamily="34" charset="0"/>
                <a:cs typeface="Times New Roman" panose="02020603050405020304" pitchFamily="18" charset="0"/>
              </a:rPr>
              <a:t>   </a:t>
            </a:r>
            <a:r>
              <a:rPr lang="en-US" sz="2400" dirty="0">
                <a:solidFill>
                  <a:srgbClr val="00B0F0"/>
                </a:solidFill>
                <a:ea typeface="Verdana" panose="020B0604030504040204" pitchFamily="34" charset="0"/>
                <a:cs typeface="Times New Roman" panose="02020603050405020304" pitchFamily="18" charset="0"/>
              </a:rPr>
              <a:t>2. </a:t>
            </a:r>
            <a:r>
              <a:rPr lang="en-US" sz="3100" dirty="0">
                <a:solidFill>
                  <a:schemeClr val="bg1"/>
                </a:solidFill>
                <a:ea typeface="Verdana" panose="020B0604030504040204" pitchFamily="34" charset="0"/>
                <a:cs typeface="Times New Roman" panose="02020603050405020304" pitchFamily="18" charset="0"/>
              </a:rPr>
              <a:t>Admonish, train young women.</a:t>
            </a:r>
          </a:p>
          <a:p>
            <a:pPr marL="0" indent="0" defTabSz="803275">
              <a:spcAft>
                <a:spcPts val="600"/>
              </a:spcAft>
              <a:buNone/>
            </a:pPr>
            <a:r>
              <a:rPr lang="en-US" dirty="0">
                <a:solidFill>
                  <a:schemeClr val="bg1"/>
                </a:solidFill>
                <a:ea typeface="Verdana" panose="020B0604030504040204" pitchFamily="34" charset="0"/>
                <a:cs typeface="Times New Roman" panose="02020603050405020304" pitchFamily="18" charset="0"/>
              </a:rPr>
              <a:t>   </a:t>
            </a:r>
            <a:r>
              <a:rPr lang="en-US" sz="2400" dirty="0">
                <a:solidFill>
                  <a:srgbClr val="00B0F0"/>
                </a:solidFill>
                <a:ea typeface="Verdana" panose="020B0604030504040204" pitchFamily="34" charset="0"/>
                <a:cs typeface="Times New Roman" panose="02020603050405020304" pitchFamily="18" charset="0"/>
              </a:rPr>
              <a:t>3. </a:t>
            </a:r>
            <a:r>
              <a:rPr lang="en-US" sz="3100" dirty="0">
                <a:solidFill>
                  <a:schemeClr val="bg1"/>
                </a:solidFill>
                <a:ea typeface="Verdana" panose="020B0604030504040204" pitchFamily="34" charset="0"/>
                <a:cs typeface="Times New Roman" panose="02020603050405020304" pitchFamily="18" charset="0"/>
              </a:rPr>
              <a:t>Homemakers [house + work]</a:t>
            </a:r>
          </a:p>
        </p:txBody>
      </p:sp>
      <p:sp>
        <p:nvSpPr>
          <p:cNvPr id="3" name="Rectangle 2">
            <a:extLst>
              <a:ext uri="{FF2B5EF4-FFF2-40B4-BE49-F238E27FC236}">
                <a16:creationId xmlns:a16="http://schemas.microsoft.com/office/drawing/2014/main" id="{5D3FD17E-3743-4711-95D8-2C5934FB399F}"/>
              </a:ext>
            </a:extLst>
          </p:cNvPr>
          <p:cNvSpPr/>
          <p:nvPr/>
        </p:nvSpPr>
        <p:spPr>
          <a:xfrm>
            <a:off x="1176886" y="4151744"/>
            <a:ext cx="6805642" cy="990600"/>
          </a:xfrm>
          <a:prstGeom prst="rect">
            <a:avLst/>
          </a:prstGeom>
          <a:solidFill>
            <a:srgbClr val="000066"/>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ea typeface="Times New Roman" panose="02020603050405020304" pitchFamily="18" charset="0"/>
              </a:rPr>
              <a:t>1 Tim.5:13-14 – do not roam or gossip,</a:t>
            </a:r>
            <a:br>
              <a:rPr lang="en-US" sz="3000" dirty="0">
                <a:ea typeface="Times New Roman" panose="02020603050405020304" pitchFamily="18" charset="0"/>
              </a:rPr>
            </a:br>
            <a:r>
              <a:rPr lang="en-US" sz="3000" dirty="0">
                <a:ea typeface="Times New Roman" panose="02020603050405020304" pitchFamily="18" charset="0"/>
              </a:rPr>
              <a:t>but </a:t>
            </a:r>
            <a:r>
              <a:rPr lang="en-US" sz="3000" u="sng" dirty="0">
                <a:ea typeface="Times New Roman" panose="02020603050405020304" pitchFamily="18" charset="0"/>
              </a:rPr>
              <a:t>guide</a:t>
            </a:r>
            <a:r>
              <a:rPr lang="en-US" sz="3000" dirty="0">
                <a:ea typeface="Times New Roman" panose="02020603050405020304" pitchFamily="18" charset="0"/>
              </a:rPr>
              <a:t> the house ... rule, manage </a:t>
            </a:r>
            <a:endParaRPr lang="en-US" sz="3000" dirty="0"/>
          </a:p>
        </p:txBody>
      </p:sp>
      <p:sp>
        <p:nvSpPr>
          <p:cNvPr id="8" name="Rectangle 7">
            <a:extLst>
              <a:ext uri="{FF2B5EF4-FFF2-40B4-BE49-F238E27FC236}">
                <a16:creationId xmlns:a16="http://schemas.microsoft.com/office/drawing/2014/main" id="{9A9A5DCD-ADFA-4D5A-85CF-EAE1ED609F84}"/>
              </a:ext>
            </a:extLst>
          </p:cNvPr>
          <p:cNvSpPr/>
          <p:nvPr/>
        </p:nvSpPr>
        <p:spPr>
          <a:xfrm>
            <a:off x="738158" y="5285508"/>
            <a:ext cx="7680786" cy="1295400"/>
          </a:xfrm>
          <a:prstGeom prst="rect">
            <a:avLst/>
          </a:prstGeom>
          <a:solidFill>
            <a:srgbClr val="000066"/>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solidFill>
                  <a:srgbClr val="FFFF99"/>
                </a:solidFill>
                <a:ea typeface="Times New Roman" panose="02020603050405020304" pitchFamily="18" charset="0"/>
              </a:rPr>
              <a:t>‘…honor of a Christian is bound up with the faithful discharge by Christians of the simple domestic duties of life’ </a:t>
            </a:r>
            <a:r>
              <a:rPr lang="en-US" sz="2000" dirty="0">
                <a:ea typeface="Times New Roman" panose="02020603050405020304" pitchFamily="18" charset="0"/>
              </a:rPr>
              <a:t>– Hervey</a:t>
            </a:r>
            <a:r>
              <a:rPr lang="en-US" sz="3000" dirty="0">
                <a:ea typeface="Times New Roman" panose="02020603050405020304" pitchFamily="18" charset="0"/>
              </a:rPr>
              <a:t> </a:t>
            </a:r>
            <a:endParaRPr lang="en-US" sz="3000" dirty="0"/>
          </a:p>
        </p:txBody>
      </p:sp>
    </p:spTree>
    <p:extLst>
      <p:ext uri="{BB962C8B-B14F-4D97-AF65-F5344CB8AC3E}">
        <p14:creationId xmlns:p14="http://schemas.microsoft.com/office/powerpoint/2010/main" val="461013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1125537"/>
          </a:xfrm>
        </p:spPr>
        <p:txBody>
          <a:bodyPr/>
          <a:lstStyle/>
          <a:p>
            <a:r>
              <a:rPr lang="en-US" sz="2400" dirty="0">
                <a:solidFill>
                  <a:schemeClr val="bg1"/>
                </a:solidFill>
              </a:rPr>
              <a:t>1. Best for the Christian – Mt.26:6-13</a:t>
            </a:r>
            <a:br>
              <a:rPr lang="en-US" sz="2800" dirty="0">
                <a:solidFill>
                  <a:schemeClr val="bg1"/>
                </a:solidFill>
              </a:rPr>
            </a:br>
            <a:r>
              <a:rPr lang="en-US" sz="2800" dirty="0">
                <a:solidFill>
                  <a:srgbClr val="FFFF00"/>
                </a:solidFill>
              </a:rPr>
              <a:t>2.</a:t>
            </a:r>
            <a:r>
              <a:rPr lang="en-US" sz="3600" dirty="0">
                <a:solidFill>
                  <a:srgbClr val="FFFF00"/>
                </a:solidFill>
              </a:rPr>
              <a:t> Best for the children </a:t>
            </a:r>
            <a:r>
              <a:rPr lang="en-US" sz="3600" dirty="0">
                <a:solidFill>
                  <a:schemeClr val="bg1"/>
                </a:solidFill>
              </a:rPr>
              <a:t>– Tit.2:3-5</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28600" y="1154544"/>
            <a:ext cx="8716820" cy="5398655"/>
          </a:xfrm>
        </p:spPr>
        <p:txBody>
          <a:bodyPr/>
          <a:lstStyle/>
          <a:p>
            <a:pPr>
              <a:spcAft>
                <a:spcPts val="200"/>
              </a:spcAft>
              <a:buFont typeface="Wingdings" panose="05000000000000000000" pitchFamily="2" charset="2"/>
              <a:buChar char="§"/>
            </a:pPr>
            <a:r>
              <a:rPr lang="en-US" dirty="0">
                <a:solidFill>
                  <a:schemeClr val="bg1"/>
                </a:solidFill>
                <a:ea typeface="Verdana" panose="020B0604030504040204" pitchFamily="34" charset="0"/>
                <a:cs typeface="Times New Roman" panose="02020603050405020304" pitchFamily="18" charset="0"/>
              </a:rPr>
              <a:t>Mom and dad…    Ruth</a:t>
            </a:r>
          </a:p>
          <a:p>
            <a:pPr>
              <a:spcAft>
                <a:spcPts val="0"/>
              </a:spcAft>
              <a:buFont typeface="Wingdings" panose="05000000000000000000" pitchFamily="2" charset="2"/>
              <a:buChar char="§"/>
            </a:pPr>
            <a:r>
              <a:rPr lang="en-US" dirty="0">
                <a:solidFill>
                  <a:schemeClr val="bg1"/>
                </a:solidFill>
                <a:ea typeface="Verdana" panose="020B0604030504040204" pitchFamily="34" charset="0"/>
                <a:cs typeface="Times New Roman" panose="02020603050405020304" pitchFamily="18" charset="0"/>
              </a:rPr>
              <a:t>Tit.2:3-5 – Homemakers [house + work]</a:t>
            </a:r>
          </a:p>
          <a:p>
            <a:pPr lvl="1">
              <a:spcAft>
                <a:spcPts val="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Dt.6:4-9</a:t>
            </a:r>
          </a:p>
          <a:p>
            <a:pPr lvl="1">
              <a:spcAft>
                <a:spcPts val="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Ec.12:1</a:t>
            </a:r>
          </a:p>
          <a:p>
            <a:pPr lvl="1">
              <a:spcAft>
                <a:spcPts val="0"/>
              </a:spcAft>
              <a:buFont typeface="Wingdings" panose="05000000000000000000" pitchFamily="2" charset="2"/>
              <a:buChar char="§"/>
            </a:pPr>
            <a:r>
              <a:rPr lang="en-US" sz="3200" dirty="0">
                <a:solidFill>
                  <a:schemeClr val="bg1"/>
                </a:solidFill>
                <a:ea typeface="Verdana" panose="020B0604030504040204" pitchFamily="34" charset="0"/>
                <a:cs typeface="Times New Roman" panose="02020603050405020304" pitchFamily="18" charset="0"/>
              </a:rPr>
              <a:t>Pr.7:11 . . . 31:10-31</a:t>
            </a:r>
          </a:p>
        </p:txBody>
      </p:sp>
      <p:sp>
        <p:nvSpPr>
          <p:cNvPr id="6" name="Rectangle 5">
            <a:extLst>
              <a:ext uri="{FF2B5EF4-FFF2-40B4-BE49-F238E27FC236}">
                <a16:creationId xmlns:a16="http://schemas.microsoft.com/office/drawing/2014/main" id="{92727BBB-1F11-4DF2-9885-1BE986F4A60C}"/>
              </a:ext>
            </a:extLst>
          </p:cNvPr>
          <p:cNvSpPr/>
          <p:nvPr/>
        </p:nvSpPr>
        <p:spPr>
          <a:xfrm>
            <a:off x="4876800" y="2514600"/>
            <a:ext cx="3962400" cy="1219200"/>
          </a:xfrm>
          <a:prstGeom prst="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b="1" baseline="30000" dirty="0">
                <a:solidFill>
                  <a:srgbClr val="FFFF00"/>
                </a:solidFill>
              </a:rPr>
              <a:t>1</a:t>
            </a:r>
            <a:r>
              <a:rPr lang="en-US" sz="3000" dirty="0">
                <a:solidFill>
                  <a:srgbClr val="CCFFFF"/>
                </a:solidFill>
              </a:rPr>
              <a:t>One reason she is so busy: child training.</a:t>
            </a:r>
          </a:p>
        </p:txBody>
      </p:sp>
      <p:sp>
        <p:nvSpPr>
          <p:cNvPr id="9" name="Rectangle 8">
            <a:extLst>
              <a:ext uri="{FF2B5EF4-FFF2-40B4-BE49-F238E27FC236}">
                <a16:creationId xmlns:a16="http://schemas.microsoft.com/office/drawing/2014/main" id="{DFCAD5B3-B20B-4A2D-B263-1C57E3B1BBB7}"/>
              </a:ext>
            </a:extLst>
          </p:cNvPr>
          <p:cNvSpPr/>
          <p:nvPr/>
        </p:nvSpPr>
        <p:spPr>
          <a:xfrm>
            <a:off x="4876800" y="3886199"/>
            <a:ext cx="3962400" cy="1219200"/>
          </a:xfrm>
          <a:prstGeom prst="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b="1" baseline="30000" dirty="0">
                <a:solidFill>
                  <a:srgbClr val="FFFF00"/>
                </a:solidFill>
              </a:rPr>
              <a:t>2</a:t>
            </a:r>
            <a:r>
              <a:rPr lang="en-US" sz="3000" dirty="0">
                <a:solidFill>
                  <a:srgbClr val="CCFFFF"/>
                </a:solidFill>
              </a:rPr>
              <a:t>Honored by those who know her best.</a:t>
            </a:r>
          </a:p>
        </p:txBody>
      </p:sp>
      <p:sp>
        <p:nvSpPr>
          <p:cNvPr id="10" name="Rectangle 9">
            <a:extLst>
              <a:ext uri="{FF2B5EF4-FFF2-40B4-BE49-F238E27FC236}">
                <a16:creationId xmlns:a16="http://schemas.microsoft.com/office/drawing/2014/main" id="{5C19B466-80C5-4F97-A2BD-0781D1D50C89}"/>
              </a:ext>
            </a:extLst>
          </p:cNvPr>
          <p:cNvSpPr/>
          <p:nvPr/>
        </p:nvSpPr>
        <p:spPr>
          <a:xfrm>
            <a:off x="685800" y="4191000"/>
            <a:ext cx="3505200" cy="2209800"/>
          </a:xfrm>
          <a:prstGeom prst="rect">
            <a:avLst/>
          </a:prstGeom>
          <a:solidFill>
            <a:schemeClr val="tx1"/>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U.S. society:</a:t>
            </a:r>
            <a:br>
              <a:rPr lang="en-US" sz="3000" dirty="0"/>
            </a:br>
            <a:r>
              <a:rPr lang="en-US" sz="3000" dirty="0"/>
              <a:t>be liberated…</a:t>
            </a:r>
          </a:p>
          <a:p>
            <a:r>
              <a:rPr lang="en-US" sz="2000" dirty="0">
                <a:solidFill>
                  <a:srgbClr val="FFFF00"/>
                </a:solidFill>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Wrong focus in life</a:t>
            </a:r>
          </a:p>
          <a:p>
            <a:pPr marL="341313" indent="-341313"/>
            <a:r>
              <a:rPr lang="en-US" sz="2000" dirty="0">
                <a:solidFill>
                  <a:srgbClr val="FFFF00"/>
                </a:solidFill>
                <a:latin typeface="Arial" panose="020B0604020202020204" pitchFamily="34" charset="0"/>
                <a:cs typeface="Arial" panose="020B0604020202020204" pitchFamily="34" charset="0"/>
              </a:rPr>
              <a:t>► </a:t>
            </a:r>
            <a:r>
              <a:rPr lang="en-US" sz="2800" dirty="0">
                <a:solidFill>
                  <a:srgbClr val="FFFFFF"/>
                </a:solidFill>
                <a:latin typeface="Arial" panose="020B0604020202020204" pitchFamily="34" charset="0"/>
                <a:cs typeface="Arial" panose="020B0604020202020204" pitchFamily="34" charset="0"/>
              </a:rPr>
              <a:t>Worldly success; spiritual failure</a:t>
            </a:r>
            <a:endParaRPr lang="en-US" sz="2400" dirty="0"/>
          </a:p>
        </p:txBody>
      </p:sp>
    </p:spTree>
    <p:extLst>
      <p:ext uri="{BB962C8B-B14F-4D97-AF65-F5344CB8AC3E}">
        <p14:creationId xmlns:p14="http://schemas.microsoft.com/office/powerpoint/2010/main" val="3878097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1354137"/>
          </a:xfrm>
        </p:spPr>
        <p:txBody>
          <a:bodyPr/>
          <a:lstStyle/>
          <a:p>
            <a:r>
              <a:rPr lang="en-US" sz="2400" dirty="0">
                <a:solidFill>
                  <a:schemeClr val="bg1"/>
                </a:solidFill>
              </a:rPr>
              <a:t>1. Best for the Christian – Mt.26:6-13</a:t>
            </a:r>
            <a:br>
              <a:rPr lang="en-US" sz="2400" dirty="0">
                <a:solidFill>
                  <a:schemeClr val="bg1"/>
                </a:solidFill>
              </a:rPr>
            </a:br>
            <a:r>
              <a:rPr lang="en-US" sz="2400" dirty="0">
                <a:solidFill>
                  <a:schemeClr val="bg1"/>
                </a:solidFill>
              </a:rPr>
              <a:t>2. Best for the children – Tit.2:3-5</a:t>
            </a:r>
            <a:br>
              <a:rPr lang="en-US" sz="2800" dirty="0">
                <a:solidFill>
                  <a:schemeClr val="bg1"/>
                </a:solidFill>
              </a:rPr>
            </a:br>
            <a:r>
              <a:rPr lang="en-US" sz="2800" dirty="0">
                <a:solidFill>
                  <a:srgbClr val="FFFF00"/>
                </a:solidFill>
              </a:rPr>
              <a:t>3.</a:t>
            </a:r>
            <a:r>
              <a:rPr lang="en-US" sz="3600" dirty="0">
                <a:solidFill>
                  <a:srgbClr val="FFFF00"/>
                </a:solidFill>
              </a:rPr>
              <a:t> Best for the church </a:t>
            </a:r>
            <a:r>
              <a:rPr lang="en-US" sz="3600" dirty="0">
                <a:solidFill>
                  <a:schemeClr val="bg1"/>
                </a:solidFill>
              </a:rPr>
              <a:t>– 1 Co.12:31</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1600200"/>
            <a:ext cx="8610600" cy="4953000"/>
          </a:xfrm>
        </p:spPr>
        <p:txBody>
          <a:bodyPr/>
          <a:lstStyle/>
          <a:p>
            <a:pPr marL="0" indent="0">
              <a:spcAft>
                <a:spcPts val="200"/>
              </a:spcAft>
              <a:buNone/>
            </a:pPr>
            <a:r>
              <a:rPr lang="en-US" dirty="0">
                <a:solidFill>
                  <a:schemeClr val="bg1"/>
                </a:solidFill>
                <a:ea typeface="Verdana" panose="020B0604030504040204" pitchFamily="34" charset="0"/>
                <a:cs typeface="Times New Roman" panose="02020603050405020304" pitchFamily="18" charset="0"/>
              </a:rPr>
              <a:t>Does not authorize…</a:t>
            </a:r>
          </a:p>
          <a:p>
            <a:pPr marL="0" indent="0">
              <a:spcAft>
                <a:spcPts val="600"/>
              </a:spcAft>
              <a:buNone/>
            </a:pPr>
            <a:r>
              <a:rPr lang="en-US" sz="2200" dirty="0">
                <a:solidFill>
                  <a:schemeClr val="bg1"/>
                </a:solidFill>
                <a:ea typeface="Verdana" panose="020B0604030504040204" pitchFamily="34" charset="0"/>
                <a:cs typeface="Times New Roman" panose="02020603050405020304" pitchFamily="18" charset="0"/>
              </a:rPr>
              <a:t>  </a:t>
            </a:r>
            <a:r>
              <a:rPr lang="en-US" sz="2200" dirty="0">
                <a:solidFill>
                  <a:srgbClr val="CCFFFF"/>
                </a:solidFill>
                <a:ea typeface="Verdana" panose="020B0604030504040204" pitchFamily="34" charset="0"/>
                <a:cs typeface="Times New Roman" panose="02020603050405020304" pitchFamily="18" charset="0"/>
              </a:rPr>
              <a:t>1. </a:t>
            </a:r>
            <a:r>
              <a:rPr lang="en-US" dirty="0">
                <a:solidFill>
                  <a:srgbClr val="FFFF99"/>
                </a:solidFill>
                <a:ea typeface="Verdana" panose="020B0604030504040204" pitchFamily="34" charset="0"/>
                <a:cs typeface="Times New Roman" panose="02020603050405020304" pitchFamily="18" charset="0"/>
              </a:rPr>
              <a:t>Ignorance</a:t>
            </a:r>
            <a:r>
              <a:rPr lang="en-US" dirty="0">
                <a:solidFill>
                  <a:schemeClr val="bg1"/>
                </a:solidFill>
                <a:ea typeface="Verdana" panose="020B0604030504040204" pitchFamily="34" charset="0"/>
                <a:cs typeface="Times New Roman" panose="02020603050405020304" pitchFamily="18" charset="0"/>
              </a:rPr>
              <a:t>, but </a:t>
            </a:r>
            <a:r>
              <a:rPr lang="en-US" u="sng" dirty="0">
                <a:solidFill>
                  <a:schemeClr val="bg1"/>
                </a:solidFill>
                <a:ea typeface="Verdana" panose="020B0604030504040204" pitchFamily="34" charset="0"/>
                <a:cs typeface="Times New Roman" panose="02020603050405020304" pitchFamily="18" charset="0"/>
              </a:rPr>
              <a:t>knowledge</a:t>
            </a:r>
            <a:r>
              <a:rPr lang="en-US" dirty="0">
                <a:solidFill>
                  <a:schemeClr val="bg1"/>
                </a:solidFill>
                <a:ea typeface="Verdana" panose="020B0604030504040204" pitchFamily="34" charset="0"/>
                <a:cs typeface="Times New Roman" panose="02020603050405020304" pitchFamily="18" charset="0"/>
              </a:rPr>
              <a:t>, 1-2.</a:t>
            </a:r>
          </a:p>
          <a:p>
            <a:pPr marL="0" indent="0">
              <a:spcAft>
                <a:spcPts val="600"/>
              </a:spcAft>
              <a:buNone/>
            </a:pPr>
            <a:r>
              <a:rPr lang="en-US" sz="2200" dirty="0">
                <a:solidFill>
                  <a:schemeClr val="bg1"/>
                </a:solidFill>
                <a:ea typeface="Verdana" panose="020B0604030504040204" pitchFamily="34" charset="0"/>
                <a:cs typeface="Times New Roman" panose="02020603050405020304" pitchFamily="18" charset="0"/>
              </a:rPr>
              <a:t>  </a:t>
            </a:r>
            <a:r>
              <a:rPr lang="en-US" sz="2200" dirty="0">
                <a:solidFill>
                  <a:srgbClr val="CCFFFF"/>
                </a:solidFill>
                <a:ea typeface="Verdana" panose="020B0604030504040204" pitchFamily="34" charset="0"/>
                <a:cs typeface="Times New Roman" panose="02020603050405020304" pitchFamily="18" charset="0"/>
              </a:rPr>
              <a:t>2. </a:t>
            </a:r>
            <a:r>
              <a:rPr lang="en-US" dirty="0">
                <a:solidFill>
                  <a:srgbClr val="FFFF99"/>
                </a:solidFill>
                <a:ea typeface="Verdana" panose="020B0604030504040204" pitchFamily="34" charset="0"/>
                <a:cs typeface="Times New Roman" panose="02020603050405020304" pitchFamily="18" charset="0"/>
              </a:rPr>
              <a:t>Dominance</a:t>
            </a:r>
            <a:r>
              <a:rPr lang="en-US" dirty="0">
                <a:solidFill>
                  <a:schemeClr val="bg1"/>
                </a:solidFill>
                <a:ea typeface="Verdana" panose="020B0604030504040204" pitchFamily="34" charset="0"/>
                <a:cs typeface="Times New Roman" panose="02020603050405020304" pitchFamily="18" charset="0"/>
              </a:rPr>
              <a:t>, but </a:t>
            </a:r>
            <a:r>
              <a:rPr lang="en-US" u="sng" dirty="0">
                <a:solidFill>
                  <a:schemeClr val="bg1"/>
                </a:solidFill>
                <a:ea typeface="Verdana" panose="020B0604030504040204" pitchFamily="34" charset="0"/>
                <a:cs typeface="Times New Roman" panose="02020603050405020304" pitchFamily="18" charset="0"/>
              </a:rPr>
              <a:t>service</a:t>
            </a:r>
            <a:r>
              <a:rPr lang="en-US" dirty="0">
                <a:solidFill>
                  <a:schemeClr val="bg1"/>
                </a:solidFill>
                <a:ea typeface="Verdana" panose="020B0604030504040204" pitchFamily="34" charset="0"/>
                <a:cs typeface="Times New Roman" panose="02020603050405020304" pitchFamily="18" charset="0"/>
              </a:rPr>
              <a:t>, 4.</a:t>
            </a:r>
          </a:p>
          <a:p>
            <a:pPr marL="0" indent="0">
              <a:spcAft>
                <a:spcPts val="600"/>
              </a:spcAft>
              <a:buNone/>
            </a:pPr>
            <a:r>
              <a:rPr lang="en-US" sz="2200" dirty="0">
                <a:solidFill>
                  <a:schemeClr val="bg1"/>
                </a:solidFill>
                <a:ea typeface="Verdana" panose="020B0604030504040204" pitchFamily="34" charset="0"/>
                <a:cs typeface="Times New Roman" panose="02020603050405020304" pitchFamily="18" charset="0"/>
              </a:rPr>
              <a:t>  </a:t>
            </a:r>
            <a:r>
              <a:rPr lang="en-US" sz="2200" dirty="0">
                <a:solidFill>
                  <a:srgbClr val="CCFFFF"/>
                </a:solidFill>
                <a:ea typeface="Verdana" panose="020B0604030504040204" pitchFamily="34" charset="0"/>
                <a:cs typeface="Times New Roman" panose="02020603050405020304" pitchFamily="18" charset="0"/>
              </a:rPr>
              <a:t>3. </a:t>
            </a:r>
            <a:r>
              <a:rPr lang="en-US" dirty="0">
                <a:solidFill>
                  <a:srgbClr val="FFFF99"/>
                </a:solidFill>
                <a:ea typeface="Verdana" panose="020B0604030504040204" pitchFamily="34" charset="0"/>
                <a:cs typeface="Times New Roman" panose="02020603050405020304" pitchFamily="18" charset="0"/>
              </a:rPr>
              <a:t>All the same</a:t>
            </a:r>
            <a:r>
              <a:rPr lang="en-US" dirty="0">
                <a:solidFill>
                  <a:schemeClr val="bg1"/>
                </a:solidFill>
                <a:ea typeface="Verdana" panose="020B0604030504040204" pitchFamily="34" charset="0"/>
                <a:cs typeface="Times New Roman" panose="02020603050405020304" pitchFamily="18" charset="0"/>
              </a:rPr>
              <a:t>, but </a:t>
            </a:r>
            <a:r>
              <a:rPr lang="en-US" u="sng" dirty="0">
                <a:solidFill>
                  <a:schemeClr val="bg1"/>
                </a:solidFill>
                <a:ea typeface="Verdana" panose="020B0604030504040204" pitchFamily="34" charset="0"/>
                <a:cs typeface="Times New Roman" panose="02020603050405020304" pitchFamily="18" charset="0"/>
              </a:rPr>
              <a:t>different talents</a:t>
            </a:r>
            <a:r>
              <a:rPr lang="en-US" dirty="0">
                <a:solidFill>
                  <a:schemeClr val="bg1"/>
                </a:solidFill>
                <a:ea typeface="Verdana" panose="020B0604030504040204" pitchFamily="34" charset="0"/>
                <a:cs typeface="Times New Roman" panose="02020603050405020304" pitchFamily="18" charset="0"/>
              </a:rPr>
              <a:t>, 7-11.  </a:t>
            </a:r>
            <a:br>
              <a:rPr lang="en-US" dirty="0">
                <a:solidFill>
                  <a:schemeClr val="bg1"/>
                </a:solidFill>
                <a:ea typeface="Verdana" panose="020B0604030504040204" pitchFamily="34" charset="0"/>
                <a:cs typeface="Times New Roman" panose="02020603050405020304" pitchFamily="18" charset="0"/>
              </a:rPr>
            </a:br>
            <a:r>
              <a:rPr lang="en-US" dirty="0">
                <a:solidFill>
                  <a:schemeClr val="bg1"/>
                </a:solidFill>
                <a:ea typeface="Verdana" panose="020B0604030504040204" pitchFamily="34" charset="0"/>
                <a:cs typeface="Times New Roman" panose="02020603050405020304" pitchFamily="18" charset="0"/>
              </a:rPr>
              <a:t>	1 Co.1:10…   12:14…28-31.</a:t>
            </a:r>
          </a:p>
          <a:p>
            <a:pPr marL="0" indent="0" defTabSz="461963">
              <a:spcAft>
                <a:spcPts val="200"/>
              </a:spcAft>
              <a:buNone/>
            </a:pPr>
            <a:r>
              <a:rPr lang="en-US" sz="2200" dirty="0">
                <a:solidFill>
                  <a:schemeClr val="bg1"/>
                </a:solidFill>
                <a:ea typeface="Verdana" panose="020B0604030504040204" pitchFamily="34" charset="0"/>
                <a:cs typeface="Times New Roman" panose="02020603050405020304" pitchFamily="18" charset="0"/>
              </a:rPr>
              <a:t>  </a:t>
            </a:r>
            <a:r>
              <a:rPr lang="en-US" sz="2200" dirty="0">
                <a:solidFill>
                  <a:srgbClr val="CCFFFF"/>
                </a:solidFill>
                <a:ea typeface="Verdana" panose="020B0604030504040204" pitchFamily="34" charset="0"/>
                <a:cs typeface="Times New Roman" panose="02020603050405020304" pitchFamily="18" charset="0"/>
              </a:rPr>
              <a:t>4. </a:t>
            </a:r>
            <a:r>
              <a:rPr lang="en-US" dirty="0">
                <a:solidFill>
                  <a:srgbClr val="FFFF99"/>
                </a:solidFill>
                <a:ea typeface="Verdana" panose="020B0604030504040204" pitchFamily="34" charset="0"/>
                <a:cs typeface="Times New Roman" panose="02020603050405020304" pitchFamily="18" charset="0"/>
              </a:rPr>
              <a:t>Settling for ‘least I can do but still saved</a:t>
            </a:r>
            <a:r>
              <a:rPr lang="en-US" dirty="0">
                <a:solidFill>
                  <a:schemeClr val="bg1"/>
                </a:solidFill>
                <a:ea typeface="Verdana" panose="020B0604030504040204" pitchFamily="34" charset="0"/>
                <a:cs typeface="Times New Roman" panose="02020603050405020304" pitchFamily="18" charset="0"/>
              </a:rPr>
              <a:t>,’ 	31.</a:t>
            </a:r>
          </a:p>
        </p:txBody>
      </p:sp>
    </p:spTree>
    <p:extLst>
      <p:ext uri="{BB962C8B-B14F-4D97-AF65-F5344CB8AC3E}">
        <p14:creationId xmlns:p14="http://schemas.microsoft.com/office/powerpoint/2010/main" val="1223802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1160463"/>
          </a:xfrm>
        </p:spPr>
        <p:txBody>
          <a:bodyPr/>
          <a:lstStyle/>
          <a:p>
            <a:r>
              <a:rPr lang="en-US" sz="3600" dirty="0">
                <a:solidFill>
                  <a:srgbClr val="CCFFFF"/>
                </a:solidFill>
              </a:rPr>
              <a:t>But these things are about</a:t>
            </a:r>
            <a:br>
              <a:rPr lang="en-US" sz="3600" dirty="0">
                <a:solidFill>
                  <a:srgbClr val="CCFFFF"/>
                </a:solidFill>
              </a:rPr>
            </a:br>
            <a:r>
              <a:rPr lang="en-US" sz="3600" dirty="0">
                <a:solidFill>
                  <a:srgbClr val="CCFFFF"/>
                </a:solidFill>
              </a:rPr>
              <a:t>giving, not receiving</a:t>
            </a: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1524000"/>
            <a:ext cx="8610600" cy="5105400"/>
          </a:xfrm>
        </p:spPr>
        <p:txBody>
          <a:bodyPr/>
          <a:lstStyle/>
          <a:p>
            <a:pPr marL="0" indent="0">
              <a:spcAft>
                <a:spcPts val="900"/>
              </a:spcAft>
              <a:buNone/>
            </a:pPr>
            <a:r>
              <a:rPr lang="en-US" baseline="30000" dirty="0">
                <a:solidFill>
                  <a:srgbClr val="FFC000"/>
                </a:solidFill>
                <a:ea typeface="Verdana" panose="020B0604030504040204" pitchFamily="34" charset="0"/>
                <a:cs typeface="Times New Roman" panose="02020603050405020304" pitchFamily="18" charset="0"/>
              </a:rPr>
              <a:t>35</a:t>
            </a:r>
            <a:r>
              <a:rPr lang="en-US" dirty="0">
                <a:solidFill>
                  <a:schemeClr val="bg1"/>
                </a:solidFill>
                <a:ea typeface="Verdana" panose="020B0604030504040204" pitchFamily="34" charset="0"/>
                <a:cs typeface="Times New Roman" panose="02020603050405020304" pitchFamily="18" charset="0"/>
              </a:rPr>
              <a:t> “</a:t>
            </a:r>
            <a:r>
              <a:rPr lang="en-US" dirty="0">
                <a:solidFill>
                  <a:schemeClr val="bg1"/>
                </a:solidFill>
              </a:rPr>
              <a:t>I have shown you in every way, by laboring like this, that you must support the weak. And remember the words of the Lord Jesus, that He said, ‘It is more blessed to give than to receive’” </a:t>
            </a:r>
            <a:r>
              <a:rPr lang="en-US" sz="2800" dirty="0">
                <a:solidFill>
                  <a:schemeClr val="bg1"/>
                </a:solidFill>
              </a:rPr>
              <a:t>– Acts 20</a:t>
            </a:r>
            <a:endParaRPr lang="en-US" dirty="0">
              <a:solidFill>
                <a:schemeClr val="bg1"/>
              </a:solidFill>
            </a:endParaRPr>
          </a:p>
          <a:p>
            <a:pPr marL="0" indent="0">
              <a:buNone/>
            </a:pPr>
            <a:r>
              <a:rPr lang="en-US" baseline="30000" dirty="0">
                <a:solidFill>
                  <a:srgbClr val="FFC000"/>
                </a:solidFill>
              </a:rPr>
              <a:t>22</a:t>
            </a:r>
            <a:r>
              <a:rPr lang="en-US" baseline="30000" dirty="0">
                <a:solidFill>
                  <a:schemeClr val="bg1"/>
                </a:solidFill>
              </a:rPr>
              <a:t> </a:t>
            </a:r>
            <a:r>
              <a:rPr lang="en-US" dirty="0">
                <a:solidFill>
                  <a:schemeClr val="bg1"/>
                </a:solidFill>
              </a:rPr>
              <a:t>“But the father said to his servants, ‘Bring out the best robe and put it on him, and put a ring on his hand and sandals on </a:t>
            </a:r>
            <a:r>
              <a:rPr lang="en-US">
                <a:solidFill>
                  <a:schemeClr val="bg1"/>
                </a:solidFill>
              </a:rPr>
              <a:t>his feet’” </a:t>
            </a:r>
            <a:br>
              <a:rPr lang="en-US" i="1" dirty="0">
                <a:solidFill>
                  <a:schemeClr val="bg1"/>
                </a:solidFill>
              </a:rPr>
            </a:br>
            <a:r>
              <a:rPr lang="en-US" sz="2800" i="1" dirty="0">
                <a:solidFill>
                  <a:schemeClr val="bg1"/>
                </a:solidFill>
              </a:rPr>
              <a:t>– </a:t>
            </a:r>
            <a:r>
              <a:rPr lang="en-US" sz="2800" dirty="0">
                <a:solidFill>
                  <a:schemeClr val="bg1"/>
                </a:solidFill>
              </a:rPr>
              <a:t>Lk.15</a:t>
            </a:r>
            <a:endParaRPr lang="en-US" dirty="0">
              <a:solidFill>
                <a:schemeClr val="bg1"/>
              </a:solidFill>
            </a:endParaRPr>
          </a:p>
          <a:p>
            <a:pPr marL="0" indent="0">
              <a:spcAft>
                <a:spcPts val="600"/>
              </a:spcAft>
              <a:buNone/>
            </a:pPr>
            <a:endParaRPr lang="en-US" dirty="0">
              <a:solidFill>
                <a:schemeClr val="bg1"/>
              </a:solidFill>
              <a:ea typeface="Verdana" panose="020B0604030504040204" pitchFamily="34" charset="0"/>
              <a:cs typeface="Times New Roman" panose="02020603050405020304" pitchFamily="18" charset="0"/>
            </a:endParaRPr>
          </a:p>
          <a:p>
            <a:pPr marL="0" indent="0">
              <a:spcAft>
                <a:spcPts val="600"/>
              </a:spcAft>
              <a:buNone/>
            </a:pPr>
            <a:endParaRPr lang="en-US"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89439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417780" y="1616364"/>
            <a:ext cx="6324599" cy="1507836"/>
          </a:xfrm>
          <a:prstGeom prst="roundRect">
            <a:avLst/>
          </a:prstGeom>
          <a:solidFill>
            <a:schemeClr val="tx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dirty="0">
                <a:solidFill>
                  <a:srgbClr val="CCFFFF"/>
                </a:solidFill>
                <a:latin typeface="Verdana" panose="020B0604030504040204" pitchFamily="34" charset="0"/>
                <a:ea typeface="Verdana" panose="020B0604030504040204" pitchFamily="34" charset="0"/>
              </a:rPr>
              <a:t>I. </a:t>
            </a:r>
            <a:r>
              <a:rPr lang="en-US" sz="3800" dirty="0">
                <a:solidFill>
                  <a:srgbClr val="CCFFFF"/>
                </a:solidFill>
              </a:rPr>
              <a:t>Biblical Examples</a:t>
            </a:r>
          </a:p>
        </p:txBody>
      </p:sp>
      <p:sp>
        <p:nvSpPr>
          <p:cNvPr id="4" name="Rectangle 3">
            <a:extLst>
              <a:ext uri="{FF2B5EF4-FFF2-40B4-BE49-F238E27FC236}">
                <a16:creationId xmlns:a16="http://schemas.microsoft.com/office/drawing/2014/main" id="{0B8DF3CD-AF84-46DD-A809-FAE5DCFF3CC4}"/>
              </a:ext>
            </a:extLst>
          </p:cNvPr>
          <p:cNvSpPr/>
          <p:nvPr/>
        </p:nvSpPr>
        <p:spPr>
          <a:xfrm>
            <a:off x="1895764" y="3352800"/>
            <a:ext cx="5364020" cy="914400"/>
          </a:xfrm>
          <a:prstGeom prst="rect">
            <a:avLst/>
          </a:prstGeom>
          <a:solidFill>
            <a:schemeClr val="tx1"/>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FFFFCC"/>
                </a:solidFill>
              </a:rPr>
              <a:t>People usually know difference</a:t>
            </a:r>
            <a:br>
              <a:rPr lang="en-US" sz="2800" dirty="0">
                <a:solidFill>
                  <a:srgbClr val="FFFFCC"/>
                </a:solidFill>
              </a:rPr>
            </a:br>
            <a:r>
              <a:rPr lang="en-US" sz="2800" dirty="0">
                <a:solidFill>
                  <a:srgbClr val="FFFFCC"/>
                </a:solidFill>
              </a:rPr>
              <a:t>in good, better, and best</a:t>
            </a:r>
          </a:p>
        </p:txBody>
      </p:sp>
    </p:spTree>
    <p:extLst>
      <p:ext uri="{BB962C8B-B14F-4D97-AF65-F5344CB8AC3E}">
        <p14:creationId xmlns:p14="http://schemas.microsoft.com/office/powerpoint/2010/main" val="225994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744537"/>
          </a:xfrm>
        </p:spPr>
        <p:txBody>
          <a:bodyPr/>
          <a:lstStyle/>
          <a:p>
            <a:r>
              <a:rPr lang="en-US" sz="3600" dirty="0">
                <a:solidFill>
                  <a:srgbClr val="FFFF99"/>
                </a:solidFill>
              </a:rPr>
              <a:t>Best fruits</a:t>
            </a:r>
            <a:endParaRPr lang="en-US" dirty="0">
              <a:solidFill>
                <a:srgbClr val="CCFFFF"/>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838200"/>
            <a:ext cx="8610600" cy="5562600"/>
          </a:xfrm>
        </p:spPr>
        <p:txBody>
          <a:bodyPr/>
          <a:lstStyle/>
          <a:p>
            <a:pPr marL="0" indent="0">
              <a:buNone/>
            </a:pPr>
            <a:r>
              <a:rPr lang="en-US" baseline="30000" dirty="0">
                <a:solidFill>
                  <a:srgbClr val="FFC000"/>
                </a:solidFill>
              </a:rPr>
              <a:t>11</a:t>
            </a:r>
            <a:r>
              <a:rPr lang="en-US" baseline="30000" dirty="0">
                <a:solidFill>
                  <a:schemeClr val="bg1"/>
                </a:solidFill>
              </a:rPr>
              <a:t> </a:t>
            </a:r>
            <a:r>
              <a:rPr lang="en-US" dirty="0">
                <a:solidFill>
                  <a:schemeClr val="bg1"/>
                </a:solidFill>
              </a:rPr>
              <a:t>And their father Israel said to them, “If it must be so, then do this: Take some of the best fruits of the land in your vessels and carry down a present for the man—a little balm and a little honey, spices and myrrh, pistachio nuts and almonds…” </a:t>
            </a:r>
            <a:r>
              <a:rPr lang="en-US" sz="2800" dirty="0">
                <a:solidFill>
                  <a:schemeClr val="bg1"/>
                </a:solidFill>
              </a:rPr>
              <a:t>– Gn.43.</a:t>
            </a:r>
            <a:endParaRPr lang="en-US" dirty="0">
              <a:solidFill>
                <a:schemeClr val="bg1"/>
              </a:solidFill>
            </a:endParaRPr>
          </a:p>
          <a:p>
            <a:pPr marL="457200" lvl="1" indent="0">
              <a:buNone/>
            </a:pPr>
            <a:endParaRPr lang="en-US" dirty="0">
              <a:solidFill>
                <a:schemeClr val="bg1"/>
              </a:solidFill>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419423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744537"/>
          </a:xfrm>
        </p:spPr>
        <p:txBody>
          <a:bodyPr/>
          <a:lstStyle/>
          <a:p>
            <a:r>
              <a:rPr lang="en-US" sz="3600" dirty="0">
                <a:solidFill>
                  <a:srgbClr val="FFFF99"/>
                </a:solidFill>
              </a:rPr>
              <a:t>Best land</a:t>
            </a:r>
            <a:endParaRPr lang="en-US" dirty="0">
              <a:solidFill>
                <a:srgbClr val="CCFFFF"/>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838200"/>
            <a:ext cx="8610600" cy="5562600"/>
          </a:xfrm>
        </p:spPr>
        <p:txBody>
          <a:bodyPr/>
          <a:lstStyle/>
          <a:p>
            <a:pPr marL="0" indent="0">
              <a:buNone/>
            </a:pPr>
            <a:r>
              <a:rPr lang="en-US" baseline="30000" dirty="0">
                <a:solidFill>
                  <a:srgbClr val="FFC000"/>
                </a:solidFill>
              </a:rPr>
              <a:t>18</a:t>
            </a:r>
            <a:r>
              <a:rPr lang="en-US" baseline="30000" dirty="0">
                <a:solidFill>
                  <a:schemeClr val="bg1"/>
                </a:solidFill>
              </a:rPr>
              <a:t> </a:t>
            </a:r>
            <a:r>
              <a:rPr lang="en-US" dirty="0">
                <a:solidFill>
                  <a:schemeClr val="bg1"/>
                </a:solidFill>
              </a:rPr>
              <a:t>“Bring your father and your households and come to me; I will give you the best of the land of Egypt, and you will eat the fat of the land”</a:t>
            </a:r>
            <a:br>
              <a:rPr lang="en-US" dirty="0">
                <a:solidFill>
                  <a:schemeClr val="bg1"/>
                </a:solidFill>
              </a:rPr>
            </a:br>
            <a:r>
              <a:rPr lang="en-US" sz="2800" dirty="0">
                <a:solidFill>
                  <a:schemeClr val="bg1"/>
                </a:solidFill>
              </a:rPr>
              <a:t>– Gn.45.</a:t>
            </a:r>
            <a:endParaRPr lang="en-US" dirty="0">
              <a:solidFill>
                <a:schemeClr val="bg1"/>
              </a:solidFill>
            </a:endParaRPr>
          </a:p>
          <a:p>
            <a:pPr marL="0" indent="0">
              <a:buNone/>
            </a:pPr>
            <a:endParaRPr lang="en-US" dirty="0">
              <a:solidFill>
                <a:schemeClr val="bg1"/>
              </a:solidFill>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062201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744537"/>
          </a:xfrm>
        </p:spPr>
        <p:txBody>
          <a:bodyPr/>
          <a:lstStyle/>
          <a:p>
            <a:r>
              <a:rPr lang="en-US" sz="3600" dirty="0">
                <a:solidFill>
                  <a:srgbClr val="FFFF99"/>
                </a:solidFill>
              </a:rPr>
              <a:t>Best for Israel</a:t>
            </a:r>
            <a:endParaRPr lang="en-US" dirty="0">
              <a:solidFill>
                <a:srgbClr val="CCFFFF"/>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838200"/>
            <a:ext cx="8610600" cy="5562600"/>
          </a:xfrm>
        </p:spPr>
        <p:txBody>
          <a:bodyPr/>
          <a:lstStyle/>
          <a:p>
            <a:pPr marL="0" indent="0">
              <a:buNone/>
            </a:pPr>
            <a:r>
              <a:rPr lang="en-US" baseline="30000" dirty="0">
                <a:solidFill>
                  <a:srgbClr val="FFC000"/>
                </a:solidFill>
              </a:rPr>
              <a:t>12</a:t>
            </a:r>
            <a:r>
              <a:rPr lang="en-US" baseline="30000" dirty="0">
                <a:solidFill>
                  <a:schemeClr val="bg1"/>
                </a:solidFill>
              </a:rPr>
              <a:t> </a:t>
            </a:r>
            <a:r>
              <a:rPr lang="en-US" dirty="0">
                <a:solidFill>
                  <a:schemeClr val="bg1"/>
                </a:solidFill>
              </a:rPr>
              <a:t>“All the best of the oil, all the best of the new wine and the grain, their </a:t>
            </a:r>
            <a:r>
              <a:rPr lang="en-US" dirty="0" err="1">
                <a:solidFill>
                  <a:schemeClr val="bg1"/>
                </a:solidFill>
              </a:rPr>
              <a:t>firstfruits</a:t>
            </a:r>
            <a:r>
              <a:rPr lang="en-US" dirty="0">
                <a:solidFill>
                  <a:schemeClr val="bg1"/>
                </a:solidFill>
              </a:rPr>
              <a:t> which they offer to the Lord, I have given them to you”</a:t>
            </a:r>
            <a:br>
              <a:rPr lang="en-US" dirty="0">
                <a:solidFill>
                  <a:schemeClr val="bg1"/>
                </a:solidFill>
              </a:rPr>
            </a:br>
            <a:r>
              <a:rPr lang="en-US" sz="2800" dirty="0">
                <a:solidFill>
                  <a:schemeClr val="bg1"/>
                </a:solidFill>
              </a:rPr>
              <a:t>– Num.18.</a:t>
            </a:r>
          </a:p>
          <a:p>
            <a:pPr marL="0" indent="0">
              <a:buNone/>
            </a:pPr>
            <a:endParaRPr lang="en-US" dirty="0">
              <a:solidFill>
                <a:schemeClr val="bg1"/>
              </a:solidFill>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084149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744537"/>
          </a:xfrm>
        </p:spPr>
        <p:txBody>
          <a:bodyPr/>
          <a:lstStyle/>
          <a:p>
            <a:r>
              <a:rPr lang="en-US" sz="3600" dirty="0">
                <a:solidFill>
                  <a:srgbClr val="FFFF99"/>
                </a:solidFill>
              </a:rPr>
              <a:t>Only the best will do</a:t>
            </a:r>
            <a:endParaRPr lang="en-US" dirty="0">
              <a:solidFill>
                <a:srgbClr val="CCFFFF"/>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838200"/>
            <a:ext cx="8610600" cy="5562600"/>
          </a:xfrm>
        </p:spPr>
        <p:txBody>
          <a:bodyPr/>
          <a:lstStyle/>
          <a:p>
            <a:pPr marL="0" indent="0">
              <a:buNone/>
            </a:pPr>
            <a:r>
              <a:rPr lang="en-US" baseline="30000" dirty="0">
                <a:solidFill>
                  <a:srgbClr val="FFC000"/>
                </a:solidFill>
              </a:rPr>
              <a:t>29</a:t>
            </a:r>
            <a:r>
              <a:rPr lang="en-US" baseline="30000" dirty="0">
                <a:solidFill>
                  <a:schemeClr val="bg1"/>
                </a:solidFill>
              </a:rPr>
              <a:t> </a:t>
            </a:r>
            <a:r>
              <a:rPr lang="en-US" dirty="0">
                <a:solidFill>
                  <a:schemeClr val="bg1"/>
                </a:solidFill>
              </a:rPr>
              <a:t>“Why do you kick at My sacrifice and My offering which I have commanded in My dwelling place, and honor your sons more than Me, to make yourselves fat with the best of all the offerings of Israel My people?” </a:t>
            </a:r>
            <a:r>
              <a:rPr lang="en-US" sz="2800" dirty="0">
                <a:solidFill>
                  <a:schemeClr val="bg1"/>
                </a:solidFill>
              </a:rPr>
              <a:t>– 1 Sm.2.</a:t>
            </a:r>
            <a:endParaRPr lang="en-US" dirty="0">
              <a:solidFill>
                <a:schemeClr val="bg1"/>
              </a:solidFill>
            </a:endParaRPr>
          </a:p>
        </p:txBody>
      </p:sp>
    </p:spTree>
    <p:extLst>
      <p:ext uri="{BB962C8B-B14F-4D97-AF65-F5344CB8AC3E}">
        <p14:creationId xmlns:p14="http://schemas.microsoft.com/office/powerpoint/2010/main" val="623656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744537"/>
          </a:xfrm>
        </p:spPr>
        <p:txBody>
          <a:bodyPr/>
          <a:lstStyle/>
          <a:p>
            <a:r>
              <a:rPr lang="en-US" sz="3600" dirty="0">
                <a:solidFill>
                  <a:srgbClr val="FFFF99"/>
                </a:solidFill>
              </a:rPr>
              <a:t>Best for themselves</a:t>
            </a:r>
            <a:endParaRPr lang="en-US" dirty="0">
              <a:solidFill>
                <a:srgbClr val="CCFFFF"/>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838200"/>
            <a:ext cx="8610600" cy="5562600"/>
          </a:xfrm>
        </p:spPr>
        <p:txBody>
          <a:bodyPr/>
          <a:lstStyle/>
          <a:p>
            <a:pPr marL="0" indent="0">
              <a:buNone/>
            </a:pPr>
            <a:r>
              <a:rPr lang="en-US" baseline="30000" dirty="0">
                <a:solidFill>
                  <a:srgbClr val="FFC000"/>
                </a:solidFill>
              </a:rPr>
              <a:t>6</a:t>
            </a:r>
            <a:r>
              <a:rPr lang="en-US" baseline="30000" dirty="0">
                <a:solidFill>
                  <a:schemeClr val="bg1"/>
                </a:solidFill>
              </a:rPr>
              <a:t> </a:t>
            </a:r>
            <a:r>
              <a:rPr lang="en-US" dirty="0">
                <a:solidFill>
                  <a:schemeClr val="bg1"/>
                </a:solidFill>
              </a:rPr>
              <a:t>“Who drink wine from bowls, And anoint yourselves with the best ointments, But are not grieved for the affliction of Joseph” </a:t>
            </a:r>
            <a:r>
              <a:rPr lang="en-US" sz="2800" dirty="0">
                <a:solidFill>
                  <a:schemeClr val="bg1"/>
                </a:solidFill>
              </a:rPr>
              <a:t>– Amos 6.</a:t>
            </a:r>
            <a:endParaRPr lang="en-US" dirty="0">
              <a:solidFill>
                <a:schemeClr val="bg1"/>
              </a:solidFill>
            </a:endParaRPr>
          </a:p>
        </p:txBody>
      </p:sp>
    </p:spTree>
    <p:extLst>
      <p:ext uri="{BB962C8B-B14F-4D97-AF65-F5344CB8AC3E}">
        <p14:creationId xmlns:p14="http://schemas.microsoft.com/office/powerpoint/2010/main" val="4052287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744537"/>
          </a:xfrm>
        </p:spPr>
        <p:txBody>
          <a:bodyPr/>
          <a:lstStyle/>
          <a:p>
            <a:r>
              <a:rPr lang="en-US" sz="3600" dirty="0">
                <a:solidFill>
                  <a:srgbClr val="FFFF99"/>
                </a:solidFill>
              </a:rPr>
              <a:t>Best places / seats</a:t>
            </a:r>
            <a:endParaRPr lang="en-US" dirty="0">
              <a:solidFill>
                <a:srgbClr val="CCFFFF"/>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838200"/>
            <a:ext cx="8610600" cy="5562600"/>
          </a:xfrm>
        </p:spPr>
        <p:txBody>
          <a:bodyPr/>
          <a:lstStyle/>
          <a:p>
            <a:pPr marL="0" indent="0">
              <a:buNone/>
            </a:pPr>
            <a:r>
              <a:rPr lang="en-US" baseline="30000" dirty="0">
                <a:solidFill>
                  <a:srgbClr val="FFC000"/>
                </a:solidFill>
              </a:rPr>
              <a:t>6</a:t>
            </a:r>
            <a:r>
              <a:rPr lang="en-US" baseline="30000" dirty="0">
                <a:solidFill>
                  <a:schemeClr val="bg1"/>
                </a:solidFill>
              </a:rPr>
              <a:t> </a:t>
            </a:r>
            <a:r>
              <a:rPr lang="en-US" dirty="0">
                <a:solidFill>
                  <a:schemeClr val="bg1"/>
                </a:solidFill>
              </a:rPr>
              <a:t>“They love the best places at feasts, the best seats in the synagogues” </a:t>
            </a:r>
            <a:r>
              <a:rPr lang="en-US" sz="2800" dirty="0">
                <a:solidFill>
                  <a:schemeClr val="bg1"/>
                </a:solidFill>
              </a:rPr>
              <a:t>– Mt.23.</a:t>
            </a:r>
          </a:p>
          <a:p>
            <a:pPr marL="0" indent="0">
              <a:buNone/>
            </a:pPr>
            <a:r>
              <a:rPr lang="en-US" sz="2800" dirty="0">
                <a:solidFill>
                  <a:schemeClr val="bg1"/>
                </a:solidFill>
              </a:rPr>
              <a:t>  </a:t>
            </a:r>
            <a:r>
              <a:rPr lang="en-US" sz="3100" dirty="0">
                <a:solidFill>
                  <a:schemeClr val="bg1"/>
                </a:solidFill>
              </a:rPr>
              <a:t>Mk.23:39</a:t>
            </a:r>
          </a:p>
          <a:p>
            <a:pPr marL="0" indent="0">
              <a:buNone/>
            </a:pPr>
            <a:r>
              <a:rPr lang="en-US" sz="3100" dirty="0">
                <a:solidFill>
                  <a:schemeClr val="bg1"/>
                </a:solidFill>
              </a:rPr>
              <a:t>  Lk.11:43</a:t>
            </a:r>
          </a:p>
          <a:p>
            <a:pPr marL="0" indent="0">
              <a:buNone/>
            </a:pPr>
            <a:r>
              <a:rPr lang="en-US" sz="3100" dirty="0">
                <a:solidFill>
                  <a:schemeClr val="bg1"/>
                </a:solidFill>
              </a:rPr>
              <a:t>  Lk.14:7-8</a:t>
            </a:r>
          </a:p>
          <a:p>
            <a:pPr marL="0" indent="0">
              <a:buNone/>
            </a:pPr>
            <a:r>
              <a:rPr lang="en-US" sz="3100" dirty="0">
                <a:solidFill>
                  <a:schemeClr val="bg1"/>
                </a:solidFill>
              </a:rPr>
              <a:t>  Lk.20:46</a:t>
            </a:r>
          </a:p>
        </p:txBody>
      </p:sp>
    </p:spTree>
    <p:extLst>
      <p:ext uri="{BB962C8B-B14F-4D97-AF65-F5344CB8AC3E}">
        <p14:creationId xmlns:p14="http://schemas.microsoft.com/office/powerpoint/2010/main" val="56322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966609" y="1066800"/>
            <a:ext cx="5226941" cy="593436"/>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rPr>
              <a:t>Biblical Examples</a:t>
            </a:r>
          </a:p>
        </p:txBody>
      </p:sp>
      <p:sp>
        <p:nvSpPr>
          <p:cNvPr id="4" name="Rectangle: Rounded Corners 3">
            <a:extLst>
              <a:ext uri="{FF2B5EF4-FFF2-40B4-BE49-F238E27FC236}">
                <a16:creationId xmlns:a16="http://schemas.microsoft.com/office/drawing/2014/main" id="{E5252AE0-516A-4A58-9AB5-6C9B946C6C28}"/>
              </a:ext>
            </a:extLst>
          </p:cNvPr>
          <p:cNvSpPr/>
          <p:nvPr/>
        </p:nvSpPr>
        <p:spPr>
          <a:xfrm>
            <a:off x="1410856" y="1828800"/>
            <a:ext cx="6324599" cy="1507836"/>
          </a:xfrm>
          <a:prstGeom prst="roundRect">
            <a:avLst/>
          </a:prstGeom>
          <a:solidFill>
            <a:schemeClr val="tx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dirty="0">
                <a:solidFill>
                  <a:srgbClr val="CCFFFF"/>
                </a:solidFill>
                <a:latin typeface="Verdana" panose="020B0604030504040204" pitchFamily="34" charset="0"/>
                <a:ea typeface="Verdana" panose="020B0604030504040204" pitchFamily="34" charset="0"/>
              </a:rPr>
              <a:t>II. </a:t>
            </a:r>
            <a:r>
              <a:rPr lang="en-US" sz="3800" dirty="0">
                <a:solidFill>
                  <a:srgbClr val="CCFFFF"/>
                </a:solidFill>
              </a:rPr>
              <a:t>The Best Results</a:t>
            </a:r>
          </a:p>
        </p:txBody>
      </p:sp>
      <p:sp>
        <p:nvSpPr>
          <p:cNvPr id="5" name="Rectangle 4">
            <a:extLst>
              <a:ext uri="{FF2B5EF4-FFF2-40B4-BE49-F238E27FC236}">
                <a16:creationId xmlns:a16="http://schemas.microsoft.com/office/drawing/2014/main" id="{00E09608-DA7B-4C6F-81BC-52CDDDC9E462}"/>
              </a:ext>
            </a:extLst>
          </p:cNvPr>
          <p:cNvSpPr/>
          <p:nvPr/>
        </p:nvSpPr>
        <p:spPr>
          <a:xfrm>
            <a:off x="1895764" y="3581400"/>
            <a:ext cx="5364020" cy="457200"/>
          </a:xfrm>
          <a:prstGeom prst="rect">
            <a:avLst/>
          </a:prstGeom>
          <a:solidFill>
            <a:schemeClr val="tx1"/>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FFFFCC"/>
                </a:solidFill>
              </a:rPr>
              <a:t>Giving the Lord our best . . .</a:t>
            </a:r>
          </a:p>
        </p:txBody>
      </p:sp>
    </p:spTree>
    <p:extLst>
      <p:ext uri="{BB962C8B-B14F-4D97-AF65-F5344CB8AC3E}">
        <p14:creationId xmlns:p14="http://schemas.microsoft.com/office/powerpoint/2010/main" val="4279815194"/>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2791</TotalTime>
  <Words>445</Words>
  <Application>Microsoft Office PowerPoint</Application>
  <PresentationFormat>On-screen Show (4:3)</PresentationFormat>
  <Paragraphs>64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Verdana</vt:lpstr>
      <vt:lpstr>Wingdings</vt:lpstr>
      <vt:lpstr>1_Default Design</vt:lpstr>
      <vt:lpstr>PowerPoint Presentation</vt:lpstr>
      <vt:lpstr>PowerPoint Presentation</vt:lpstr>
      <vt:lpstr>Best fruits</vt:lpstr>
      <vt:lpstr>Best land</vt:lpstr>
      <vt:lpstr>Best for Israel</vt:lpstr>
      <vt:lpstr>Only the best will do</vt:lpstr>
      <vt:lpstr>Best for themselves</vt:lpstr>
      <vt:lpstr>Best places / seats</vt:lpstr>
      <vt:lpstr>PowerPoint Presentation</vt:lpstr>
      <vt:lpstr>1. Best for the Christian – Mt.26:6-13</vt:lpstr>
      <vt:lpstr>1. Best for the Christian – Mt.26:6-13 2. Best for the children – Tit.2:3-5</vt:lpstr>
      <vt:lpstr>1. Best for the Christian – Mt.26:6-13 2. Best for the children – Tit.2:3-5</vt:lpstr>
      <vt:lpstr>1. Best for the Christian – Mt.26:6-13 2. Best for the children – Tit.2:3-5</vt:lpstr>
      <vt:lpstr>1. Best for the Christian – Mt.26:6-13 2. Best for the children – Tit.2:3-5 3. Best for the church – 1 Co.12:31</vt:lpstr>
      <vt:lpstr>But these things are about giving, not receiving</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237</cp:revision>
  <dcterms:created xsi:type="dcterms:W3CDTF">2006-09-18T21:36:30Z</dcterms:created>
  <dcterms:modified xsi:type="dcterms:W3CDTF">2019-09-03T02:35:46Z</dcterms:modified>
</cp:coreProperties>
</file>