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259" r:id="rId4"/>
    <p:sldId id="543" r:id="rId5"/>
    <p:sldId id="544" r:id="rId6"/>
    <p:sldId id="547" r:id="rId7"/>
    <p:sldId id="545" r:id="rId8"/>
    <p:sldId id="546" r:id="rId9"/>
    <p:sldId id="260" r:id="rId10"/>
    <p:sldId id="553" r:id="rId11"/>
    <p:sldId id="548" r:id="rId12"/>
    <p:sldId id="549" r:id="rId13"/>
    <p:sldId id="554" r:id="rId14"/>
    <p:sldId id="556" r:id="rId15"/>
    <p:sldId id="551" r:id="rId16"/>
    <p:sldId id="55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000066"/>
    <a:srgbClr val="CCFFFF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1430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Second Greatest Gift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sz="36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Christian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Pr.5:18, rejoice with.   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Pr.18:22, good thing.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Pr.19:14, from Lord.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Ps.31:10 (12:4) trust, success, praise.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2230501-B7C3-4B8F-9FF9-D3B3DC0163A3}"/>
              </a:ext>
            </a:extLst>
          </p:cNvPr>
          <p:cNvSpPr/>
          <p:nvPr/>
        </p:nvSpPr>
        <p:spPr>
          <a:xfrm>
            <a:off x="713508" y="3505200"/>
            <a:ext cx="7726220" cy="240065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Live joyfully with the wife whom you love all the days of your vain life which He has given you under the sun, all your days of vanity;</a:t>
            </a:r>
            <a:b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that is your portion in life, and in the labor which you perform under the sun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– Ec.9:9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656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Christian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6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Considerate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Psalm 126</a:t>
            </a:r>
          </a:p>
          <a:p>
            <a:pPr marL="741363" lvl="1" indent="-341313"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Restoration: </a:t>
            </a:r>
            <a:r>
              <a:rPr lang="en-US" altLang="en-US" sz="3200" dirty="0">
                <a:solidFill>
                  <a:srgbClr val="FFFF99"/>
                </a:solidFill>
              </a:rPr>
              <a:t>laughter, singing, great things, glad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Psalm 127</a:t>
            </a:r>
          </a:p>
          <a:p>
            <a:pPr marL="741363" lvl="1" indent="-341313"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Family: </a:t>
            </a:r>
            <a:r>
              <a:rPr lang="en-US" altLang="en-US" sz="3200" dirty="0">
                <a:solidFill>
                  <a:srgbClr val="FFFF99"/>
                </a:solidFill>
              </a:rPr>
              <a:t>sleep, heritage, reward, happy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Pr.19:13; 21:9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29A3BC-D163-49FE-A4BC-84C8F2D322A4}"/>
              </a:ext>
            </a:extLst>
          </p:cNvPr>
          <p:cNvSpPr/>
          <p:nvPr/>
        </p:nvSpPr>
        <p:spPr>
          <a:xfrm>
            <a:off x="2085108" y="4724400"/>
            <a:ext cx="4990890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Selfishness / unkindness:</a:t>
            </a:r>
          </a:p>
          <a:p>
            <a:pPr algn="ctr"/>
            <a:r>
              <a:rPr lang="en-US" sz="3200" dirty="0"/>
              <a:t>Marriage termites</a:t>
            </a:r>
          </a:p>
        </p:txBody>
      </p:sp>
    </p:spTree>
    <p:extLst>
      <p:ext uri="{BB962C8B-B14F-4D97-AF65-F5344CB8AC3E}">
        <p14:creationId xmlns:p14="http://schemas.microsoft.com/office/powerpoint/2010/main" val="126497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Christian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6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Considerate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What we are at home can have greater impact on child’s eternal destiny than how we worship.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If we are hypocrites at home . . . </a:t>
            </a:r>
          </a:p>
        </p:txBody>
      </p:sp>
    </p:spTree>
    <p:extLst>
      <p:ext uri="{BB962C8B-B14F-4D97-AF65-F5344CB8AC3E}">
        <p14:creationId xmlns:p14="http://schemas.microsoft.com/office/powerpoint/2010/main" val="240551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Christian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Considerate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6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Conscientious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rgbClr val="FFFFCC"/>
                </a:solidFill>
              </a:rPr>
              <a:t>Accepts responsibility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1 Tim.5:8, </a:t>
            </a:r>
            <a:r>
              <a:rPr lang="en-US" dirty="0">
                <a:solidFill>
                  <a:schemeClr val="bg1"/>
                </a:solidFill>
              </a:rPr>
              <a:t>But if anyone does not provide for his own, and especially for those of his household, he has denied the faith and is worse than an unbeliever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96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Christian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Considerate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6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Conscientious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rgbClr val="FFFFCC"/>
                </a:solidFill>
              </a:rPr>
              <a:t>Accepts responsibility</a:t>
            </a:r>
          </a:p>
          <a:p>
            <a:r>
              <a:rPr lang="en-US" altLang="en-US" sz="2800" dirty="0">
                <a:solidFill>
                  <a:schemeClr val="bg1"/>
                </a:solidFill>
              </a:rPr>
              <a:t>1 Tim.5:8 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1 Tim.5:14, Therefore </a:t>
            </a:r>
            <a:r>
              <a:rPr lang="en-US" dirty="0">
                <a:solidFill>
                  <a:schemeClr val="bg1"/>
                </a:solidFill>
              </a:rPr>
              <a:t>I desire that </a:t>
            </a:r>
            <a:r>
              <a:rPr lang="en-US" i="1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 younger </a:t>
            </a:r>
            <a:r>
              <a:rPr lang="en-US" i="1" dirty="0">
                <a:solidFill>
                  <a:schemeClr val="bg1"/>
                </a:solidFill>
              </a:rPr>
              <a:t>widows</a:t>
            </a:r>
            <a:r>
              <a:rPr lang="en-US" dirty="0">
                <a:solidFill>
                  <a:schemeClr val="bg1"/>
                </a:solidFill>
              </a:rPr>
              <a:t> marry, bear children, manage the house, give no opportunity to the adversary to speak reproachfully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42E95B7-6134-4C7C-BF45-3AEEA5E003AF}"/>
              </a:ext>
            </a:extLst>
          </p:cNvPr>
          <p:cNvSpPr/>
          <p:nvPr/>
        </p:nvSpPr>
        <p:spPr>
          <a:xfrm>
            <a:off x="1946468" y="5001492"/>
            <a:ext cx="5267017" cy="1066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‘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Thingitis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 affects every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important relationship</a:t>
            </a:r>
          </a:p>
        </p:txBody>
      </p:sp>
    </p:spTree>
    <p:extLst>
      <p:ext uri="{BB962C8B-B14F-4D97-AF65-F5344CB8AC3E}">
        <p14:creationId xmlns:p14="http://schemas.microsoft.com/office/powerpoint/2010/main" val="71101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Christian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Considerate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Conscientious</a:t>
            </a:r>
            <a:b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36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Concerned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Greatest concern: serving God and going to heaven.</a:t>
            </a:r>
          </a:p>
          <a:p>
            <a:pPr marL="341313" indent="-341313"/>
            <a:r>
              <a:rPr lang="en-US" altLang="en-US" sz="3200" dirty="0">
                <a:solidFill>
                  <a:schemeClr val="bg1"/>
                </a:solidFill>
              </a:rPr>
              <a:t>1 Pt.3:7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rgbClr val="CCFFFF"/>
                </a:solidFill>
              </a:rPr>
              <a:t>1. </a:t>
            </a:r>
            <a:r>
              <a:rPr lang="en-US" altLang="en-US" dirty="0">
                <a:solidFill>
                  <a:srgbClr val="FFFF99"/>
                </a:solidFill>
              </a:rPr>
              <a:t>Dwell…with understanding.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CCFFFF"/>
                </a:solidFill>
              </a:rPr>
              <a:t>2. </a:t>
            </a:r>
            <a:r>
              <a:rPr lang="en-US" altLang="en-US" sz="3200" dirty="0">
                <a:solidFill>
                  <a:srgbClr val="FFFF99"/>
                </a:solidFill>
              </a:rPr>
              <a:t>Honor.   S</a:t>
            </a:r>
            <a:r>
              <a:rPr lang="en-US" altLang="en-US" dirty="0">
                <a:solidFill>
                  <a:srgbClr val="FFFF99"/>
                </a:solidFill>
              </a:rPr>
              <a:t>ubmission / honor.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CCFFFF"/>
                </a:solidFill>
              </a:rPr>
              <a:t>3. </a:t>
            </a:r>
            <a:r>
              <a:rPr lang="en-US" altLang="en-US" sz="3200" dirty="0">
                <a:solidFill>
                  <a:srgbClr val="FFFF99"/>
                </a:solidFill>
              </a:rPr>
              <a:t>Heirs together.  </a:t>
            </a:r>
            <a:r>
              <a:rPr lang="en-US" altLang="en-US" sz="3200" i="1" dirty="0">
                <a:solidFill>
                  <a:srgbClr val="FFFF99"/>
                </a:solidFill>
              </a:rPr>
              <a:t>Joint </a:t>
            </a:r>
            <a:r>
              <a:rPr lang="en-US" altLang="en-US" sz="3200" dirty="0">
                <a:solidFill>
                  <a:srgbClr val="FFFF99"/>
                </a:solidFill>
              </a:rPr>
              <a:t>heirs…</a:t>
            </a:r>
          </a:p>
        </p:txBody>
      </p:sp>
    </p:spTree>
    <p:extLst>
      <p:ext uri="{BB962C8B-B14F-4D97-AF65-F5344CB8AC3E}">
        <p14:creationId xmlns:p14="http://schemas.microsoft.com/office/powerpoint/2010/main" val="318128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Christian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Considerate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Conscientious</a:t>
            </a:r>
            <a:b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36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Concerned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Mal.2: husband’s treatment of wife affects his relationship with God.  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73C960-F44D-4BD9-B6AC-92CAD22EEDD2}"/>
              </a:ext>
            </a:extLst>
          </p:cNvPr>
          <p:cNvSpPr/>
          <p:nvPr/>
        </p:nvSpPr>
        <p:spPr>
          <a:xfrm>
            <a:off x="496456" y="3124200"/>
            <a:ext cx="8153400" cy="33528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Twice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blessed is the child whose parents love each other: (Tit.2:4)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having affection/love for a husband.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Like each other.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Thrice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blessed: children know how to marry.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 marriage partner may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br>
              <a:rPr lang="en-US" sz="3200" dirty="0">
                <a:solidFill>
                  <a:srgbClr val="FFFF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collapse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training of godly parents.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99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i="1" dirty="0">
                <a:solidFill>
                  <a:srgbClr val="CCFFFF"/>
                </a:solidFill>
              </a:rPr>
              <a:t>The Sweetest Gift?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 mother’s </a:t>
            </a:r>
            <a:r>
              <a:rPr lang="en-US" altLang="en-US" i="1" dirty="0">
                <a:solidFill>
                  <a:schemeClr val="bg1"/>
                </a:solidFill>
              </a:rPr>
              <a:t>smile</a:t>
            </a:r>
            <a:r>
              <a:rPr lang="en-US" altLang="en-US" dirty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 mother’s </a:t>
            </a:r>
            <a:r>
              <a:rPr lang="en-US" altLang="en-US" i="1" dirty="0">
                <a:solidFill>
                  <a:schemeClr val="bg1"/>
                </a:solidFill>
              </a:rPr>
              <a:t>frown</a:t>
            </a:r>
            <a:r>
              <a:rPr lang="en-US" altLang="en-US" dirty="0">
                <a:solidFill>
                  <a:schemeClr val="bg1"/>
                </a:solidFill>
              </a:rPr>
              <a:t>?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3600" dirty="0">
                <a:solidFill>
                  <a:srgbClr val="CCFFFF"/>
                </a:solidFill>
              </a:rPr>
              <a:t>The </a:t>
            </a:r>
            <a:r>
              <a:rPr lang="en-US" altLang="en-US" sz="3600" u="sng" dirty="0">
                <a:solidFill>
                  <a:srgbClr val="CCFFFF"/>
                </a:solidFill>
              </a:rPr>
              <a:t>Greatest</a:t>
            </a:r>
            <a:r>
              <a:rPr lang="en-US" altLang="en-US" sz="3600" dirty="0">
                <a:solidFill>
                  <a:srgbClr val="CCFFFF"/>
                </a:solidFill>
              </a:rPr>
              <a:t> Gift?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Salvation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3600" dirty="0">
                <a:solidFill>
                  <a:srgbClr val="CCFFFF"/>
                </a:solidFill>
              </a:rPr>
              <a:t>The </a:t>
            </a:r>
            <a:r>
              <a:rPr lang="en-US" altLang="en-US" sz="3600" u="sng" dirty="0">
                <a:solidFill>
                  <a:srgbClr val="CCFFFF"/>
                </a:solidFill>
              </a:rPr>
              <a:t>Second</a:t>
            </a:r>
            <a:r>
              <a:rPr lang="en-US" altLang="en-US" sz="3600" dirty="0">
                <a:solidFill>
                  <a:srgbClr val="CCFFFF"/>
                </a:solidFill>
              </a:rPr>
              <a:t> </a:t>
            </a:r>
            <a:r>
              <a:rPr lang="en-US" altLang="en-US" sz="3600" u="sng" dirty="0">
                <a:solidFill>
                  <a:srgbClr val="CCFFFF"/>
                </a:solidFill>
              </a:rPr>
              <a:t>Greatest</a:t>
            </a:r>
            <a:r>
              <a:rPr lang="en-US" altLang="en-US" sz="3600" dirty="0">
                <a:solidFill>
                  <a:srgbClr val="CCFFFF"/>
                </a:solidFill>
              </a:rPr>
              <a:t> Gift?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Jg.13:…8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Lk.2:…27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61CA8FE-E866-444C-BA9E-004FBB7C19BF}"/>
              </a:ext>
            </a:extLst>
          </p:cNvPr>
          <p:cNvCxnSpPr>
            <a:cxnSpLocks/>
          </p:cNvCxnSpPr>
          <p:nvPr/>
        </p:nvCxnSpPr>
        <p:spPr>
          <a:xfrm>
            <a:off x="387490" y="4989944"/>
            <a:ext cx="738491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i="1" dirty="0">
                <a:solidFill>
                  <a:schemeClr val="bg1"/>
                </a:solidFill>
              </a:rPr>
              <a:t>“My husband / wife is no help”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Self-centered, unresponsive, unspiritual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Ac.16:1, </a:t>
            </a:r>
            <a:r>
              <a:rPr lang="en-US" sz="3000" dirty="0">
                <a:solidFill>
                  <a:srgbClr val="FFFF99"/>
                </a:solidFill>
              </a:rPr>
              <a:t>Then he came to </a:t>
            </a:r>
            <a:r>
              <a:rPr lang="en-US" sz="3000" dirty="0" err="1">
                <a:solidFill>
                  <a:srgbClr val="FFFF99"/>
                </a:solidFill>
              </a:rPr>
              <a:t>Derbe</a:t>
            </a:r>
            <a:r>
              <a:rPr lang="en-US" sz="3000" dirty="0">
                <a:solidFill>
                  <a:srgbClr val="FFFF99"/>
                </a:solidFill>
              </a:rPr>
              <a:t> and Lystra. And behold, a certain disciple was there, named Timothy, the son of a certain Jewish woman who believed, but his father was Greek. </a:t>
            </a:r>
            <a:endParaRPr lang="en-US" altLang="en-US" sz="3000" dirty="0">
              <a:solidFill>
                <a:srgbClr val="FFFF99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2 Tim.1:5, </a:t>
            </a:r>
            <a:r>
              <a:rPr lang="en-US" sz="3000" dirty="0">
                <a:solidFill>
                  <a:srgbClr val="FFFF99"/>
                </a:solidFill>
              </a:rPr>
              <a:t>when I call to remembrance the genuine faith that is in you, which dwelt first in your grandmother Lois and your mother Eunice, and I am persuaded is in you also.</a:t>
            </a:r>
          </a:p>
          <a:p>
            <a:pPr marL="457200" lvl="1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2EAC0AD-24E9-4F6B-8804-59479E908B8F}"/>
              </a:ext>
            </a:extLst>
          </p:cNvPr>
          <p:cNvCxnSpPr/>
          <p:nvPr/>
        </p:nvCxnSpPr>
        <p:spPr>
          <a:xfrm>
            <a:off x="2008908" y="3849256"/>
            <a:ext cx="4191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 Not Marry For Wrong Reasons</a:t>
            </a: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sz="36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Desire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08076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Jg.14:1-3</a:t>
            </a:r>
          </a:p>
          <a:p>
            <a:pPr marL="741363" lvl="1" indent="-341313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Samson’s marital immaturity reflects careless attitude of Israel, Jg.17:6.</a:t>
            </a:r>
          </a:p>
          <a:p>
            <a:pPr marL="741363" lvl="1" indent="-341313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Some learn the hard way, 14:16-18.</a:t>
            </a:r>
          </a:p>
          <a:p>
            <a:pPr marL="741363" lvl="1" indent="-341313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</a:rPr>
              <a:t>Worse: never learn at all, Jg.16.</a:t>
            </a:r>
          </a:p>
          <a:p>
            <a:pPr marL="40005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40E7B6-F200-41AD-876E-9EB5DBC6FC3F}"/>
              </a:ext>
            </a:extLst>
          </p:cNvPr>
          <p:cNvSpPr/>
          <p:nvPr/>
        </p:nvSpPr>
        <p:spPr>
          <a:xfrm>
            <a:off x="1600200" y="3886200"/>
            <a:ext cx="4527969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Pleasing to his eyes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BC5E56-3D8E-4A1C-8B2C-45C6948E59FE}"/>
              </a:ext>
            </a:extLst>
          </p:cNvPr>
          <p:cNvSpPr/>
          <p:nvPr/>
        </p:nvSpPr>
        <p:spPr>
          <a:xfrm>
            <a:off x="2313819" y="4705928"/>
            <a:ext cx="4527969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Tears in his eyes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3B11D-9910-4B9F-9AB7-011666D8A899}"/>
              </a:ext>
            </a:extLst>
          </p:cNvPr>
          <p:cNvSpPr/>
          <p:nvPr/>
        </p:nvSpPr>
        <p:spPr>
          <a:xfrm>
            <a:off x="3015831" y="5525656"/>
            <a:ext cx="4527969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No sight in his eyes</a:t>
            </a: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Desire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en-US" sz="36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Desperation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Gn.24:1-5</a:t>
            </a:r>
          </a:p>
          <a:p>
            <a:pPr marL="741363" lvl="1" indent="-341313"/>
            <a:r>
              <a:rPr lang="en-US" altLang="en-US" sz="3200" dirty="0">
                <a:solidFill>
                  <a:schemeClr val="bg1"/>
                </a:solidFill>
              </a:rPr>
              <a:t>What if he can’t find right wife?</a:t>
            </a:r>
          </a:p>
          <a:p>
            <a:pPr marL="741363" lvl="1" indent="-341313"/>
            <a:r>
              <a:rPr lang="en-US" altLang="en-US" sz="3200" dirty="0">
                <a:solidFill>
                  <a:schemeClr val="bg1"/>
                </a:solidFill>
              </a:rPr>
              <a:t>6-8, no compromise.  </a:t>
            </a:r>
          </a:p>
          <a:p>
            <a:pPr marL="1141413" lvl="2" indent="-341313"/>
            <a:r>
              <a:rPr lang="en-US" altLang="en-US" sz="3000" dirty="0">
                <a:solidFill>
                  <a:srgbClr val="FFFF99"/>
                </a:solidFill>
              </a:rPr>
              <a:t>In some areas we don’t compromise – </a:t>
            </a:r>
          </a:p>
          <a:p>
            <a:pPr marL="40005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B8AA9D3-A729-4DDF-B23E-4C7E0CBB7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06747"/>
              </p:ext>
            </p:extLst>
          </p:nvPr>
        </p:nvGraphicFramePr>
        <p:xfrm>
          <a:off x="1524000" y="3667760"/>
          <a:ext cx="6096000" cy="57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34549549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10494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No 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rgbClr val="FFFF99"/>
                          </a:solidFill>
                        </a:rPr>
                        <a:t>Eat sticks?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009974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326178-0258-4D47-ADA5-59C10CA93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107579"/>
              </p:ext>
            </p:extLst>
          </p:nvPr>
        </p:nvGraphicFramePr>
        <p:xfrm>
          <a:off x="1524000" y="4267200"/>
          <a:ext cx="6096000" cy="57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38497004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11573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No shoes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rgbClr val="FFFF99"/>
                          </a:solidFill>
                        </a:rPr>
                        <a:t>Trash can lids?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206796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2F4BF78-A39E-4800-AB03-6ED8356C5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651860"/>
              </p:ext>
            </p:extLst>
          </p:nvPr>
        </p:nvGraphicFramePr>
        <p:xfrm>
          <a:off x="1524000" y="4867564"/>
          <a:ext cx="6096000" cy="57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58143578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890997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No wife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rgbClr val="FFFF99"/>
                          </a:solidFill>
                        </a:rPr>
                        <a:t>Jezebel?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071836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5B0F145-5D61-48BD-9EFB-D6ED797F4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038812"/>
              </p:ext>
            </p:extLst>
          </p:nvPr>
        </p:nvGraphicFramePr>
        <p:xfrm>
          <a:off x="1524000" y="5477164"/>
          <a:ext cx="6096000" cy="57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040927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91149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No husband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solidFill>
                            <a:srgbClr val="FFFF99"/>
                          </a:solidFill>
                        </a:rPr>
                        <a:t>Nabal</a:t>
                      </a:r>
                      <a:r>
                        <a:rPr lang="en-US" sz="3200" b="0" dirty="0">
                          <a:solidFill>
                            <a:srgbClr val="FFFF99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44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59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Desire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Desperation</a:t>
            </a:r>
            <a:b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n-US" altLang="en-US" sz="36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Disgust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Disgust of parents . . . 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Disgust of loneliness . . . 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Disgust of peers . . . </a:t>
            </a:r>
          </a:p>
          <a:p>
            <a:pPr marL="741363" lvl="1" indent="-341313"/>
            <a:r>
              <a:rPr lang="en-US" altLang="en-US" sz="3200" dirty="0">
                <a:solidFill>
                  <a:schemeClr val="bg1"/>
                </a:solidFill>
              </a:rPr>
              <a:t>Gn.2:18-24, Adam and Eve</a:t>
            </a:r>
          </a:p>
          <a:p>
            <a:pPr marL="40005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9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219200"/>
            <a:ext cx="5888182" cy="5334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Times New Roman" panose="02020603050405020304" pitchFamily="18" charset="0"/>
              </a:rPr>
              <a:t>Do Not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Marry For Wrong Reasons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CDD726F-8B6F-45EC-9B70-8FB24CD0D949}"/>
              </a:ext>
            </a:extLst>
          </p:cNvPr>
          <p:cNvSpPr/>
          <p:nvPr/>
        </p:nvSpPr>
        <p:spPr>
          <a:xfrm>
            <a:off x="1630220" y="19050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Marry For Right Reasons</a:t>
            </a:r>
          </a:p>
        </p:txBody>
      </p:sp>
    </p:spTree>
    <p:extLst>
      <p:ext uri="{BB962C8B-B14F-4D97-AF65-F5344CB8AC3E}">
        <p14:creationId xmlns:p14="http://schemas.microsoft.com/office/powerpoint/2010/main" val="325442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sz="3600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Christian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Pr.5:18, rejoice with.   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Pr.18:22, good thing.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Pr.19:14, from Lord.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Ps.31:10 (12:4) trust, success, praise.</a:t>
            </a:r>
          </a:p>
          <a:p>
            <a:pPr marL="741363" lvl="1" indent="-341313"/>
            <a:r>
              <a:rPr lang="en-US" altLang="en-US" sz="3200" dirty="0">
                <a:solidFill>
                  <a:schemeClr val="bg1"/>
                </a:solidFill>
              </a:rPr>
              <a:t>Talented people can make mistakes.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29A3BC-D163-49FE-A4BC-84C8F2D322A4}"/>
              </a:ext>
            </a:extLst>
          </p:cNvPr>
          <p:cNvSpPr/>
          <p:nvPr/>
        </p:nvSpPr>
        <p:spPr>
          <a:xfrm>
            <a:off x="979998" y="5257800"/>
            <a:ext cx="7201110" cy="10668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FFFF00"/>
                </a:solidFill>
              </a:rPr>
              <a:t>You can’t marry a child of the devil with-out having trouble with your father-in-law.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327495-B9CC-4C53-AD2A-3004BB900B71}"/>
              </a:ext>
            </a:extLst>
          </p:cNvPr>
          <p:cNvSpPr/>
          <p:nvPr/>
        </p:nvSpPr>
        <p:spPr>
          <a:xfrm>
            <a:off x="2142836" y="4038600"/>
            <a:ext cx="2352964" cy="10668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Solomon,</a:t>
            </a:r>
            <a:br>
              <a:rPr lang="en-US" sz="3200" dirty="0"/>
            </a:br>
            <a:r>
              <a:rPr lang="en-US" sz="3200" dirty="0"/>
              <a:t>1 K.11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C82272-0C31-4C97-9B11-FE13FEBF131E}"/>
              </a:ext>
            </a:extLst>
          </p:cNvPr>
          <p:cNvSpPr/>
          <p:nvPr/>
        </p:nvSpPr>
        <p:spPr>
          <a:xfrm>
            <a:off x="4657436" y="4038600"/>
            <a:ext cx="2352964" cy="1066800"/>
          </a:xfrm>
          <a:prstGeom prst="rect">
            <a:avLst/>
          </a:prstGeom>
          <a:solidFill>
            <a:schemeClr val="tx1"/>
          </a:solidFill>
          <a:ln w="31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Abigail,</a:t>
            </a:r>
            <a:br>
              <a:rPr lang="en-US" sz="3200" dirty="0"/>
            </a:br>
            <a:r>
              <a:rPr lang="en-US" sz="3200" dirty="0"/>
              <a:t>1 Sm.25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CF6113D1-4577-4592-B04A-659ADEAF46DF}"/>
              </a:ext>
            </a:extLst>
          </p:cNvPr>
          <p:cNvSpPr/>
          <p:nvPr/>
        </p:nvSpPr>
        <p:spPr>
          <a:xfrm>
            <a:off x="4657436" y="838200"/>
            <a:ext cx="3648364" cy="1981200"/>
          </a:xfrm>
          <a:prstGeom prst="wedgeRoundRectCallout">
            <a:avLst>
              <a:gd name="adj1" fmla="val -84773"/>
              <a:gd name="adj2" fmla="val 62330"/>
              <a:gd name="adj3" fmla="val 16667"/>
            </a:avLst>
          </a:prstGeom>
          <a:solidFill>
            <a:srgbClr val="000066"/>
          </a:solidFill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Virtuous; strong; ability; noble;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of heroes…</a:t>
            </a:r>
          </a:p>
          <a:p>
            <a:pPr algn="ctr"/>
            <a:r>
              <a:rPr lang="en-US" sz="3100" dirty="0"/>
              <a:t>31:12,  23, 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662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Abadi</vt:lpstr>
      <vt:lpstr>Arial</vt:lpstr>
      <vt:lpstr>Times New Roman</vt:lpstr>
      <vt:lpstr>1_Default Design</vt:lpstr>
      <vt:lpstr>PowerPoint Presentation</vt:lpstr>
      <vt:lpstr>The Sweetest Gift?</vt:lpstr>
      <vt:lpstr>“My husband / wife is no help”</vt:lpstr>
      <vt:lpstr>PowerPoint Presentation</vt:lpstr>
      <vt:lpstr>1. Desire</vt:lpstr>
      <vt:lpstr>1. Desire 2. Desperation </vt:lpstr>
      <vt:lpstr>1. Desire 2. Desperation 3. Disgust</vt:lpstr>
      <vt:lpstr>PowerPoint Presentation</vt:lpstr>
      <vt:lpstr>1. Christian</vt:lpstr>
      <vt:lpstr>1. Christian</vt:lpstr>
      <vt:lpstr>1. Christian 2. Considerate</vt:lpstr>
      <vt:lpstr>1. Christian 2. Considerate</vt:lpstr>
      <vt:lpstr>1. Christian 2. Considerate 3. Conscientious</vt:lpstr>
      <vt:lpstr>1. Christian 2. Considerate 3. Conscientious</vt:lpstr>
      <vt:lpstr>1. Christian 2. Considerate 3. Conscientious 4. Concerned</vt:lpstr>
      <vt:lpstr>1. Christian 2. Considerate 3. Conscientious 4. Concerned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39</cp:revision>
  <dcterms:created xsi:type="dcterms:W3CDTF">2006-09-08T19:51:33Z</dcterms:created>
  <dcterms:modified xsi:type="dcterms:W3CDTF">2019-09-16T23:26:27Z</dcterms:modified>
</cp:coreProperties>
</file>