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475" r:id="rId3"/>
    <p:sldId id="385" r:id="rId4"/>
    <p:sldId id="492" r:id="rId5"/>
    <p:sldId id="493" r:id="rId6"/>
    <p:sldId id="494" r:id="rId7"/>
    <p:sldId id="455" r:id="rId8"/>
    <p:sldId id="495" r:id="rId9"/>
    <p:sldId id="480" r:id="rId10"/>
    <p:sldId id="500" r:id="rId11"/>
    <p:sldId id="496" r:id="rId12"/>
    <p:sldId id="501" r:id="rId13"/>
    <p:sldId id="497" r:id="rId14"/>
    <p:sldId id="502" r:id="rId15"/>
    <p:sldId id="498" r:id="rId16"/>
    <p:sldId id="490" r:id="rId17"/>
    <p:sldId id="504"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66"/>
    <a:srgbClr val="CCFFFF"/>
    <a:srgbClr val="FFFFCC"/>
    <a:srgbClr val="00FFCC"/>
    <a:srgbClr val="FF9933"/>
    <a:srgbClr val="C0C0C0"/>
    <a:srgbClr val="000000"/>
    <a:srgbClr val="89A4A7"/>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95" d="100"/>
          <a:sy n="95" d="100"/>
        </p:scale>
        <p:origin x="41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901489" y="1143000"/>
            <a:ext cx="5352134" cy="1143000"/>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FFFF00"/>
                </a:solidFill>
              </a:rPr>
              <a:t>A Study Of The Bible</a:t>
            </a:r>
          </a:p>
        </p:txBody>
      </p:sp>
      <p:sp>
        <p:nvSpPr>
          <p:cNvPr id="5" name="Rectangle: Rounded Corners 4">
            <a:extLst>
              <a:ext uri="{FF2B5EF4-FFF2-40B4-BE49-F238E27FC236}">
                <a16:creationId xmlns:a16="http://schemas.microsoft.com/office/drawing/2014/main" id="{9F64E3DF-798B-4FE8-91AA-85048A7665A9}"/>
              </a:ext>
            </a:extLst>
          </p:cNvPr>
          <p:cNvSpPr/>
          <p:nvPr/>
        </p:nvSpPr>
        <p:spPr>
          <a:xfrm>
            <a:off x="2570499" y="2514600"/>
            <a:ext cx="4021137" cy="685800"/>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dirty="0">
                <a:solidFill>
                  <a:srgbClr val="FFFF99"/>
                </a:solidFill>
              </a:rPr>
              <a:t>A Study Of Bible Study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439737"/>
          </a:xfrm>
        </p:spPr>
        <p:txBody>
          <a:bodyPr/>
          <a:lstStyle/>
          <a:p>
            <a:r>
              <a:rPr lang="en-US" sz="3600" dirty="0">
                <a:solidFill>
                  <a:schemeClr val="bg1"/>
                </a:solidFill>
              </a:rPr>
              <a:t>Mt.6:5</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56308" y="609599"/>
            <a:ext cx="8640620" cy="6154737"/>
          </a:xfrm>
        </p:spPr>
        <p:txBody>
          <a:bodyPr/>
          <a:lstStyle/>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rPr>
              <a:t>“And  when you pray, you must not  be like the</a:t>
            </a:r>
            <a:br>
              <a:rPr lang="en-US" dirty="0">
                <a:solidFill>
                  <a:schemeClr val="bg1"/>
                </a:solidFill>
                <a:latin typeface="Times New Roman" panose="02020603050405020304" pitchFamily="18" charset="0"/>
                <a:cs typeface="Times New Roman" panose="02020603050405020304" pitchFamily="18" charset="0"/>
              </a:rPr>
            </a:b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rPr>
              <a:t>hypocrites.  For  they love to stand and pray in the </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rPr>
              <a:t>synagogues and at the street corners,  that they may </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rPr>
              <a:t>be seen by others. Truly, I say to you, they have </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rPr>
              <a:t>received their reward.</a:t>
            </a: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A5ACD7C4-8BA6-4E76-AF60-9F6BB5B52713}"/>
              </a:ext>
            </a:extLst>
          </p:cNvPr>
          <p:cNvSpPr/>
          <p:nvPr/>
        </p:nvSpPr>
        <p:spPr>
          <a:xfrm>
            <a:off x="533400" y="1371600"/>
            <a:ext cx="762000" cy="474663"/>
          </a:xfrm>
          <a:prstGeom prst="rect">
            <a:avLst/>
          </a:prstGeom>
          <a:solidFill>
            <a:srgbClr val="FFFF00">
              <a:alpha val="2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D0F4E5A4-8120-4BFB-B9B3-EA8954DA3158}"/>
              </a:ext>
            </a:extLst>
          </p:cNvPr>
          <p:cNvCxnSpPr>
            <a:cxnSpLocks/>
          </p:cNvCxnSpPr>
          <p:nvPr/>
        </p:nvCxnSpPr>
        <p:spPr>
          <a:xfrm flipV="1">
            <a:off x="533400" y="914400"/>
            <a:ext cx="304800" cy="47466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84ADFC1-0D1A-48C8-8EC3-F181493FCA34}"/>
              </a:ext>
            </a:extLst>
          </p:cNvPr>
          <p:cNvSpPr/>
          <p:nvPr/>
        </p:nvSpPr>
        <p:spPr>
          <a:xfrm>
            <a:off x="304800" y="609600"/>
            <a:ext cx="1649044" cy="3048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Connector</a:t>
            </a:r>
            <a:endParaRPr lang="en-US" dirty="0">
              <a:solidFill>
                <a:schemeClr val="tx1"/>
              </a:solidFill>
            </a:endParaRPr>
          </a:p>
        </p:txBody>
      </p:sp>
      <p:sp>
        <p:nvSpPr>
          <p:cNvPr id="13" name="Rectangle 12">
            <a:extLst>
              <a:ext uri="{FF2B5EF4-FFF2-40B4-BE49-F238E27FC236}">
                <a16:creationId xmlns:a16="http://schemas.microsoft.com/office/drawing/2014/main" id="{00E2AFCD-76DE-4EF4-9E36-E1502856E2A5}"/>
              </a:ext>
            </a:extLst>
          </p:cNvPr>
          <p:cNvSpPr/>
          <p:nvPr/>
        </p:nvSpPr>
        <p:spPr>
          <a:xfrm>
            <a:off x="1405890" y="1371600"/>
            <a:ext cx="922020" cy="474663"/>
          </a:xfrm>
          <a:prstGeom prst="rect">
            <a:avLst/>
          </a:prstGeom>
          <a:solidFill>
            <a:srgbClr val="FFFF00">
              <a:alpha val="22000"/>
            </a:srgbClr>
          </a:solidFill>
          <a:ln>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3ED7523-09F8-43B7-8D92-256002C30902}"/>
              </a:ext>
            </a:extLst>
          </p:cNvPr>
          <p:cNvSpPr/>
          <p:nvPr/>
        </p:nvSpPr>
        <p:spPr>
          <a:xfrm>
            <a:off x="1322756" y="972128"/>
            <a:ext cx="1801444" cy="304800"/>
          </a:xfrm>
          <a:prstGeom prst="rect">
            <a:avLst/>
          </a:prstGeom>
          <a:solidFill>
            <a:schemeClr val="bg1"/>
          </a:solidFill>
          <a:ln>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Expectation</a:t>
            </a:r>
            <a:endParaRPr lang="en-US" dirty="0">
              <a:solidFill>
                <a:schemeClr val="tx1"/>
              </a:solidFill>
            </a:endParaRPr>
          </a:p>
        </p:txBody>
      </p:sp>
      <p:cxnSp>
        <p:nvCxnSpPr>
          <p:cNvPr id="15" name="Straight Connector 14">
            <a:extLst>
              <a:ext uri="{FF2B5EF4-FFF2-40B4-BE49-F238E27FC236}">
                <a16:creationId xmlns:a16="http://schemas.microsoft.com/office/drawing/2014/main" id="{71101672-9245-4ACF-A106-491A349C36EC}"/>
              </a:ext>
            </a:extLst>
          </p:cNvPr>
          <p:cNvCxnSpPr>
            <a:cxnSpLocks/>
          </p:cNvCxnSpPr>
          <p:nvPr/>
        </p:nvCxnSpPr>
        <p:spPr>
          <a:xfrm flipV="1">
            <a:off x="1405890" y="1295400"/>
            <a:ext cx="422910" cy="76201"/>
          </a:xfrm>
          <a:prstGeom prst="line">
            <a:avLst/>
          </a:prstGeom>
          <a:ln w="38100">
            <a:solidFill>
              <a:srgbClr val="00FFCC"/>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D85EF855-F3D5-4B84-BBF5-7C2ECFFE83AE}"/>
              </a:ext>
            </a:extLst>
          </p:cNvPr>
          <p:cNvSpPr/>
          <p:nvPr/>
        </p:nvSpPr>
        <p:spPr>
          <a:xfrm>
            <a:off x="2424020" y="1371600"/>
            <a:ext cx="1484922" cy="474663"/>
          </a:xfrm>
          <a:prstGeom prst="rect">
            <a:avLst/>
          </a:prstGeom>
          <a:solidFill>
            <a:srgbClr val="FFFF00">
              <a:alpha val="22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A64562AB-4ED4-481E-BF64-E36FCFF01A16}"/>
              </a:ext>
            </a:extLst>
          </p:cNvPr>
          <p:cNvCxnSpPr>
            <a:cxnSpLocks/>
          </p:cNvCxnSpPr>
          <p:nvPr/>
        </p:nvCxnSpPr>
        <p:spPr>
          <a:xfrm flipV="1">
            <a:off x="3124200" y="914400"/>
            <a:ext cx="304800" cy="47466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EA9C964-C235-4DA5-8601-0619BAE1B162}"/>
              </a:ext>
            </a:extLst>
          </p:cNvPr>
          <p:cNvSpPr/>
          <p:nvPr/>
        </p:nvSpPr>
        <p:spPr>
          <a:xfrm>
            <a:off x="2770556" y="609600"/>
            <a:ext cx="1649044" cy="304800"/>
          </a:xfrm>
          <a:prstGeom prst="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Talk to God</a:t>
            </a:r>
          </a:p>
        </p:txBody>
      </p:sp>
      <p:sp>
        <p:nvSpPr>
          <p:cNvPr id="21" name="Rectangle 20">
            <a:extLst>
              <a:ext uri="{FF2B5EF4-FFF2-40B4-BE49-F238E27FC236}">
                <a16:creationId xmlns:a16="http://schemas.microsoft.com/office/drawing/2014/main" id="{D062EDAB-9455-4924-8230-4B0CADD07D2F}"/>
              </a:ext>
            </a:extLst>
          </p:cNvPr>
          <p:cNvSpPr/>
          <p:nvPr/>
        </p:nvSpPr>
        <p:spPr>
          <a:xfrm>
            <a:off x="4696603" y="1371600"/>
            <a:ext cx="1484922" cy="474663"/>
          </a:xfrm>
          <a:prstGeom prst="rect">
            <a:avLst/>
          </a:prstGeom>
          <a:solidFill>
            <a:srgbClr val="FFFF00">
              <a:alpha val="22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A8CEE0D4-DC8C-45C6-A1B2-BACE0FBA5058}"/>
              </a:ext>
            </a:extLst>
          </p:cNvPr>
          <p:cNvCxnSpPr>
            <a:cxnSpLocks/>
          </p:cNvCxnSpPr>
          <p:nvPr/>
        </p:nvCxnSpPr>
        <p:spPr>
          <a:xfrm flipV="1">
            <a:off x="4705928" y="1295400"/>
            <a:ext cx="422910" cy="7620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DBA71795-E607-465D-AD5D-E6E0FD358C85}"/>
              </a:ext>
            </a:extLst>
          </p:cNvPr>
          <p:cNvSpPr/>
          <p:nvPr/>
        </p:nvSpPr>
        <p:spPr>
          <a:xfrm>
            <a:off x="4599356" y="990600"/>
            <a:ext cx="1649044" cy="304800"/>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Prohibition</a:t>
            </a:r>
            <a:endParaRPr lang="en-US" dirty="0">
              <a:solidFill>
                <a:schemeClr val="tx1"/>
              </a:solidFill>
            </a:endParaRPr>
          </a:p>
        </p:txBody>
      </p:sp>
      <p:sp>
        <p:nvSpPr>
          <p:cNvPr id="25" name="Rectangle 24">
            <a:extLst>
              <a:ext uri="{FF2B5EF4-FFF2-40B4-BE49-F238E27FC236}">
                <a16:creationId xmlns:a16="http://schemas.microsoft.com/office/drawing/2014/main" id="{E95FEFF7-D934-4192-A86B-75BA327D87DF}"/>
              </a:ext>
            </a:extLst>
          </p:cNvPr>
          <p:cNvSpPr/>
          <p:nvPr/>
        </p:nvSpPr>
        <p:spPr>
          <a:xfrm>
            <a:off x="6304388" y="1371600"/>
            <a:ext cx="1796755" cy="474663"/>
          </a:xfrm>
          <a:prstGeom prst="rect">
            <a:avLst/>
          </a:prstGeom>
          <a:solidFill>
            <a:srgbClr val="FFFF00">
              <a:alpha val="22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B739499-B801-49BE-BBE3-D637D214585B}"/>
              </a:ext>
            </a:extLst>
          </p:cNvPr>
          <p:cNvSpPr/>
          <p:nvPr/>
        </p:nvSpPr>
        <p:spPr>
          <a:xfrm>
            <a:off x="304800" y="2420937"/>
            <a:ext cx="1796755" cy="474663"/>
          </a:xfrm>
          <a:prstGeom prst="rect">
            <a:avLst/>
          </a:prstGeom>
          <a:solidFill>
            <a:srgbClr val="FFFF00">
              <a:alpha val="22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2DEF332C-ECAF-41DC-BACF-809CF43CA779}"/>
              </a:ext>
            </a:extLst>
          </p:cNvPr>
          <p:cNvCxnSpPr>
            <a:cxnSpLocks/>
          </p:cNvCxnSpPr>
          <p:nvPr/>
        </p:nvCxnSpPr>
        <p:spPr>
          <a:xfrm flipV="1">
            <a:off x="6629400" y="914400"/>
            <a:ext cx="304800" cy="4746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0893B9F9-4628-43EE-A4E5-F6F905AEC2A3}"/>
              </a:ext>
            </a:extLst>
          </p:cNvPr>
          <p:cNvSpPr/>
          <p:nvPr/>
        </p:nvSpPr>
        <p:spPr>
          <a:xfrm>
            <a:off x="6428155" y="609600"/>
            <a:ext cx="1796755" cy="304800"/>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Actors; show</a:t>
            </a:r>
          </a:p>
        </p:txBody>
      </p:sp>
      <p:sp>
        <p:nvSpPr>
          <p:cNvPr id="30" name="Rectangle 29">
            <a:extLst>
              <a:ext uri="{FF2B5EF4-FFF2-40B4-BE49-F238E27FC236}">
                <a16:creationId xmlns:a16="http://schemas.microsoft.com/office/drawing/2014/main" id="{204C0880-02BB-45DB-AAC4-25DF3AF1FCB7}"/>
              </a:ext>
            </a:extLst>
          </p:cNvPr>
          <p:cNvSpPr/>
          <p:nvPr/>
        </p:nvSpPr>
        <p:spPr>
          <a:xfrm>
            <a:off x="2272145" y="2438400"/>
            <a:ext cx="692727" cy="474663"/>
          </a:xfrm>
          <a:prstGeom prst="rect">
            <a:avLst/>
          </a:prstGeom>
          <a:solidFill>
            <a:srgbClr val="FFFF00">
              <a:alpha val="2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45C7BAB3-E751-4E43-B38E-B24BEE0B2BAE}"/>
              </a:ext>
            </a:extLst>
          </p:cNvPr>
          <p:cNvCxnSpPr>
            <a:cxnSpLocks/>
          </p:cNvCxnSpPr>
          <p:nvPr/>
        </p:nvCxnSpPr>
        <p:spPr>
          <a:xfrm flipV="1">
            <a:off x="2286000" y="2286000"/>
            <a:ext cx="255956" cy="15240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EFE3526D-041D-4FA8-BB34-7683B054833E}"/>
              </a:ext>
            </a:extLst>
          </p:cNvPr>
          <p:cNvSpPr/>
          <p:nvPr/>
        </p:nvSpPr>
        <p:spPr>
          <a:xfrm>
            <a:off x="2008556" y="1981200"/>
            <a:ext cx="1649044" cy="3048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Connector</a:t>
            </a:r>
            <a:endParaRPr lang="en-US" dirty="0">
              <a:solidFill>
                <a:schemeClr val="tx1"/>
              </a:solidFill>
            </a:endParaRPr>
          </a:p>
        </p:txBody>
      </p:sp>
      <p:sp>
        <p:nvSpPr>
          <p:cNvPr id="34" name="Rectangle 33">
            <a:extLst>
              <a:ext uri="{FF2B5EF4-FFF2-40B4-BE49-F238E27FC236}">
                <a16:creationId xmlns:a16="http://schemas.microsoft.com/office/drawing/2014/main" id="{DC6DC844-32E3-4E30-859D-34D3DCEC1444}"/>
              </a:ext>
            </a:extLst>
          </p:cNvPr>
          <p:cNvSpPr/>
          <p:nvPr/>
        </p:nvSpPr>
        <p:spPr>
          <a:xfrm>
            <a:off x="3057236" y="2438400"/>
            <a:ext cx="4486564" cy="474663"/>
          </a:xfrm>
          <a:prstGeom prst="rect">
            <a:avLst/>
          </a:prstGeom>
          <a:solidFill>
            <a:srgbClr val="FFFF00">
              <a:alpha val="22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350300D9-55A2-4F92-93C0-A120D117C647}"/>
              </a:ext>
            </a:extLst>
          </p:cNvPr>
          <p:cNvCxnSpPr>
            <a:cxnSpLocks/>
          </p:cNvCxnSpPr>
          <p:nvPr/>
        </p:nvCxnSpPr>
        <p:spPr>
          <a:xfrm flipV="1">
            <a:off x="4316044" y="2286000"/>
            <a:ext cx="255956" cy="152401"/>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BDE8D90D-F162-4E02-9B95-7482382712DF}"/>
              </a:ext>
            </a:extLst>
          </p:cNvPr>
          <p:cNvSpPr/>
          <p:nvPr/>
        </p:nvSpPr>
        <p:spPr>
          <a:xfrm>
            <a:off x="4419600" y="1981200"/>
            <a:ext cx="3697208" cy="304800"/>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Motive: be seen, praised</a:t>
            </a:r>
            <a:endParaRPr lang="en-US" dirty="0">
              <a:solidFill>
                <a:schemeClr val="tx1"/>
              </a:solidFill>
            </a:endParaRPr>
          </a:p>
        </p:txBody>
      </p:sp>
      <p:sp>
        <p:nvSpPr>
          <p:cNvPr id="37" name="Rectangle 36">
            <a:extLst>
              <a:ext uri="{FF2B5EF4-FFF2-40B4-BE49-F238E27FC236}">
                <a16:creationId xmlns:a16="http://schemas.microsoft.com/office/drawing/2014/main" id="{561337C0-DD79-4D8A-A180-2107F64CEE29}"/>
              </a:ext>
            </a:extLst>
          </p:cNvPr>
          <p:cNvSpPr/>
          <p:nvPr/>
        </p:nvSpPr>
        <p:spPr>
          <a:xfrm>
            <a:off x="298086" y="3620656"/>
            <a:ext cx="1976431" cy="474663"/>
          </a:xfrm>
          <a:prstGeom prst="rect">
            <a:avLst/>
          </a:prstGeom>
          <a:solidFill>
            <a:srgbClr val="FFFF00">
              <a:alpha val="22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12CB048-87A4-4CDC-A889-D06C2CEB608D}"/>
              </a:ext>
            </a:extLst>
          </p:cNvPr>
          <p:cNvSpPr/>
          <p:nvPr/>
        </p:nvSpPr>
        <p:spPr>
          <a:xfrm>
            <a:off x="3972375" y="3629892"/>
            <a:ext cx="2391481" cy="474663"/>
          </a:xfrm>
          <a:prstGeom prst="rect">
            <a:avLst/>
          </a:prstGeom>
          <a:solidFill>
            <a:srgbClr val="FFFF00">
              <a:alpha val="22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DB96935C-E244-4B45-9EE3-2CC75A023762}"/>
              </a:ext>
            </a:extLst>
          </p:cNvPr>
          <p:cNvCxnSpPr>
            <a:cxnSpLocks/>
          </p:cNvCxnSpPr>
          <p:nvPr/>
        </p:nvCxnSpPr>
        <p:spPr>
          <a:xfrm flipH="1" flipV="1">
            <a:off x="3712343" y="3389745"/>
            <a:ext cx="250057" cy="24014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DBA5780B-243B-4E22-91DA-1D7109CAF6C4}"/>
              </a:ext>
            </a:extLst>
          </p:cNvPr>
          <p:cNvSpPr/>
          <p:nvPr/>
        </p:nvSpPr>
        <p:spPr>
          <a:xfrm>
            <a:off x="1524000" y="3084944"/>
            <a:ext cx="3697208" cy="30480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Performance</a:t>
            </a:r>
            <a:endParaRPr lang="en-US" dirty="0">
              <a:solidFill>
                <a:schemeClr val="tx1"/>
              </a:solidFill>
            </a:endParaRPr>
          </a:p>
        </p:txBody>
      </p:sp>
      <p:cxnSp>
        <p:nvCxnSpPr>
          <p:cNvPr id="47" name="Straight Connector 46">
            <a:extLst>
              <a:ext uri="{FF2B5EF4-FFF2-40B4-BE49-F238E27FC236}">
                <a16:creationId xmlns:a16="http://schemas.microsoft.com/office/drawing/2014/main" id="{E1CF71C8-608C-40D4-95AE-479083282BB5}"/>
              </a:ext>
            </a:extLst>
          </p:cNvPr>
          <p:cNvCxnSpPr>
            <a:cxnSpLocks/>
          </p:cNvCxnSpPr>
          <p:nvPr/>
        </p:nvCxnSpPr>
        <p:spPr>
          <a:xfrm flipH="1">
            <a:off x="2272146" y="3389744"/>
            <a:ext cx="250057" cy="23091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9C1E18FE-27E5-44C8-88F6-BFF601E99376}"/>
              </a:ext>
            </a:extLst>
          </p:cNvPr>
          <p:cNvSpPr/>
          <p:nvPr/>
        </p:nvSpPr>
        <p:spPr>
          <a:xfrm>
            <a:off x="6477000" y="3640137"/>
            <a:ext cx="692727" cy="474663"/>
          </a:xfrm>
          <a:prstGeom prst="rect">
            <a:avLst/>
          </a:prstGeom>
          <a:solidFill>
            <a:srgbClr val="FFFF00">
              <a:alpha val="2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1E69914A-7DA7-471B-B4F1-2811EDF92EB5}"/>
              </a:ext>
            </a:extLst>
          </p:cNvPr>
          <p:cNvCxnSpPr>
            <a:cxnSpLocks/>
          </p:cNvCxnSpPr>
          <p:nvPr/>
        </p:nvCxnSpPr>
        <p:spPr>
          <a:xfrm flipH="1">
            <a:off x="6629400" y="3429000"/>
            <a:ext cx="250057" cy="23091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750F35E0-CAAD-4D21-B88D-07F1503ACA52}"/>
              </a:ext>
            </a:extLst>
          </p:cNvPr>
          <p:cNvSpPr/>
          <p:nvPr/>
        </p:nvSpPr>
        <p:spPr>
          <a:xfrm>
            <a:off x="5575575" y="3096492"/>
            <a:ext cx="2525243" cy="3048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Purpose</a:t>
            </a:r>
            <a:endParaRPr lang="en-US" dirty="0">
              <a:solidFill>
                <a:schemeClr val="tx1"/>
              </a:solidFill>
            </a:endParaRPr>
          </a:p>
        </p:txBody>
      </p:sp>
    </p:spTree>
    <p:extLst>
      <p:ext uri="{BB962C8B-B14F-4D97-AF65-F5344CB8AC3E}">
        <p14:creationId xmlns:p14="http://schemas.microsoft.com/office/powerpoint/2010/main" val="76555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down)">
                                      <p:cBhvr>
                                        <p:cTn id="40" dur="500"/>
                                        <p:tgtEl>
                                          <p:spTgt spid="19"/>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left)">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down)">
                                      <p:cBhvr>
                                        <p:cTn id="54" dur="500"/>
                                        <p:tgtEl>
                                          <p:spTgt spid="23"/>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left)">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par>
                          <p:cTn id="64" fill="hold">
                            <p:stCondLst>
                              <p:cond delay="5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down)">
                                      <p:cBhvr>
                                        <p:cTn id="72" dur="500"/>
                                        <p:tgtEl>
                                          <p:spTgt spid="28"/>
                                        </p:tgtEl>
                                      </p:cBhvr>
                                    </p:animEffect>
                                  </p:childTnLst>
                                </p:cTn>
                              </p:par>
                            </p:childTnLst>
                          </p:cTn>
                        </p:par>
                        <p:par>
                          <p:cTn id="73" fill="hold">
                            <p:stCondLst>
                              <p:cond delay="500"/>
                            </p:stCondLst>
                            <p:childTnLst>
                              <p:par>
                                <p:cTn id="74" presetID="22" presetClass="entr" presetSubtype="8" fill="hold" grpId="0" nodeType="after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wipe(left)">
                                      <p:cBhvr>
                                        <p:cTn id="76" dur="500"/>
                                        <p:tgtEl>
                                          <p:spTgt spid="29"/>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left)">
                                      <p:cBhvr>
                                        <p:cTn id="81" dur="500"/>
                                        <p:tgtEl>
                                          <p:spTgt spid="30"/>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nodeType="click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wipe(down)">
                                      <p:cBhvr>
                                        <p:cTn id="86" dur="500"/>
                                        <p:tgtEl>
                                          <p:spTgt spid="31"/>
                                        </p:tgtEl>
                                      </p:cBhvr>
                                    </p:animEffect>
                                  </p:childTnLst>
                                </p:cTn>
                              </p:par>
                            </p:childTnLst>
                          </p:cTn>
                        </p:par>
                        <p:par>
                          <p:cTn id="87" fill="hold">
                            <p:stCondLst>
                              <p:cond delay="500"/>
                            </p:stCondLst>
                            <p:childTnLst>
                              <p:par>
                                <p:cTn id="88" presetID="22" presetClass="entr" presetSubtype="8" fill="hold" grpId="0" nodeType="after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wipe(left)">
                                      <p:cBhvr>
                                        <p:cTn id="90" dur="500"/>
                                        <p:tgtEl>
                                          <p:spTgt spid="33"/>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ipe(left)">
                                      <p:cBhvr>
                                        <p:cTn id="95" dur="500"/>
                                        <p:tgtEl>
                                          <p:spTgt spid="34"/>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wipe(down)">
                                      <p:cBhvr>
                                        <p:cTn id="100" dur="500"/>
                                        <p:tgtEl>
                                          <p:spTgt spid="35"/>
                                        </p:tgtEl>
                                      </p:cBhvr>
                                    </p:animEffect>
                                  </p:childTnLst>
                                </p:cTn>
                              </p:par>
                            </p:childTnLst>
                          </p:cTn>
                        </p:par>
                        <p:par>
                          <p:cTn id="101" fill="hold">
                            <p:stCondLst>
                              <p:cond delay="500"/>
                            </p:stCondLst>
                            <p:childTnLst>
                              <p:par>
                                <p:cTn id="102" presetID="22" presetClass="entr" presetSubtype="8"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Effect transition="in" filter="wipe(left)">
                                      <p:cBhvr>
                                        <p:cTn id="104" dur="500"/>
                                        <p:tgtEl>
                                          <p:spTgt spid="36"/>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wipe(left)">
                                      <p:cBhvr>
                                        <p:cTn id="109" dur="500"/>
                                        <p:tgtEl>
                                          <p:spTgt spid="37"/>
                                        </p:tgtEl>
                                      </p:cBhvr>
                                    </p:animEffect>
                                  </p:childTnLst>
                                </p:cTn>
                              </p:par>
                            </p:childTnLst>
                          </p:cTn>
                        </p:par>
                        <p:par>
                          <p:cTn id="110" fill="hold">
                            <p:stCondLst>
                              <p:cond delay="500"/>
                            </p:stCondLst>
                            <p:childTnLst>
                              <p:par>
                                <p:cTn id="111" presetID="22" presetClass="entr" presetSubtype="8" fill="hold" grpId="0" nodeType="afterEffect">
                                  <p:stCondLst>
                                    <p:cond delay="0"/>
                                  </p:stCondLst>
                                  <p:childTnLst>
                                    <p:set>
                                      <p:cBhvr>
                                        <p:cTn id="112" dur="1" fill="hold">
                                          <p:stCondLst>
                                            <p:cond delay="0"/>
                                          </p:stCondLst>
                                        </p:cTn>
                                        <p:tgtEl>
                                          <p:spTgt spid="39"/>
                                        </p:tgtEl>
                                        <p:attrNameLst>
                                          <p:attrName>style.visibility</p:attrName>
                                        </p:attrNameLst>
                                      </p:cBhvr>
                                      <p:to>
                                        <p:strVal val="visible"/>
                                      </p:to>
                                    </p:set>
                                    <p:animEffect transition="in" filter="wipe(left)">
                                      <p:cBhvr>
                                        <p:cTn id="113" dur="500"/>
                                        <p:tgtEl>
                                          <p:spTgt spid="39"/>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nodeType="clickEffect">
                                  <p:stCondLst>
                                    <p:cond delay="0"/>
                                  </p:stCondLst>
                                  <p:childTnLst>
                                    <p:set>
                                      <p:cBhvr>
                                        <p:cTn id="117" dur="1" fill="hold">
                                          <p:stCondLst>
                                            <p:cond delay="0"/>
                                          </p:stCondLst>
                                        </p:cTn>
                                        <p:tgtEl>
                                          <p:spTgt spid="40"/>
                                        </p:tgtEl>
                                        <p:attrNameLst>
                                          <p:attrName>style.visibility</p:attrName>
                                        </p:attrNameLst>
                                      </p:cBhvr>
                                      <p:to>
                                        <p:strVal val="visible"/>
                                      </p:to>
                                    </p:set>
                                    <p:animEffect transition="in" filter="wipe(down)">
                                      <p:cBhvr>
                                        <p:cTn id="118" dur="500"/>
                                        <p:tgtEl>
                                          <p:spTgt spid="40"/>
                                        </p:tgtEl>
                                      </p:cBhvr>
                                    </p:animEffect>
                                  </p:childTnLst>
                                </p:cTn>
                              </p:par>
                            </p:childTnLst>
                          </p:cTn>
                        </p:par>
                        <p:par>
                          <p:cTn id="119" fill="hold">
                            <p:stCondLst>
                              <p:cond delay="500"/>
                            </p:stCondLst>
                            <p:childTnLst>
                              <p:par>
                                <p:cTn id="120" presetID="22" presetClass="entr" presetSubtype="8" fill="hold" grpId="0" nodeType="after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wipe(left)">
                                      <p:cBhvr>
                                        <p:cTn id="122" dur="500"/>
                                        <p:tgtEl>
                                          <p:spTgt spid="41"/>
                                        </p:tgtEl>
                                      </p:cBhvr>
                                    </p:animEffect>
                                  </p:childTnLst>
                                </p:cTn>
                              </p:par>
                              <p:par>
                                <p:cTn id="123" presetID="22" presetClass="entr" presetSubtype="4" fill="hold" nodeType="withEffect">
                                  <p:stCondLst>
                                    <p:cond delay="0"/>
                                  </p:stCondLst>
                                  <p:childTnLst>
                                    <p:set>
                                      <p:cBhvr>
                                        <p:cTn id="124" dur="1" fill="hold">
                                          <p:stCondLst>
                                            <p:cond delay="0"/>
                                          </p:stCondLst>
                                        </p:cTn>
                                        <p:tgtEl>
                                          <p:spTgt spid="47"/>
                                        </p:tgtEl>
                                        <p:attrNameLst>
                                          <p:attrName>style.visibility</p:attrName>
                                        </p:attrNameLst>
                                      </p:cBhvr>
                                      <p:to>
                                        <p:strVal val="visible"/>
                                      </p:to>
                                    </p:set>
                                    <p:animEffect transition="in" filter="wipe(down)">
                                      <p:cBhvr>
                                        <p:cTn id="125" dur="500"/>
                                        <p:tgtEl>
                                          <p:spTgt spid="47"/>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54"/>
                                        </p:tgtEl>
                                        <p:attrNameLst>
                                          <p:attrName>style.visibility</p:attrName>
                                        </p:attrNameLst>
                                      </p:cBhvr>
                                      <p:to>
                                        <p:strVal val="visible"/>
                                      </p:to>
                                    </p:set>
                                    <p:animEffect transition="in" filter="wipe(left)">
                                      <p:cBhvr>
                                        <p:cTn id="130" dur="500"/>
                                        <p:tgtEl>
                                          <p:spTgt spid="54"/>
                                        </p:tgtEl>
                                      </p:cBhvr>
                                    </p:animEffect>
                                  </p:childTnLst>
                                </p:cTn>
                              </p:par>
                              <p:par>
                                <p:cTn id="131" presetID="22" presetClass="entr" presetSubtype="4" fill="hold" nodeType="withEffect">
                                  <p:stCondLst>
                                    <p:cond delay="0"/>
                                  </p:stCondLst>
                                  <p:childTnLst>
                                    <p:set>
                                      <p:cBhvr>
                                        <p:cTn id="132" dur="1" fill="hold">
                                          <p:stCondLst>
                                            <p:cond delay="0"/>
                                          </p:stCondLst>
                                        </p:cTn>
                                        <p:tgtEl>
                                          <p:spTgt spid="55"/>
                                        </p:tgtEl>
                                        <p:attrNameLst>
                                          <p:attrName>style.visibility</p:attrName>
                                        </p:attrNameLst>
                                      </p:cBhvr>
                                      <p:to>
                                        <p:strVal val="visible"/>
                                      </p:to>
                                    </p:set>
                                    <p:animEffect transition="in" filter="wipe(down)">
                                      <p:cBhvr>
                                        <p:cTn id="133" dur="500"/>
                                        <p:tgtEl>
                                          <p:spTgt spid="55"/>
                                        </p:tgtEl>
                                      </p:cBhvr>
                                    </p:animEffect>
                                  </p:childTnLst>
                                </p:cTn>
                              </p:par>
                            </p:childTnLst>
                          </p:cTn>
                        </p:par>
                        <p:par>
                          <p:cTn id="134" fill="hold">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56"/>
                                        </p:tgtEl>
                                        <p:attrNameLst>
                                          <p:attrName>style.visibility</p:attrName>
                                        </p:attrNameLst>
                                      </p:cBhvr>
                                      <p:to>
                                        <p:strVal val="visible"/>
                                      </p:to>
                                    </p:set>
                                    <p:animEffect transition="in" filter="wipe(left)">
                                      <p:cBhvr>
                                        <p:cTn id="13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3" grpId="0" animBg="1"/>
      <p:bldP spid="14" grpId="0" animBg="1"/>
      <p:bldP spid="18" grpId="0" animBg="1"/>
      <p:bldP spid="20" grpId="0" animBg="1"/>
      <p:bldP spid="21" grpId="0" animBg="1"/>
      <p:bldP spid="24" grpId="0" animBg="1"/>
      <p:bldP spid="25" grpId="0" animBg="1"/>
      <p:bldP spid="27" grpId="0" animBg="1"/>
      <p:bldP spid="29" grpId="0" animBg="1"/>
      <p:bldP spid="30" grpId="0" animBg="1"/>
      <p:bldP spid="33" grpId="0" animBg="1"/>
      <p:bldP spid="34" grpId="0" animBg="1"/>
      <p:bldP spid="36" grpId="0" animBg="1"/>
      <p:bldP spid="37" grpId="0" animBg="1"/>
      <p:bldP spid="39" grpId="0" animBg="1"/>
      <p:bldP spid="41" grpId="0" animBg="1"/>
      <p:bldP spid="54" grpId="0" animBg="1"/>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chemeClr val="bg1"/>
                </a:solidFill>
              </a:rPr>
              <a:t>Tools (Mt.6:5-8 . . . 9-13)</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791200"/>
          </a:xfrm>
        </p:spPr>
        <p:txBody>
          <a:bodyPr/>
          <a:lstStyle/>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1. </a:t>
            </a:r>
            <a:r>
              <a:rPr lang="en-US" dirty="0">
                <a:solidFill>
                  <a:schemeClr val="bg1"/>
                </a:solidFill>
                <a:ea typeface="Verdana" panose="020B0604030504040204" pitchFamily="34" charset="0"/>
                <a:cs typeface="Times New Roman" panose="02020603050405020304" pitchFamily="18" charset="0"/>
              </a:rPr>
              <a:t>Concordances – </a:t>
            </a:r>
            <a:r>
              <a:rPr lang="en-US" dirty="0" err="1">
                <a:solidFill>
                  <a:schemeClr val="bg1"/>
                </a:solidFill>
                <a:ea typeface="Verdana" panose="020B0604030504040204" pitchFamily="34" charset="0"/>
                <a:cs typeface="Times New Roman" panose="02020603050405020304" pitchFamily="18" charset="0"/>
              </a:rPr>
              <a:t>Cruden’s</a:t>
            </a:r>
            <a:r>
              <a:rPr lang="en-US" dirty="0">
                <a:solidFill>
                  <a:schemeClr val="bg1"/>
                </a:solidFill>
                <a:ea typeface="Verdana" panose="020B0604030504040204" pitchFamily="34" charset="0"/>
                <a:cs typeface="Times New Roman" panose="02020603050405020304" pitchFamily="18" charset="0"/>
              </a:rPr>
              <a:t>, Young’s, Strong’s</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Mt.5:44</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     6:5</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     6:6</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     6:7</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     6:9</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     9:38</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    14:23</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    19:13</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    24:20</a:t>
            </a:r>
          </a:p>
          <a:p>
            <a:pPr marL="0" indent="0">
              <a:spcAft>
                <a:spcPts val="0"/>
              </a:spcAft>
              <a:buNone/>
            </a:pPr>
            <a:r>
              <a:rPr lang="en-US" sz="2800" dirty="0">
                <a:solidFill>
                  <a:schemeClr val="bg1"/>
                </a:solidFill>
                <a:ea typeface="Verdana" panose="020B0604030504040204" pitchFamily="34" charset="0"/>
                <a:cs typeface="Times New Roman" panose="02020603050405020304" pitchFamily="18" charset="0"/>
              </a:rPr>
              <a:t>    26:36, 41, 53</a:t>
            </a: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567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chemeClr val="bg1"/>
                </a:solidFill>
              </a:rPr>
              <a:t>Tools (Mt.6:5-8 . . . 9-13)</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791200"/>
          </a:xfrm>
        </p:spPr>
        <p:txBody>
          <a:bodyPr/>
          <a:lstStyle/>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1. </a:t>
            </a:r>
            <a:r>
              <a:rPr lang="en-US" dirty="0">
                <a:solidFill>
                  <a:schemeClr val="bg1"/>
                </a:solidFill>
                <a:ea typeface="Verdana" panose="020B0604030504040204" pitchFamily="34" charset="0"/>
                <a:cs typeface="Times New Roman" panose="02020603050405020304" pitchFamily="18" charset="0"/>
              </a:rPr>
              <a:t>Concordances – </a:t>
            </a:r>
            <a:r>
              <a:rPr lang="en-US" dirty="0" err="1">
                <a:solidFill>
                  <a:schemeClr val="bg1"/>
                </a:solidFill>
                <a:ea typeface="Verdana" panose="020B0604030504040204" pitchFamily="34" charset="0"/>
                <a:cs typeface="Times New Roman" panose="02020603050405020304" pitchFamily="18" charset="0"/>
              </a:rPr>
              <a:t>Cruden’s</a:t>
            </a:r>
            <a:r>
              <a:rPr lang="en-US" dirty="0">
                <a:solidFill>
                  <a:schemeClr val="bg1"/>
                </a:solidFill>
                <a:ea typeface="Verdana" panose="020B0604030504040204" pitchFamily="34" charset="0"/>
                <a:cs typeface="Times New Roman" panose="02020603050405020304" pitchFamily="18" charset="0"/>
              </a:rPr>
              <a:t>, Young’s, Strong’s</a:t>
            </a:r>
          </a:p>
          <a:p>
            <a:pPr marL="0" indent="0">
              <a:spcAft>
                <a:spcPts val="600"/>
              </a:spcAft>
              <a:buNone/>
            </a:pPr>
            <a:r>
              <a:rPr lang="en-US" dirty="0">
                <a:solidFill>
                  <a:schemeClr val="bg1"/>
                </a:solidFill>
                <a:ea typeface="Verdana" panose="020B0604030504040204" pitchFamily="34" charset="0"/>
                <a:cs typeface="Times New Roman" panose="02020603050405020304" pitchFamily="18" charset="0"/>
              </a:rPr>
              <a:t>  Multiple word searches –</a:t>
            </a:r>
          </a:p>
          <a:p>
            <a:pPr marL="0" indent="0">
              <a:spcAft>
                <a:spcPts val="600"/>
              </a:spcAft>
              <a:buNone/>
            </a:pPr>
            <a:r>
              <a:rPr lang="en-US" dirty="0">
                <a:solidFill>
                  <a:schemeClr val="bg1"/>
                </a:solidFill>
                <a:ea typeface="Verdana" panose="020B0604030504040204" pitchFamily="34" charset="0"/>
                <a:cs typeface="Times New Roman" panose="02020603050405020304" pitchFamily="18" charset="0"/>
              </a:rPr>
              <a:t>  </a:t>
            </a:r>
            <a:r>
              <a:rPr lang="en-US" dirty="0">
                <a:solidFill>
                  <a:srgbClr val="FFFFCC"/>
                </a:solidFill>
                <a:ea typeface="Verdana" panose="020B0604030504040204" pitchFamily="34" charset="0"/>
                <a:cs typeface="Times New Roman" panose="02020603050405020304" pitchFamily="18" charset="0"/>
              </a:rPr>
              <a:t>“</a:t>
            </a:r>
            <a:r>
              <a:rPr lang="en-US" i="1" dirty="0">
                <a:solidFill>
                  <a:srgbClr val="FFFFCC"/>
                </a:solidFill>
                <a:ea typeface="Verdana" panose="020B0604030504040204" pitchFamily="34" charset="0"/>
                <a:cs typeface="Times New Roman" panose="02020603050405020304" pitchFamily="18" charset="0"/>
              </a:rPr>
              <a:t>when you pray</a:t>
            </a:r>
            <a:r>
              <a:rPr lang="en-US" dirty="0">
                <a:solidFill>
                  <a:srgbClr val="FFFFCC"/>
                </a:solidFill>
                <a:ea typeface="Verdana" panose="020B0604030504040204" pitchFamily="34" charset="0"/>
                <a:cs typeface="Times New Roman" panose="02020603050405020304" pitchFamily="18" charset="0"/>
              </a:rPr>
              <a:t>”</a:t>
            </a:r>
            <a:r>
              <a:rPr lang="en-US" dirty="0">
                <a:solidFill>
                  <a:schemeClr val="bg1"/>
                </a:solidFill>
                <a:ea typeface="Verdana" panose="020B0604030504040204" pitchFamily="34" charset="0"/>
                <a:cs typeface="Times New Roman" panose="02020603050405020304" pitchFamily="18" charset="0"/>
              </a:rPr>
              <a:t> –</a:t>
            </a:r>
          </a:p>
          <a:p>
            <a:pPr marL="0" indent="0" algn="just">
              <a:spcAft>
                <a:spcPts val="0"/>
              </a:spcAft>
              <a:buNone/>
            </a:pPr>
            <a:r>
              <a:rPr lang="en-US" dirty="0">
                <a:solidFill>
                  <a:schemeClr val="bg1"/>
                </a:solidFill>
                <a:ea typeface="Verdana" panose="020B0604030504040204" pitchFamily="34" charset="0"/>
                <a:cs typeface="Times New Roman" panose="02020603050405020304" pitchFamily="18" charset="0"/>
              </a:rPr>
              <a:t>   </a:t>
            </a:r>
            <a:r>
              <a:rPr lang="en-US" sz="2900" dirty="0">
                <a:solidFill>
                  <a:schemeClr val="bg1"/>
                </a:solidFill>
                <a:ea typeface="Verdana" panose="020B0604030504040204" pitchFamily="34" charset="0"/>
                <a:cs typeface="Times New Roman" panose="02020603050405020304" pitchFamily="18" charset="0"/>
              </a:rPr>
              <a:t>Mt.6:5 </a:t>
            </a:r>
          </a:p>
          <a:p>
            <a:pPr marL="0" indent="0" algn="just">
              <a:spcAft>
                <a:spcPts val="0"/>
              </a:spcAft>
              <a:buNone/>
            </a:pPr>
            <a:r>
              <a:rPr lang="en-US" sz="2900" dirty="0">
                <a:solidFill>
                  <a:schemeClr val="bg1"/>
                </a:solidFill>
                <a:ea typeface="Verdana" panose="020B0604030504040204" pitchFamily="34" charset="0"/>
                <a:cs typeface="Times New Roman" panose="02020603050405020304" pitchFamily="18" charset="0"/>
              </a:rPr>
              <a:t>	  6 </a:t>
            </a:r>
          </a:p>
          <a:p>
            <a:pPr marL="0" indent="0" algn="just">
              <a:spcAft>
                <a:spcPts val="0"/>
              </a:spcAft>
              <a:buNone/>
            </a:pPr>
            <a:r>
              <a:rPr lang="en-US" sz="2900" dirty="0">
                <a:solidFill>
                  <a:schemeClr val="bg1"/>
                </a:solidFill>
                <a:ea typeface="Verdana" panose="020B0604030504040204" pitchFamily="34" charset="0"/>
                <a:cs typeface="Times New Roman" panose="02020603050405020304" pitchFamily="18" charset="0"/>
              </a:rPr>
              <a:t>	  7</a:t>
            </a:r>
          </a:p>
          <a:p>
            <a:pPr marL="0" indent="0" algn="just">
              <a:spcAft>
                <a:spcPts val="0"/>
              </a:spcAft>
              <a:buNone/>
            </a:pPr>
            <a:r>
              <a:rPr lang="en-US" sz="2900" dirty="0">
                <a:solidFill>
                  <a:schemeClr val="bg1"/>
                </a:solidFill>
                <a:ea typeface="Verdana" panose="020B0604030504040204" pitchFamily="34" charset="0"/>
                <a:cs typeface="Times New Roman" panose="02020603050405020304" pitchFamily="18" charset="0"/>
              </a:rPr>
              <a:t>   Mk.11:24</a:t>
            </a:r>
          </a:p>
          <a:p>
            <a:pPr marL="0" indent="0">
              <a:spcAft>
                <a:spcPts val="600"/>
              </a:spcAft>
              <a:buNone/>
            </a:pPr>
            <a:r>
              <a:rPr lang="en-US" sz="2900" dirty="0">
                <a:solidFill>
                  <a:schemeClr val="bg1"/>
                </a:solidFill>
                <a:ea typeface="Verdana" panose="020B0604030504040204" pitchFamily="34" charset="0"/>
                <a:cs typeface="Times New Roman" panose="02020603050405020304" pitchFamily="18" charset="0"/>
              </a:rPr>
              <a:t>   Lk.11:2</a:t>
            </a:r>
          </a:p>
          <a:p>
            <a:pPr marL="0" indent="0">
              <a:spcAft>
                <a:spcPts val="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0031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chemeClr val="bg1"/>
                </a:solidFill>
              </a:rPr>
              <a:t>Tools (Mt.6:5-8 . . . 9-13)</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791200"/>
          </a:xfrm>
        </p:spPr>
        <p:txBody>
          <a:bodyPr/>
          <a:lstStyle/>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1. </a:t>
            </a:r>
            <a:r>
              <a:rPr lang="en-US" sz="2800" dirty="0">
                <a:solidFill>
                  <a:schemeClr val="bg1"/>
                </a:solidFill>
                <a:ea typeface="Verdana" panose="020B0604030504040204" pitchFamily="34" charset="0"/>
                <a:cs typeface="Times New Roman" panose="02020603050405020304" pitchFamily="18" charset="0"/>
              </a:rPr>
              <a:t>Concordances – </a:t>
            </a:r>
            <a:r>
              <a:rPr lang="en-US" sz="2800" dirty="0" err="1">
                <a:solidFill>
                  <a:schemeClr val="bg1"/>
                </a:solidFill>
                <a:ea typeface="Verdana" panose="020B0604030504040204" pitchFamily="34" charset="0"/>
                <a:cs typeface="Times New Roman" panose="02020603050405020304" pitchFamily="18" charset="0"/>
              </a:rPr>
              <a:t>Cruden’s</a:t>
            </a:r>
            <a:r>
              <a:rPr lang="en-US" sz="2800" dirty="0">
                <a:solidFill>
                  <a:schemeClr val="bg1"/>
                </a:solidFill>
                <a:ea typeface="Verdana" panose="020B0604030504040204" pitchFamily="34" charset="0"/>
                <a:cs typeface="Times New Roman" panose="02020603050405020304" pitchFamily="18" charset="0"/>
              </a:rPr>
              <a:t>, Young’s, Strong’s</a:t>
            </a:r>
          </a:p>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2. </a:t>
            </a:r>
            <a:r>
              <a:rPr lang="en-US" dirty="0">
                <a:solidFill>
                  <a:schemeClr val="bg1"/>
                </a:solidFill>
                <a:ea typeface="Verdana" panose="020B0604030504040204" pitchFamily="34" charset="0"/>
                <a:cs typeface="Times New Roman" panose="02020603050405020304" pitchFamily="18" charset="0"/>
              </a:rPr>
              <a:t>Word dictionaries.   Vine’s – ‘pray’</a:t>
            </a:r>
            <a:r>
              <a:rPr lang="en-US" dirty="0">
                <a:solidFill>
                  <a:schemeClr val="bg1"/>
                </a:solidFill>
              </a:rPr>
              <a:t> 2.</a:t>
            </a:r>
          </a:p>
          <a:p>
            <a:pPr marL="0" indent="0">
              <a:buNone/>
            </a:pPr>
            <a:r>
              <a:rPr lang="en-US" i="1" dirty="0" err="1">
                <a:solidFill>
                  <a:srgbClr val="FFFFCC"/>
                </a:solidFill>
                <a:latin typeface="Times New Roman" panose="02020603050405020304" pitchFamily="18" charset="0"/>
                <a:cs typeface="Times New Roman" panose="02020603050405020304" pitchFamily="18" charset="0"/>
              </a:rPr>
              <a:t>proseuchomai</a:t>
            </a:r>
            <a:r>
              <a:rPr lang="en-US" i="1" dirty="0">
                <a:solidFill>
                  <a:srgbClr val="FFFFCC"/>
                </a:solidFill>
              </a:rPr>
              <a:t> (</a:t>
            </a:r>
            <a:r>
              <a:rPr lang="el-GR" dirty="0">
                <a:solidFill>
                  <a:srgbClr val="FFFFCC"/>
                </a:solidFill>
                <a:latin typeface="Times New Roman" panose="02020603050405020304" pitchFamily="18" charset="0"/>
                <a:cs typeface="Times New Roman" panose="02020603050405020304" pitchFamily="18" charset="0"/>
              </a:rPr>
              <a:t>προσεύχομαι</a:t>
            </a:r>
            <a:r>
              <a:rPr lang="en-US" dirty="0">
                <a:solidFill>
                  <a:srgbClr val="FFFFCC"/>
                </a:solidFill>
                <a:latin typeface="Times New Roman" panose="02020603050405020304" pitchFamily="18" charset="0"/>
                <a:cs typeface="Times New Roman" panose="02020603050405020304" pitchFamily="18" charset="0"/>
              </a:rPr>
              <a:t>, 4336), “to pray,” is always used of “prayer” to God, and is the most frequent word in this respect, especially in the </a:t>
            </a:r>
            <a:r>
              <a:rPr lang="en-US" dirty="0" err="1">
                <a:solidFill>
                  <a:srgbClr val="FFFFCC"/>
                </a:solidFill>
                <a:latin typeface="Times New Roman" panose="02020603050405020304" pitchFamily="18" charset="0"/>
                <a:cs typeface="Times New Roman" panose="02020603050405020304" pitchFamily="18" charset="0"/>
              </a:rPr>
              <a:t>Synoptists</a:t>
            </a:r>
            <a:r>
              <a:rPr lang="en-US" dirty="0">
                <a:solidFill>
                  <a:srgbClr val="FFFFCC"/>
                </a:solidFill>
                <a:latin typeface="Times New Roman" panose="02020603050405020304" pitchFamily="18" charset="0"/>
                <a:cs typeface="Times New Roman" panose="02020603050405020304" pitchFamily="18" charset="0"/>
              </a:rPr>
              <a:t> and Acts, once in Romans, 8:26; in Ephesians, 6:18; in Philippians, 1:9; in 1 Timothy, 2:8; in Hebrews, 13:18; in Jude, v. 20. For the injunction in 1 Thess. 5:17, see cease, C.</a:t>
            </a:r>
          </a:p>
          <a:p>
            <a:pPr marL="457200" lvl="1" indent="0">
              <a:buNone/>
            </a:pPr>
            <a:endParaRPr lang="en-US" sz="28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0337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chemeClr val="bg1"/>
                </a:solidFill>
              </a:rPr>
              <a:t>Tools (Mt.6:5-8 . . . 9-13)</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791200"/>
          </a:xfrm>
        </p:spPr>
        <p:txBody>
          <a:bodyPr/>
          <a:lstStyle/>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1. </a:t>
            </a:r>
            <a:r>
              <a:rPr lang="en-US" sz="2800" dirty="0">
                <a:solidFill>
                  <a:schemeClr val="bg1"/>
                </a:solidFill>
                <a:ea typeface="Verdana" panose="020B0604030504040204" pitchFamily="34" charset="0"/>
                <a:cs typeface="Times New Roman" panose="02020603050405020304" pitchFamily="18" charset="0"/>
              </a:rPr>
              <a:t>Concordances – </a:t>
            </a:r>
            <a:r>
              <a:rPr lang="en-US" sz="2800" dirty="0" err="1">
                <a:solidFill>
                  <a:schemeClr val="bg1"/>
                </a:solidFill>
                <a:ea typeface="Verdana" panose="020B0604030504040204" pitchFamily="34" charset="0"/>
                <a:cs typeface="Times New Roman" panose="02020603050405020304" pitchFamily="18" charset="0"/>
              </a:rPr>
              <a:t>Cruden’s</a:t>
            </a:r>
            <a:r>
              <a:rPr lang="en-US" sz="2800" dirty="0">
                <a:solidFill>
                  <a:schemeClr val="bg1"/>
                </a:solidFill>
                <a:ea typeface="Verdana" panose="020B0604030504040204" pitchFamily="34" charset="0"/>
                <a:cs typeface="Times New Roman" panose="02020603050405020304" pitchFamily="18" charset="0"/>
              </a:rPr>
              <a:t>, Young’s, Strong’s</a:t>
            </a:r>
          </a:p>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2. </a:t>
            </a:r>
            <a:r>
              <a:rPr lang="en-US" sz="2800" dirty="0">
                <a:solidFill>
                  <a:schemeClr val="bg1"/>
                </a:solidFill>
                <a:ea typeface="Verdana" panose="020B0604030504040204" pitchFamily="34" charset="0"/>
                <a:cs typeface="Times New Roman" panose="02020603050405020304" pitchFamily="18" charset="0"/>
              </a:rPr>
              <a:t>Word dictionaries.   Vine’s</a:t>
            </a:r>
          </a:p>
          <a:p>
            <a:pPr marL="0" indent="0">
              <a:spcAft>
                <a:spcPts val="600"/>
              </a:spcAft>
              <a:buNone/>
            </a:pPr>
            <a:r>
              <a:rPr lang="en-US" sz="2800" dirty="0">
                <a:solidFill>
                  <a:srgbClr val="FFFF00"/>
                </a:solidFill>
                <a:ea typeface="Verdana" panose="020B0604030504040204" pitchFamily="34" charset="0"/>
                <a:cs typeface="Times New Roman" panose="02020603050405020304" pitchFamily="18" charset="0"/>
              </a:rPr>
              <a:t>3. </a:t>
            </a:r>
            <a:r>
              <a:rPr lang="en-US" dirty="0">
                <a:solidFill>
                  <a:schemeClr val="bg1"/>
                </a:solidFill>
                <a:ea typeface="Verdana" panose="020B0604030504040204" pitchFamily="34" charset="0"/>
                <a:cs typeface="Times New Roman" panose="02020603050405020304" pitchFamily="18" charset="0"/>
              </a:rPr>
              <a:t>Bible dictionaries.  </a:t>
            </a:r>
            <a:r>
              <a:rPr lang="en-US" sz="2800" dirty="0">
                <a:solidFill>
                  <a:schemeClr val="bg1"/>
                </a:solidFill>
                <a:ea typeface="Verdana" panose="020B0604030504040204" pitchFamily="34" charset="0"/>
                <a:cs typeface="Times New Roman" panose="02020603050405020304" pitchFamily="18" charset="0"/>
              </a:rPr>
              <a:t>Smith, Zondervan, Nelson…</a:t>
            </a:r>
          </a:p>
          <a:p>
            <a:pPr marL="0" indent="0" algn="just">
              <a:buNone/>
            </a:pPr>
            <a:r>
              <a:rPr lang="en-US" sz="2800" dirty="0">
                <a:solidFill>
                  <a:schemeClr val="bg1"/>
                </a:solidFill>
                <a:ea typeface="Verdana" panose="020B0604030504040204" pitchFamily="34" charset="0"/>
                <a:cs typeface="Times New Roman" panose="02020603050405020304" pitchFamily="18" charset="0"/>
              </a:rPr>
              <a:t>Easton: </a:t>
            </a:r>
            <a:r>
              <a:rPr lang="en-US" sz="2800" dirty="0">
                <a:solidFill>
                  <a:srgbClr val="FFFFCC"/>
                </a:solidFill>
                <a:latin typeface="Times New Roman" panose="02020603050405020304" pitchFamily="18" charset="0"/>
                <a:cs typeface="Times New Roman" panose="02020603050405020304" pitchFamily="18" charset="0"/>
              </a:rPr>
              <a:t>Prayer presupposes a belief in the personality of God, his ability and willingness to hold intercourse with us, his personal control of all things and of all his creatures and all their actions.</a:t>
            </a:r>
          </a:p>
          <a:p>
            <a:pPr marL="0" indent="0" algn="just">
              <a:buNone/>
            </a:pPr>
            <a:r>
              <a:rPr lang="en-US" sz="2800" dirty="0">
                <a:solidFill>
                  <a:srgbClr val="FFFFCC"/>
                </a:solidFill>
                <a:latin typeface="Times New Roman" panose="02020603050405020304" pitchFamily="18" charset="0"/>
                <a:cs typeface="Times New Roman" panose="02020603050405020304" pitchFamily="18" charset="0"/>
              </a:rPr>
              <a:t>Acceptable prayer must be sincere (Heb. 10:22), offered with reverence and godly fear, with a humble sense of our own insignificance as creatures and of our own unworthiness as sinners, with earnest importunity . . .</a:t>
            </a:r>
            <a:endParaRPr lang="en-US"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54517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chemeClr val="bg1"/>
                </a:solidFill>
              </a:rPr>
              <a:t>Tools (Mt.6:5-8 . . . 9-13)</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791200"/>
          </a:xfrm>
        </p:spPr>
        <p:txBody>
          <a:bodyPr/>
          <a:lstStyle/>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1. </a:t>
            </a:r>
            <a:r>
              <a:rPr lang="en-US" sz="2800" dirty="0">
                <a:solidFill>
                  <a:schemeClr val="bg1"/>
                </a:solidFill>
                <a:ea typeface="Verdana" panose="020B0604030504040204" pitchFamily="34" charset="0"/>
                <a:cs typeface="Times New Roman" panose="02020603050405020304" pitchFamily="18" charset="0"/>
              </a:rPr>
              <a:t>Concordances – </a:t>
            </a:r>
            <a:r>
              <a:rPr lang="en-US" sz="2800" dirty="0" err="1">
                <a:solidFill>
                  <a:schemeClr val="bg1"/>
                </a:solidFill>
                <a:ea typeface="Verdana" panose="020B0604030504040204" pitchFamily="34" charset="0"/>
                <a:cs typeface="Times New Roman" panose="02020603050405020304" pitchFamily="18" charset="0"/>
              </a:rPr>
              <a:t>Cruden’s</a:t>
            </a:r>
            <a:r>
              <a:rPr lang="en-US" sz="2800" dirty="0">
                <a:solidFill>
                  <a:schemeClr val="bg1"/>
                </a:solidFill>
                <a:ea typeface="Verdana" panose="020B0604030504040204" pitchFamily="34" charset="0"/>
                <a:cs typeface="Times New Roman" panose="02020603050405020304" pitchFamily="18" charset="0"/>
              </a:rPr>
              <a:t>, Young’s, Strong’s</a:t>
            </a:r>
          </a:p>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2. </a:t>
            </a:r>
            <a:r>
              <a:rPr lang="en-US" sz="2800" dirty="0">
                <a:solidFill>
                  <a:schemeClr val="bg1"/>
                </a:solidFill>
                <a:ea typeface="Verdana" panose="020B0604030504040204" pitchFamily="34" charset="0"/>
                <a:cs typeface="Times New Roman" panose="02020603050405020304" pitchFamily="18" charset="0"/>
              </a:rPr>
              <a:t>Word dictionaries.   Vine’s</a:t>
            </a:r>
          </a:p>
          <a:p>
            <a:pPr marL="396875" indent="-396875">
              <a:spcAft>
                <a:spcPts val="600"/>
              </a:spcAft>
              <a:buNone/>
            </a:pPr>
            <a:r>
              <a:rPr lang="en-US" sz="2400" dirty="0">
                <a:solidFill>
                  <a:srgbClr val="FFFF00"/>
                </a:solidFill>
                <a:ea typeface="Verdana" panose="020B0604030504040204" pitchFamily="34" charset="0"/>
                <a:cs typeface="Times New Roman" panose="02020603050405020304" pitchFamily="18" charset="0"/>
              </a:rPr>
              <a:t>3.</a:t>
            </a:r>
            <a:r>
              <a:rPr lang="en-US" sz="2800" dirty="0">
                <a:solidFill>
                  <a:srgbClr val="FFFF00"/>
                </a:solidFill>
                <a:ea typeface="Verdana" panose="020B0604030504040204" pitchFamily="34" charset="0"/>
                <a:cs typeface="Times New Roman" panose="02020603050405020304" pitchFamily="18" charset="0"/>
              </a:rPr>
              <a:t> </a:t>
            </a:r>
            <a:r>
              <a:rPr lang="en-US" sz="2800" dirty="0">
                <a:solidFill>
                  <a:schemeClr val="bg1"/>
                </a:solidFill>
                <a:ea typeface="Verdana" panose="020B0604030504040204" pitchFamily="34" charset="0"/>
                <a:cs typeface="Times New Roman" panose="02020603050405020304" pitchFamily="18" charset="0"/>
              </a:rPr>
              <a:t>Bible dictionaries.  Smith, Zondervan, Nelson…</a:t>
            </a:r>
          </a:p>
          <a:p>
            <a:pPr marL="396875" indent="-396875">
              <a:spcAft>
                <a:spcPts val="0"/>
              </a:spcAft>
              <a:buNone/>
            </a:pPr>
            <a:r>
              <a:rPr lang="en-US" sz="2400" dirty="0">
                <a:solidFill>
                  <a:srgbClr val="FFFF00"/>
                </a:solidFill>
                <a:ea typeface="Verdana" panose="020B0604030504040204" pitchFamily="34" charset="0"/>
                <a:cs typeface="Times New Roman" panose="02020603050405020304" pitchFamily="18" charset="0"/>
              </a:rPr>
              <a:t>4. </a:t>
            </a:r>
            <a:r>
              <a:rPr lang="en-US" dirty="0">
                <a:solidFill>
                  <a:schemeClr val="bg1"/>
                </a:solidFill>
                <a:ea typeface="Verdana" panose="020B0604030504040204" pitchFamily="34" charset="0"/>
                <a:cs typeface="Times New Roman" panose="02020603050405020304" pitchFamily="18" charset="0"/>
              </a:rPr>
              <a:t>Versions</a:t>
            </a:r>
          </a:p>
          <a:p>
            <a:pPr marL="396875" indent="-396875">
              <a:spcAft>
                <a:spcPts val="0"/>
              </a:spcAft>
              <a:buNone/>
            </a:pPr>
            <a:r>
              <a:rPr lang="en-US" dirty="0">
                <a:solidFill>
                  <a:schemeClr val="bg1"/>
                </a:solidFill>
                <a:ea typeface="Verdana" panose="020B0604030504040204" pitchFamily="34" charset="0"/>
                <a:cs typeface="Times New Roman" panose="02020603050405020304" pitchFamily="18" charset="0"/>
              </a:rPr>
              <a:t>	</a:t>
            </a:r>
            <a:r>
              <a:rPr lang="en-US" sz="2200" dirty="0">
                <a:solidFill>
                  <a:srgbClr val="FFFF00"/>
                </a:solidFill>
                <a:ea typeface="Verdana" panose="020B0604030504040204" pitchFamily="34" charset="0"/>
                <a:cs typeface="Times New Roman" panose="02020603050405020304" pitchFamily="18" charset="0"/>
              </a:rPr>
              <a:t>a. </a:t>
            </a:r>
            <a:r>
              <a:rPr lang="en-US" dirty="0">
                <a:solidFill>
                  <a:schemeClr val="bg1"/>
                </a:solidFill>
                <a:ea typeface="Verdana" panose="020B0604030504040204" pitchFamily="34" charset="0"/>
                <a:cs typeface="Times New Roman" panose="02020603050405020304" pitchFamily="18" charset="0"/>
              </a:rPr>
              <a:t>Helps in study, comparison</a:t>
            </a:r>
          </a:p>
          <a:p>
            <a:pPr marL="396875" indent="-396875">
              <a:spcAft>
                <a:spcPts val="600"/>
              </a:spcAft>
              <a:buNone/>
            </a:pPr>
            <a:r>
              <a:rPr lang="en-US" sz="2400" dirty="0">
                <a:solidFill>
                  <a:schemeClr val="bg1"/>
                </a:solidFill>
                <a:ea typeface="Verdana" panose="020B0604030504040204" pitchFamily="34" charset="0"/>
                <a:cs typeface="Times New Roman" panose="02020603050405020304" pitchFamily="18" charset="0"/>
              </a:rPr>
              <a:t>	</a:t>
            </a:r>
            <a:r>
              <a:rPr lang="en-US" sz="2200" dirty="0">
                <a:solidFill>
                  <a:srgbClr val="FFFF00"/>
                </a:solidFill>
                <a:ea typeface="Verdana" panose="020B0604030504040204" pitchFamily="34" charset="0"/>
                <a:cs typeface="Times New Roman" panose="02020603050405020304" pitchFamily="18" charset="0"/>
              </a:rPr>
              <a:t>b.</a:t>
            </a:r>
            <a:r>
              <a:rPr lang="en-US" dirty="0">
                <a:solidFill>
                  <a:schemeClr val="bg1"/>
                </a:solidFill>
                <a:ea typeface="Verdana" panose="020B0604030504040204" pitchFamily="34" charset="0"/>
                <a:cs typeface="Times New Roman" panose="02020603050405020304" pitchFamily="18" charset="0"/>
              </a:rPr>
              <a:t> Hinders memorization</a:t>
            </a:r>
          </a:p>
          <a:p>
            <a:pPr marL="396875" indent="-396875">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2135413B-98ED-448C-8BC1-CBD0E20C6CEF}"/>
              </a:ext>
            </a:extLst>
          </p:cNvPr>
          <p:cNvSpPr/>
          <p:nvPr/>
        </p:nvSpPr>
        <p:spPr>
          <a:xfrm>
            <a:off x="572656" y="4419600"/>
            <a:ext cx="8001000" cy="609600"/>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Topical lessons include expositional elements.</a:t>
            </a:r>
          </a:p>
        </p:txBody>
      </p:sp>
      <p:sp>
        <p:nvSpPr>
          <p:cNvPr id="8" name="Rectangle 7">
            <a:extLst>
              <a:ext uri="{FF2B5EF4-FFF2-40B4-BE49-F238E27FC236}">
                <a16:creationId xmlns:a16="http://schemas.microsoft.com/office/drawing/2014/main" id="{1D3801A2-00B9-4A60-AC32-1DD266686009}"/>
              </a:ext>
            </a:extLst>
          </p:cNvPr>
          <p:cNvSpPr/>
          <p:nvPr/>
        </p:nvSpPr>
        <p:spPr>
          <a:xfrm>
            <a:off x="572656" y="5181600"/>
            <a:ext cx="8001000" cy="609600"/>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Expository lessons include topical thoughts.</a:t>
            </a:r>
          </a:p>
        </p:txBody>
      </p:sp>
    </p:spTree>
    <p:extLst>
      <p:ext uri="{BB962C8B-B14F-4D97-AF65-F5344CB8AC3E}">
        <p14:creationId xmlns:p14="http://schemas.microsoft.com/office/powerpoint/2010/main" val="255159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F2AA-9978-4CED-B81F-28F988AA6481}"/>
              </a:ext>
            </a:extLst>
          </p:cNvPr>
          <p:cNvSpPr>
            <a:spLocks noGrp="1"/>
          </p:cNvSpPr>
          <p:nvPr>
            <p:ph type="title"/>
          </p:nvPr>
        </p:nvSpPr>
        <p:spPr>
          <a:xfrm>
            <a:off x="457200" y="0"/>
            <a:ext cx="8229600" cy="563562"/>
          </a:xfrm>
        </p:spPr>
        <p:txBody>
          <a:bodyPr/>
          <a:lstStyle/>
          <a:p>
            <a:r>
              <a:rPr lang="en-US" sz="3400" dirty="0">
                <a:solidFill>
                  <a:schemeClr val="bg1"/>
                </a:solidFill>
              </a:rPr>
              <a:t>Even the young can learn</a:t>
            </a:r>
          </a:p>
        </p:txBody>
      </p:sp>
      <p:pic>
        <p:nvPicPr>
          <p:cNvPr id="5" name="Content Placeholder 4">
            <a:extLst>
              <a:ext uri="{FF2B5EF4-FFF2-40B4-BE49-F238E27FC236}">
                <a16:creationId xmlns:a16="http://schemas.microsoft.com/office/drawing/2014/main" id="{EA61B73F-281C-4870-81B8-46922C20C3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614656"/>
            <a:ext cx="3810000" cy="6767765"/>
          </a:xfrm>
        </p:spPr>
      </p:pic>
    </p:spTree>
    <p:extLst>
      <p:ext uri="{BB962C8B-B14F-4D97-AF65-F5344CB8AC3E}">
        <p14:creationId xmlns:p14="http://schemas.microsoft.com/office/powerpoint/2010/main" val="61791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CE4628-44A1-4144-BCB1-A01A31B3E3C3}"/>
              </a:ext>
            </a:extLst>
          </p:cNvPr>
          <p:cNvSpPr>
            <a:spLocks noGrp="1"/>
          </p:cNvSpPr>
          <p:nvPr>
            <p:ph idx="1"/>
          </p:nvPr>
        </p:nvSpPr>
        <p:spPr/>
        <p:txBody>
          <a:bodyPr/>
          <a:lstStyle/>
          <a:p>
            <a:endParaRPr lang="en-US" dirty="0"/>
          </a:p>
        </p:txBody>
      </p:sp>
      <p:sp>
        <p:nvSpPr>
          <p:cNvPr id="4" name="Title 3">
            <a:extLst>
              <a:ext uri="{FF2B5EF4-FFF2-40B4-BE49-F238E27FC236}">
                <a16:creationId xmlns:a16="http://schemas.microsoft.com/office/drawing/2014/main" id="{41F22128-A58E-45BB-A13C-C91C23FA3874}"/>
              </a:ext>
            </a:extLst>
          </p:cNvPr>
          <p:cNvSpPr>
            <a:spLocks noGrp="1"/>
          </p:cNvSpPr>
          <p:nvPr>
            <p:ph type="title"/>
          </p:nvPr>
        </p:nvSpPr>
        <p:spPr/>
        <p:txBody>
          <a:bodyPr/>
          <a:lstStyle/>
          <a:p>
            <a:r>
              <a:rPr lang="en-US" sz="3600" dirty="0">
                <a:solidFill>
                  <a:schemeClr val="bg1"/>
                </a:solidFill>
              </a:rPr>
              <a:t>Flyleaf of Bible</a:t>
            </a:r>
          </a:p>
        </p:txBody>
      </p:sp>
      <p:sp>
        <p:nvSpPr>
          <p:cNvPr id="6" name="Rectangle: Rounded Corners 5">
            <a:extLst>
              <a:ext uri="{FF2B5EF4-FFF2-40B4-BE49-F238E27FC236}">
                <a16:creationId xmlns:a16="http://schemas.microsoft.com/office/drawing/2014/main" id="{A70752A2-2EC3-432C-9FEB-86F8162EC3C6}"/>
              </a:ext>
            </a:extLst>
          </p:cNvPr>
          <p:cNvSpPr/>
          <p:nvPr/>
        </p:nvSpPr>
        <p:spPr>
          <a:xfrm>
            <a:off x="764312" y="1828800"/>
            <a:ext cx="7620000" cy="12192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3400" dirty="0">
                <a:latin typeface="Times New Roman" panose="02020603050405020304" pitchFamily="18" charset="0"/>
                <a:ea typeface="Times New Roman" panose="02020603050405020304" pitchFamily="18" charset="0"/>
              </a:rPr>
              <a:t>“Either this Book will keep you from sin, or sin will keep you from this Book.”</a:t>
            </a:r>
          </a:p>
        </p:txBody>
      </p:sp>
    </p:spTree>
    <p:extLst>
      <p:ext uri="{BB962C8B-B14F-4D97-AF65-F5344CB8AC3E}">
        <p14:creationId xmlns:p14="http://schemas.microsoft.com/office/powerpoint/2010/main" val="373815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1600200"/>
            <a:ext cx="6324599" cy="1524000"/>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latin typeface="Verdana" panose="020B0604030504040204" pitchFamily="34" charset="0"/>
                <a:ea typeface="Verdana" panose="020B0604030504040204" pitchFamily="34" charset="0"/>
              </a:rPr>
              <a:t>I. </a:t>
            </a:r>
            <a:r>
              <a:rPr lang="en-US" sz="3800" dirty="0">
                <a:solidFill>
                  <a:srgbClr val="FFFF99"/>
                </a:solidFill>
              </a:rPr>
              <a:t>The Need For This Study</a:t>
            </a:r>
          </a:p>
        </p:txBody>
      </p:sp>
    </p:spTree>
    <p:extLst>
      <p:ext uri="{BB962C8B-B14F-4D97-AF65-F5344CB8AC3E}">
        <p14:creationId xmlns:p14="http://schemas.microsoft.com/office/powerpoint/2010/main" val="22599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228600"/>
            <a:ext cx="8229600" cy="1025526"/>
          </a:xfrm>
        </p:spPr>
        <p:txBody>
          <a:bodyPr/>
          <a:lstStyle/>
          <a:p>
            <a:r>
              <a:rPr lang="en-US" sz="3600" dirty="0">
                <a:solidFill>
                  <a:schemeClr val="bg1"/>
                </a:solidFill>
              </a:rPr>
              <a:t>Bible study:</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1219200"/>
            <a:ext cx="8382000" cy="5181600"/>
          </a:xfrm>
        </p:spPr>
        <p:txBody>
          <a:bodyPr/>
          <a:lstStyle/>
          <a:p>
            <a:pPr>
              <a:spcAft>
                <a:spcPts val="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Hosea 4:6</a:t>
            </a:r>
          </a:p>
          <a:p>
            <a:pPr>
              <a:spcAft>
                <a:spcPts val="600"/>
              </a:spcAft>
              <a:buFont typeface="Arial" panose="020B0604020202020204" pitchFamily="34" charset="0"/>
              <a:buChar char="•"/>
            </a:pPr>
            <a:r>
              <a:rPr lang="en-US" sz="3200" dirty="0">
                <a:solidFill>
                  <a:srgbClr val="FFFF99"/>
                </a:solidFill>
                <a:ea typeface="Verdana" panose="020B0604030504040204" pitchFamily="34" charset="0"/>
                <a:cs typeface="Times New Roman" panose="02020603050405020304" pitchFamily="18" charset="0"/>
              </a:rPr>
              <a:t>Amos 8:1-12</a:t>
            </a:r>
            <a:endParaRPr lang="en-US" sz="3200" dirty="0">
              <a:solidFill>
                <a:schemeClr val="bg1"/>
              </a:solidFill>
              <a:ea typeface="Verdana" panose="020B0604030504040204" pitchFamily="34" charset="0"/>
              <a:cs typeface="Times New Roman" panose="02020603050405020304" pitchFamily="18" charset="0"/>
            </a:endParaRPr>
          </a:p>
          <a:p>
            <a:pPr marL="0" indent="0">
              <a:spcAft>
                <a:spcPts val="600"/>
              </a:spcAft>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1727658E-D483-4B93-9D6E-57DFAABCEEF5}"/>
              </a:ext>
            </a:extLst>
          </p:cNvPr>
          <p:cNvSpPr/>
          <p:nvPr/>
        </p:nvSpPr>
        <p:spPr>
          <a:xfrm>
            <a:off x="706584" y="2667000"/>
            <a:ext cx="7733144" cy="2971800"/>
          </a:xfrm>
          <a:prstGeom prst="roundRect">
            <a:avLst/>
          </a:prstGeom>
          <a:solidFill>
            <a:schemeClr val="tx1"/>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algn="ctr">
              <a:spcBef>
                <a:spcPts val="0"/>
              </a:spcBef>
              <a:spcAft>
                <a:spcPts val="300"/>
              </a:spcAft>
              <a:buSzPts val="1300"/>
            </a:pPr>
            <a:r>
              <a:rPr lang="en-US" sz="3100" dirty="0">
                <a:ea typeface="Times New Roman" panose="02020603050405020304" pitchFamily="18" charset="0"/>
              </a:rPr>
              <a:t>“We’re at a point in Christianity where people don’t care if you can back it up with Bible.  Their feelings, desires,  and emotions override what Scripture says.  They don’t follow Christ. They follow self.”</a:t>
            </a:r>
          </a:p>
        </p:txBody>
      </p:sp>
    </p:spTree>
    <p:extLst>
      <p:ext uri="{BB962C8B-B14F-4D97-AF65-F5344CB8AC3E}">
        <p14:creationId xmlns:p14="http://schemas.microsoft.com/office/powerpoint/2010/main" val="117665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228600"/>
            <a:ext cx="8229600" cy="1025526"/>
          </a:xfrm>
        </p:spPr>
        <p:txBody>
          <a:bodyPr/>
          <a:lstStyle/>
          <a:p>
            <a:r>
              <a:rPr lang="en-US" sz="3600" dirty="0">
                <a:solidFill>
                  <a:schemeClr val="bg1"/>
                </a:solidFill>
              </a:rPr>
              <a:t>Bible study:</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1219200"/>
            <a:ext cx="8382000" cy="5181600"/>
          </a:xfrm>
        </p:spPr>
        <p:txBody>
          <a:bodyPr/>
          <a:lstStyle/>
          <a:p>
            <a:pPr>
              <a:spcAft>
                <a:spcPts val="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Hosea 4:6</a:t>
            </a:r>
          </a:p>
          <a:p>
            <a:pPr>
              <a:spcAft>
                <a:spcPts val="0"/>
              </a:spcAft>
              <a:buFont typeface="Arial" panose="020B0604020202020204" pitchFamily="34" charset="0"/>
              <a:buChar char="•"/>
            </a:pPr>
            <a:r>
              <a:rPr lang="en-US" sz="3200" dirty="0">
                <a:solidFill>
                  <a:srgbClr val="FFFF99"/>
                </a:solidFill>
                <a:ea typeface="Verdana" panose="020B0604030504040204" pitchFamily="34" charset="0"/>
                <a:cs typeface="Times New Roman" panose="02020603050405020304" pitchFamily="18" charset="0"/>
              </a:rPr>
              <a:t>Amos 8:1-12</a:t>
            </a:r>
          </a:p>
          <a:p>
            <a:pPr>
              <a:spcAft>
                <a:spcPts val="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Hebrews 5:12-6:3 –</a:t>
            </a:r>
          </a:p>
          <a:p>
            <a:pPr marL="457200" lvl="1" indent="-115888">
              <a:spcAft>
                <a:spcPts val="600"/>
              </a:spcAft>
              <a:buNone/>
            </a:pPr>
            <a:r>
              <a:rPr lang="en-US" sz="3200" dirty="0">
                <a:solidFill>
                  <a:schemeClr val="bg1"/>
                </a:solidFill>
                <a:ea typeface="Verdana" panose="020B0604030504040204" pitchFamily="34" charset="0"/>
                <a:cs typeface="Times New Roman" panose="02020603050405020304" pitchFamily="18" charset="0"/>
              </a:rPr>
              <a:t>1:</a:t>
            </a:r>
            <a:r>
              <a:rPr lang="en-US" dirty="0">
                <a:solidFill>
                  <a:srgbClr val="FFFF99"/>
                </a:solidFill>
                <a:ea typeface="Verdana" panose="020B0604030504040204" pitchFamily="34" charset="0"/>
                <a:cs typeface="Times New Roman" panose="02020603050405020304" pitchFamily="18" charset="0"/>
              </a:rPr>
              <a:t> </a:t>
            </a:r>
            <a:r>
              <a:rPr lang="en-US" sz="3200" dirty="0">
                <a:solidFill>
                  <a:srgbClr val="FFFF99"/>
                </a:solidFill>
                <a:ea typeface="Verdana" panose="020B0604030504040204" pitchFamily="34" charset="0"/>
                <a:cs typeface="Times New Roman" panose="02020603050405020304" pitchFamily="18" charset="0"/>
              </a:rPr>
              <a:t>don’t keep laying the foundation</a:t>
            </a:r>
          </a:p>
          <a:p>
            <a:pPr marL="341313" lvl="1" indent="0">
              <a:spcAft>
                <a:spcPts val="600"/>
              </a:spcAft>
              <a:buNone/>
            </a:pPr>
            <a:r>
              <a:rPr lang="en-US" sz="3200" dirty="0">
                <a:solidFill>
                  <a:schemeClr val="bg1"/>
                </a:solidFill>
                <a:ea typeface="Verdana" panose="020B0604030504040204" pitchFamily="34" charset="0"/>
                <a:cs typeface="Times New Roman" panose="02020603050405020304" pitchFamily="18" charset="0"/>
              </a:rPr>
              <a:t>1-2: </a:t>
            </a:r>
            <a:r>
              <a:rPr lang="en-US" sz="3200" dirty="0">
                <a:solidFill>
                  <a:srgbClr val="FFFF99"/>
                </a:solidFill>
                <a:ea typeface="Verdana" panose="020B0604030504040204" pitchFamily="34" charset="0"/>
                <a:cs typeface="Times New Roman" panose="02020603050405020304" pitchFamily="18" charset="0"/>
              </a:rPr>
              <a:t>writer wants to serve meat; babies cannot eat it.   </a:t>
            </a:r>
            <a:r>
              <a:rPr lang="en-US" sz="3200" dirty="0">
                <a:solidFill>
                  <a:schemeClr val="bg1"/>
                </a:solidFill>
                <a:ea typeface="Verdana" panose="020B0604030504040204" pitchFamily="34" charset="0"/>
                <a:cs typeface="Times New Roman" panose="02020603050405020304" pitchFamily="18" charset="0"/>
              </a:rPr>
              <a:t>[Repentance, faith, etc.]</a:t>
            </a:r>
          </a:p>
          <a:p>
            <a:pPr marL="341313" lvl="1" indent="0">
              <a:spcAft>
                <a:spcPts val="600"/>
              </a:spcAft>
              <a:buNone/>
            </a:pPr>
            <a:r>
              <a:rPr lang="en-US" sz="3200" dirty="0">
                <a:solidFill>
                  <a:schemeClr val="bg1"/>
                </a:solidFill>
                <a:ea typeface="Verdana" panose="020B0604030504040204" pitchFamily="34" charset="0"/>
                <a:cs typeface="Times New Roman" panose="02020603050405020304" pitchFamily="18" charset="0"/>
              </a:rPr>
              <a:t>3: </a:t>
            </a:r>
            <a:r>
              <a:rPr lang="en-US" sz="3200" dirty="0">
                <a:solidFill>
                  <a:srgbClr val="FFFF99"/>
                </a:solidFill>
                <a:ea typeface="Verdana" panose="020B0604030504040204" pitchFamily="34" charset="0"/>
                <a:cs typeface="Times New Roman" panose="02020603050405020304" pitchFamily="18" charset="0"/>
              </a:rPr>
              <a:t>this we will do… </a:t>
            </a:r>
            <a:r>
              <a:rPr lang="en-US" sz="3200" dirty="0">
                <a:solidFill>
                  <a:schemeClr val="bg1"/>
                </a:solidFill>
                <a:ea typeface="Verdana" panose="020B0604030504040204" pitchFamily="34" charset="0"/>
                <a:cs typeface="Times New Roman" panose="02020603050405020304" pitchFamily="18" charset="0"/>
              </a:rPr>
              <a:t>(v.1, perfection)</a:t>
            </a:r>
          </a:p>
          <a:p>
            <a:pPr marL="341313" lvl="1" indent="0">
              <a:spcAft>
                <a:spcPts val="600"/>
              </a:spcAft>
              <a:buNone/>
            </a:pPr>
            <a:endParaRPr lang="en-US" sz="3200" dirty="0">
              <a:solidFill>
                <a:schemeClr val="bg1"/>
              </a:solidFill>
              <a:ea typeface="Verdana" panose="020B0604030504040204" pitchFamily="34" charset="0"/>
              <a:cs typeface="Times New Roman" panose="02020603050405020304" pitchFamily="18" charset="0"/>
            </a:endParaRPr>
          </a:p>
          <a:p>
            <a:pPr marL="341313" lvl="1" indent="0">
              <a:spcAft>
                <a:spcPts val="600"/>
              </a:spcAft>
              <a:buNone/>
            </a:pPr>
            <a:endParaRPr lang="en-US" sz="3200" dirty="0">
              <a:solidFill>
                <a:schemeClr val="bg1"/>
              </a:solidFill>
              <a:ea typeface="Verdana" panose="020B0604030504040204" pitchFamily="34" charset="0"/>
              <a:cs typeface="Times New Roman" panose="02020603050405020304" pitchFamily="18" charset="0"/>
            </a:endParaRPr>
          </a:p>
          <a:p>
            <a:pPr marL="0" indent="0">
              <a:spcAft>
                <a:spcPts val="600"/>
              </a:spcAft>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A6C43597-01C4-4967-9880-B71F0C5632CC}"/>
              </a:ext>
            </a:extLst>
          </p:cNvPr>
          <p:cNvSpPr/>
          <p:nvPr/>
        </p:nvSpPr>
        <p:spPr>
          <a:xfrm>
            <a:off x="1953492" y="5437908"/>
            <a:ext cx="5239328" cy="1066800"/>
          </a:xfrm>
          <a:prstGeom prst="rect">
            <a:avLst/>
          </a:prstGeom>
          <a:solidFill>
            <a:schemeClr val="tx1"/>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99FF66"/>
                </a:solidFill>
              </a:rPr>
              <a:t>Spiritual growth is exciting;</a:t>
            </a:r>
            <a:br>
              <a:rPr lang="en-US" sz="3200" dirty="0">
                <a:solidFill>
                  <a:srgbClr val="99FF66"/>
                </a:solidFill>
              </a:rPr>
            </a:br>
            <a:r>
              <a:rPr lang="en-US" sz="3200" dirty="0">
                <a:solidFill>
                  <a:srgbClr val="99FF66"/>
                </a:solidFill>
              </a:rPr>
              <a:t>stunted growth, disturbing</a:t>
            </a:r>
          </a:p>
        </p:txBody>
      </p:sp>
    </p:spTree>
    <p:extLst>
      <p:ext uri="{BB962C8B-B14F-4D97-AF65-F5344CB8AC3E}">
        <p14:creationId xmlns:p14="http://schemas.microsoft.com/office/powerpoint/2010/main" val="281947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228600"/>
            <a:ext cx="8229600" cy="1025526"/>
          </a:xfrm>
        </p:spPr>
        <p:txBody>
          <a:bodyPr/>
          <a:lstStyle/>
          <a:p>
            <a:r>
              <a:rPr lang="en-US" sz="3600" dirty="0">
                <a:solidFill>
                  <a:schemeClr val="bg1"/>
                </a:solidFill>
              </a:rPr>
              <a:t>Bible study:</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1219200"/>
            <a:ext cx="8382000" cy="5181600"/>
          </a:xfrm>
        </p:spPr>
        <p:txBody>
          <a:bodyPr/>
          <a:lstStyle/>
          <a:p>
            <a:pPr>
              <a:spcAft>
                <a:spcPts val="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Hosea 4:6</a:t>
            </a:r>
          </a:p>
          <a:p>
            <a:pPr>
              <a:spcAft>
                <a:spcPts val="0"/>
              </a:spcAft>
              <a:buFont typeface="Arial" panose="020B0604020202020204" pitchFamily="34" charset="0"/>
              <a:buChar char="•"/>
            </a:pPr>
            <a:r>
              <a:rPr lang="en-US" sz="3200" dirty="0">
                <a:solidFill>
                  <a:srgbClr val="FFFF99"/>
                </a:solidFill>
                <a:ea typeface="Verdana" panose="020B0604030504040204" pitchFamily="34" charset="0"/>
                <a:cs typeface="Times New Roman" panose="02020603050405020304" pitchFamily="18" charset="0"/>
              </a:rPr>
              <a:t>Amos 8:1-12</a:t>
            </a:r>
          </a:p>
          <a:p>
            <a:pPr>
              <a:spcAft>
                <a:spcPts val="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Hebrews 5:12-6:3 </a:t>
            </a:r>
          </a:p>
          <a:p>
            <a:pPr>
              <a:spcAft>
                <a:spcPts val="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2 Pt.2, the ignorant are prey to predators</a:t>
            </a:r>
          </a:p>
          <a:p>
            <a:pPr marL="0" indent="0">
              <a:spcAft>
                <a:spcPts val="0"/>
              </a:spcAft>
              <a:buNone/>
            </a:pPr>
            <a:r>
              <a:rPr lang="en-US" dirty="0">
                <a:solidFill>
                  <a:srgbClr val="FFFF99"/>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1: </a:t>
            </a:r>
            <a:r>
              <a:rPr lang="en-US" dirty="0">
                <a:solidFill>
                  <a:srgbClr val="CCFFFF"/>
                </a:solidFill>
                <a:ea typeface="Verdana" panose="020B0604030504040204" pitchFamily="34" charset="0"/>
                <a:cs typeface="Times New Roman" panose="02020603050405020304" pitchFamily="18" charset="0"/>
              </a:rPr>
              <a:t>label</a:t>
            </a:r>
            <a:r>
              <a:rPr lang="en-US" dirty="0">
                <a:solidFill>
                  <a:schemeClr val="bg1"/>
                </a:solidFill>
                <a:ea typeface="Verdana" panose="020B0604030504040204" pitchFamily="34" charset="0"/>
                <a:cs typeface="Times New Roman" panose="02020603050405020304" pitchFamily="18" charset="0"/>
              </a:rPr>
              <a:t> – false prophets / false teachers</a:t>
            </a:r>
          </a:p>
          <a:p>
            <a:pPr marL="0" indent="0">
              <a:spcAft>
                <a:spcPts val="0"/>
              </a:spcAft>
              <a:buNone/>
            </a:pPr>
            <a:r>
              <a:rPr lang="en-US" dirty="0">
                <a:solidFill>
                  <a:schemeClr val="bg1"/>
                </a:solidFill>
                <a:ea typeface="Verdana" panose="020B0604030504040204" pitchFamily="34" charset="0"/>
                <a:cs typeface="Times New Roman" panose="02020603050405020304" pitchFamily="18" charset="0"/>
              </a:rPr>
              <a:t>   1: </a:t>
            </a:r>
            <a:r>
              <a:rPr lang="en-US" dirty="0">
                <a:solidFill>
                  <a:srgbClr val="CCFFFF"/>
                </a:solidFill>
                <a:ea typeface="Verdana" panose="020B0604030504040204" pitchFamily="34" charset="0"/>
                <a:cs typeface="Times New Roman" panose="02020603050405020304" pitchFamily="18" charset="0"/>
              </a:rPr>
              <a:t>lies</a:t>
            </a:r>
            <a:r>
              <a:rPr lang="en-US" dirty="0">
                <a:solidFill>
                  <a:schemeClr val="bg1"/>
                </a:solidFill>
                <a:ea typeface="Verdana" panose="020B0604030504040204" pitchFamily="34" charset="0"/>
                <a:cs typeface="Times New Roman" panose="02020603050405020304" pitchFamily="18" charset="0"/>
              </a:rPr>
              <a:t> – heresies; deny Lord</a:t>
            </a:r>
          </a:p>
          <a:p>
            <a:pPr marL="0" indent="0">
              <a:spcAft>
                <a:spcPts val="0"/>
              </a:spcAft>
              <a:buNone/>
            </a:pPr>
            <a:r>
              <a:rPr lang="en-US" dirty="0">
                <a:solidFill>
                  <a:schemeClr val="bg1"/>
                </a:solidFill>
                <a:ea typeface="Verdana" panose="020B0604030504040204" pitchFamily="34" charset="0"/>
                <a:cs typeface="Times New Roman" panose="02020603050405020304" pitchFamily="18" charset="0"/>
              </a:rPr>
              <a:t>   2-3: </a:t>
            </a:r>
            <a:r>
              <a:rPr lang="en-US" dirty="0">
                <a:solidFill>
                  <a:srgbClr val="CCFFFF"/>
                </a:solidFill>
                <a:ea typeface="Verdana" panose="020B0604030504040204" pitchFamily="34" charset="0"/>
                <a:cs typeface="Times New Roman" panose="02020603050405020304" pitchFamily="18" charset="0"/>
              </a:rPr>
              <a:t>leadership</a:t>
            </a:r>
            <a:r>
              <a:rPr lang="en-US" dirty="0">
                <a:solidFill>
                  <a:schemeClr val="bg1"/>
                </a:solidFill>
                <a:ea typeface="Verdana" panose="020B0604030504040204" pitchFamily="34" charset="0"/>
                <a:cs typeface="Times New Roman" panose="02020603050405020304" pitchFamily="18" charset="0"/>
              </a:rPr>
              <a:t> – many will follow</a:t>
            </a:r>
          </a:p>
          <a:p>
            <a:pPr marL="0" indent="0">
              <a:spcAft>
                <a:spcPts val="0"/>
              </a:spcAft>
              <a:buNone/>
            </a:pPr>
            <a:r>
              <a:rPr lang="en-US" dirty="0">
                <a:solidFill>
                  <a:schemeClr val="bg1"/>
                </a:solidFill>
                <a:ea typeface="Verdana" panose="020B0604030504040204" pitchFamily="34" charset="0"/>
                <a:cs typeface="Times New Roman" panose="02020603050405020304" pitchFamily="18" charset="0"/>
              </a:rPr>
              <a:t>   3-9: </a:t>
            </a:r>
            <a:r>
              <a:rPr lang="en-US" dirty="0">
                <a:solidFill>
                  <a:srgbClr val="CCFFFF"/>
                </a:solidFill>
                <a:ea typeface="Verdana" panose="020B0604030504040204" pitchFamily="34" charset="0"/>
                <a:cs typeface="Times New Roman" panose="02020603050405020304" pitchFamily="18" charset="0"/>
              </a:rPr>
              <a:t>loss</a:t>
            </a:r>
            <a:r>
              <a:rPr lang="en-US" dirty="0">
                <a:solidFill>
                  <a:schemeClr val="bg1"/>
                </a:solidFill>
                <a:ea typeface="Verdana" panose="020B0604030504040204" pitchFamily="34" charset="0"/>
                <a:cs typeface="Times New Roman" panose="02020603050405020304" pitchFamily="18" charset="0"/>
              </a:rPr>
              <a:t> – judgment</a:t>
            </a:r>
          </a:p>
          <a:p>
            <a:pPr marL="0" indent="0">
              <a:spcAft>
                <a:spcPts val="0"/>
              </a:spcAft>
              <a:buNone/>
            </a:pPr>
            <a:r>
              <a:rPr lang="en-US" dirty="0">
                <a:solidFill>
                  <a:schemeClr val="bg1"/>
                </a:solidFill>
                <a:ea typeface="Verdana" panose="020B0604030504040204" pitchFamily="34" charset="0"/>
                <a:cs typeface="Times New Roman" panose="02020603050405020304" pitchFamily="18" charset="0"/>
              </a:rPr>
              <a:t>   20-22: </a:t>
            </a:r>
            <a:r>
              <a:rPr lang="en-US" dirty="0">
                <a:solidFill>
                  <a:srgbClr val="CCFFFF"/>
                </a:solidFill>
                <a:ea typeface="Verdana" panose="020B0604030504040204" pitchFamily="34" charset="0"/>
                <a:cs typeface="Times New Roman" panose="02020603050405020304" pitchFamily="18" charset="0"/>
              </a:rPr>
              <a:t>learn</a:t>
            </a:r>
            <a:r>
              <a:rPr lang="en-US" dirty="0">
                <a:solidFill>
                  <a:schemeClr val="bg1"/>
                </a:solidFill>
                <a:ea typeface="Verdana" panose="020B0604030504040204" pitchFamily="34" charset="0"/>
                <a:cs typeface="Times New Roman" panose="02020603050405020304" pitchFamily="18" charset="0"/>
              </a:rPr>
              <a:t> to avoid tragedy – knowledge </a:t>
            </a:r>
          </a:p>
          <a:p>
            <a:pPr marL="341313" lvl="1" indent="0">
              <a:spcAft>
                <a:spcPts val="600"/>
              </a:spcAft>
              <a:buNone/>
            </a:pPr>
            <a:endParaRPr lang="en-US" sz="3200" dirty="0">
              <a:solidFill>
                <a:schemeClr val="bg1"/>
              </a:solidFill>
              <a:ea typeface="Verdana" panose="020B0604030504040204" pitchFamily="34" charset="0"/>
              <a:cs typeface="Times New Roman" panose="02020603050405020304" pitchFamily="18" charset="0"/>
            </a:endParaRPr>
          </a:p>
          <a:p>
            <a:pPr marL="341313" lvl="1" indent="0">
              <a:spcAft>
                <a:spcPts val="600"/>
              </a:spcAft>
              <a:buNone/>
            </a:pPr>
            <a:endParaRPr lang="en-US" sz="3200" dirty="0">
              <a:solidFill>
                <a:schemeClr val="bg1"/>
              </a:solidFill>
              <a:ea typeface="Verdana" panose="020B0604030504040204" pitchFamily="34" charset="0"/>
              <a:cs typeface="Times New Roman" panose="02020603050405020304" pitchFamily="18" charset="0"/>
            </a:endParaRPr>
          </a:p>
          <a:p>
            <a:pPr marL="0" indent="0">
              <a:spcAft>
                <a:spcPts val="600"/>
              </a:spcAft>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0203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420186" y="1143000"/>
            <a:ext cx="4319786" cy="4572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rPr>
              <a:t>The Need For This Study</a:t>
            </a:r>
          </a:p>
        </p:txBody>
      </p:sp>
      <p:sp>
        <p:nvSpPr>
          <p:cNvPr id="4" name="Rectangle: Rounded Corners 3">
            <a:extLst>
              <a:ext uri="{FF2B5EF4-FFF2-40B4-BE49-F238E27FC236}">
                <a16:creationId xmlns:a16="http://schemas.microsoft.com/office/drawing/2014/main" id="{E5FBAFF9-27BB-4C1E-962A-FAB3CAB6D72B}"/>
              </a:ext>
            </a:extLst>
          </p:cNvPr>
          <p:cNvSpPr/>
          <p:nvPr/>
        </p:nvSpPr>
        <p:spPr>
          <a:xfrm>
            <a:off x="1410856" y="1752600"/>
            <a:ext cx="6324599" cy="1524000"/>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latin typeface="Verdana" panose="020B0604030504040204" pitchFamily="34" charset="0"/>
                <a:ea typeface="Verdana" panose="020B0604030504040204" pitchFamily="34" charset="0"/>
              </a:rPr>
              <a:t>II. </a:t>
            </a:r>
            <a:r>
              <a:rPr lang="en-US" sz="3800" dirty="0">
                <a:solidFill>
                  <a:srgbClr val="FFFF99"/>
                </a:solidFill>
                <a:latin typeface="Verdana" panose="020B0604030504040204" pitchFamily="34" charset="0"/>
                <a:ea typeface="Verdana" panose="020B0604030504040204" pitchFamily="34" charset="0"/>
              </a:rPr>
              <a:t>How To </a:t>
            </a:r>
            <a:r>
              <a:rPr lang="en-US" sz="3800" dirty="0">
                <a:solidFill>
                  <a:srgbClr val="FFFF99"/>
                </a:solidFill>
              </a:rPr>
              <a:t>Read The Bible</a:t>
            </a:r>
          </a:p>
        </p:txBody>
      </p:sp>
    </p:spTree>
    <p:extLst>
      <p:ext uri="{BB962C8B-B14F-4D97-AF65-F5344CB8AC3E}">
        <p14:creationId xmlns:p14="http://schemas.microsoft.com/office/powerpoint/2010/main" val="394622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CCFFFF"/>
                </a:solidFill>
              </a:rPr>
              <a:t>Read . . .</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562600"/>
          </a:xfrm>
        </p:spPr>
        <p:txBody>
          <a:bodyPr/>
          <a:lstStyle/>
          <a:p>
            <a:pPr marL="0" indent="0">
              <a:spcAft>
                <a:spcPts val="900"/>
              </a:spcAft>
              <a:buNone/>
            </a:pPr>
            <a:r>
              <a:rPr lang="en-US" u="sng" dirty="0">
                <a:solidFill>
                  <a:srgbClr val="CCFFFF"/>
                </a:solidFill>
                <a:ea typeface="Verdana" panose="020B0604030504040204" pitchFamily="34" charset="0"/>
                <a:cs typeface="Times New Roman" panose="02020603050405020304" pitchFamily="18" charset="0"/>
              </a:rPr>
              <a:t>Regularly</a:t>
            </a:r>
            <a:r>
              <a:rPr lang="en-US" dirty="0">
                <a:solidFill>
                  <a:schemeClr val="bg1"/>
                </a:solidFill>
                <a:ea typeface="Verdana" panose="020B0604030504040204" pitchFamily="34" charset="0"/>
                <a:cs typeface="Times New Roman" panose="02020603050405020304" pitchFamily="18" charset="0"/>
              </a:rPr>
              <a:t>:  Dt.6:6-7  </a:t>
            </a:r>
          </a:p>
          <a:p>
            <a:pPr marL="0" indent="0">
              <a:spcAft>
                <a:spcPts val="900"/>
              </a:spcAft>
              <a:buNone/>
            </a:pPr>
            <a:r>
              <a:rPr lang="en-US" u="sng" dirty="0">
                <a:solidFill>
                  <a:srgbClr val="CCFFFF"/>
                </a:solidFill>
                <a:ea typeface="Verdana" panose="020B0604030504040204" pitchFamily="34" charset="0"/>
                <a:cs typeface="Times New Roman" panose="02020603050405020304" pitchFamily="18" charset="0"/>
              </a:rPr>
              <a:t>Humbly</a:t>
            </a:r>
            <a:r>
              <a:rPr lang="en-US" dirty="0">
                <a:solidFill>
                  <a:schemeClr val="bg1"/>
                </a:solidFill>
                <a:ea typeface="Verdana" panose="020B0604030504040204" pitchFamily="34" charset="0"/>
                <a:cs typeface="Times New Roman" panose="02020603050405020304" pitchFamily="18" charset="0"/>
              </a:rPr>
              <a:t>:  Is.66:2 . . . Ph.2:12  </a:t>
            </a:r>
          </a:p>
          <a:p>
            <a:pPr marL="0" indent="0">
              <a:spcAft>
                <a:spcPts val="900"/>
              </a:spcAft>
              <a:buNone/>
            </a:pPr>
            <a:r>
              <a:rPr lang="en-US" u="sng" dirty="0">
                <a:solidFill>
                  <a:srgbClr val="CCFFFF"/>
                </a:solidFill>
                <a:ea typeface="Verdana" panose="020B0604030504040204" pitchFamily="34" charset="0"/>
                <a:cs typeface="Times New Roman" panose="02020603050405020304" pitchFamily="18" charset="0"/>
              </a:rPr>
              <a:t>Obediently</a:t>
            </a:r>
            <a:r>
              <a:rPr lang="en-US" dirty="0">
                <a:solidFill>
                  <a:schemeClr val="bg1"/>
                </a:solidFill>
                <a:ea typeface="Verdana" panose="020B0604030504040204" pitchFamily="34" charset="0"/>
                <a:cs typeface="Times New Roman" panose="02020603050405020304" pitchFamily="18" charset="0"/>
              </a:rPr>
              <a:t>:  Jn.7:17</a:t>
            </a:r>
          </a:p>
          <a:p>
            <a:pPr marL="0" indent="0">
              <a:spcAft>
                <a:spcPts val="900"/>
              </a:spcAft>
              <a:buNone/>
            </a:pPr>
            <a:r>
              <a:rPr lang="en-US" u="sng" dirty="0">
                <a:solidFill>
                  <a:srgbClr val="CCFFFF"/>
                </a:solidFill>
                <a:ea typeface="Verdana" panose="020B0604030504040204" pitchFamily="34" charset="0"/>
                <a:cs typeface="Times New Roman" panose="02020603050405020304" pitchFamily="18" charset="0"/>
              </a:rPr>
              <a:t>Comparatively</a:t>
            </a:r>
            <a:r>
              <a:rPr lang="en-US" dirty="0">
                <a:solidFill>
                  <a:schemeClr val="bg1"/>
                </a:solidFill>
                <a:ea typeface="Verdana" panose="020B0604030504040204" pitchFamily="34" charset="0"/>
                <a:cs typeface="Times New Roman" panose="02020603050405020304" pitchFamily="18" charset="0"/>
              </a:rPr>
              <a:t>:  Ac.17:11</a:t>
            </a:r>
          </a:p>
          <a:p>
            <a:pPr marL="0" indent="0">
              <a:spcAft>
                <a:spcPts val="900"/>
              </a:spcAft>
              <a:buNone/>
            </a:pPr>
            <a:r>
              <a:rPr lang="en-US" u="sng" dirty="0">
                <a:solidFill>
                  <a:srgbClr val="CCFFFF"/>
                </a:solidFill>
                <a:ea typeface="Verdana" panose="020B0604030504040204" pitchFamily="34" charset="0"/>
                <a:cs typeface="Times New Roman" panose="02020603050405020304" pitchFamily="18" charset="0"/>
              </a:rPr>
              <a:t>Persistently</a:t>
            </a:r>
            <a:r>
              <a:rPr lang="en-US" dirty="0">
                <a:solidFill>
                  <a:schemeClr val="bg1"/>
                </a:solidFill>
                <a:ea typeface="Verdana" panose="020B0604030504040204" pitchFamily="34" charset="0"/>
                <a:cs typeface="Times New Roman" panose="02020603050405020304" pitchFamily="18" charset="0"/>
              </a:rPr>
              <a:t>:  1 Tim.4:13-16</a:t>
            </a:r>
          </a:p>
          <a:p>
            <a:pPr marL="0" indent="0">
              <a:spcAft>
                <a:spcPts val="300"/>
              </a:spcAft>
              <a:buNone/>
            </a:pPr>
            <a:r>
              <a:rPr lang="en-US" u="sng" dirty="0">
                <a:solidFill>
                  <a:srgbClr val="CCFFFF"/>
                </a:solidFill>
                <a:ea typeface="Verdana" panose="020B0604030504040204" pitchFamily="34" charset="0"/>
                <a:cs typeface="Times New Roman" panose="02020603050405020304" pitchFamily="18" charset="0"/>
              </a:rPr>
              <a:t>Earnestly</a:t>
            </a:r>
            <a:r>
              <a:rPr lang="en-US" dirty="0">
                <a:solidFill>
                  <a:schemeClr val="bg1"/>
                </a:solidFill>
                <a:ea typeface="Verdana" panose="020B0604030504040204" pitchFamily="34" charset="0"/>
                <a:cs typeface="Times New Roman" panose="02020603050405020304" pitchFamily="18" charset="0"/>
              </a:rPr>
              <a:t>:  Hb.2:1</a:t>
            </a:r>
            <a:endParaRPr lang="en-US" u="sng" dirty="0">
              <a:solidFill>
                <a:srgbClr val="FF9933"/>
              </a:solidFill>
              <a:ea typeface="Verdana" panose="020B0604030504040204" pitchFamily="34" charset="0"/>
              <a:cs typeface="Times New Roman" panose="02020603050405020304" pitchFamily="18" charset="0"/>
            </a:endParaRPr>
          </a:p>
          <a:p>
            <a:pPr marL="0" indent="0">
              <a:spcAft>
                <a:spcPts val="300"/>
              </a:spcAft>
              <a:buNone/>
            </a:pPr>
            <a:r>
              <a:rPr lang="en-US" u="sng" dirty="0">
                <a:solidFill>
                  <a:srgbClr val="CCFFFF"/>
                </a:solidFill>
                <a:ea typeface="Verdana" panose="020B0604030504040204" pitchFamily="34" charset="0"/>
                <a:cs typeface="Times New Roman" panose="02020603050405020304" pitchFamily="18" charset="0"/>
              </a:rPr>
              <a:t>Inquiringly</a:t>
            </a:r>
            <a:r>
              <a:rPr lang="en-US" dirty="0">
                <a:solidFill>
                  <a:srgbClr val="FFFFCC"/>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Ac.8:28, 30-31 … 34</a:t>
            </a:r>
          </a:p>
        </p:txBody>
      </p:sp>
    </p:spTree>
    <p:extLst>
      <p:ext uri="{BB962C8B-B14F-4D97-AF65-F5344CB8AC3E}">
        <p14:creationId xmlns:p14="http://schemas.microsoft.com/office/powerpoint/2010/main" val="141942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5" end="5"/>
                                            </p:txEl>
                                          </p:spTgt>
                                        </p:tgtEl>
                                        <p:attrNameLst>
                                          <p:attrName>ppt_c</p:attrName>
                                        </p:attrNameLst>
                                      </p:cBhvr>
                                      <p:to>
                                        <a:srgbClr val="B2B2B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420186" y="1143000"/>
            <a:ext cx="4319786" cy="4572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rPr>
              <a:t>The Need For This Study</a:t>
            </a:r>
          </a:p>
        </p:txBody>
      </p:sp>
      <p:sp>
        <p:nvSpPr>
          <p:cNvPr id="4" name="Rectangle: Rounded Corners 3">
            <a:extLst>
              <a:ext uri="{FF2B5EF4-FFF2-40B4-BE49-F238E27FC236}">
                <a16:creationId xmlns:a16="http://schemas.microsoft.com/office/drawing/2014/main" id="{E5FBAFF9-27BB-4C1E-962A-FAB3CAB6D72B}"/>
              </a:ext>
            </a:extLst>
          </p:cNvPr>
          <p:cNvSpPr/>
          <p:nvPr/>
        </p:nvSpPr>
        <p:spPr>
          <a:xfrm>
            <a:off x="1410856" y="2362200"/>
            <a:ext cx="6324599" cy="1524000"/>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latin typeface="Verdana" panose="020B0604030504040204" pitchFamily="34" charset="0"/>
                <a:ea typeface="Verdana" panose="020B0604030504040204" pitchFamily="34" charset="0"/>
              </a:rPr>
              <a:t>III. </a:t>
            </a:r>
            <a:r>
              <a:rPr lang="en-US" sz="3800" dirty="0">
                <a:solidFill>
                  <a:srgbClr val="FFFF99"/>
                </a:solidFill>
                <a:latin typeface="Verdana" panose="020B0604030504040204" pitchFamily="34" charset="0"/>
                <a:ea typeface="Verdana" panose="020B0604030504040204" pitchFamily="34" charset="0"/>
              </a:rPr>
              <a:t>Illustrated: topical study of prayer</a:t>
            </a:r>
            <a:endParaRPr lang="en-US" sz="3800" dirty="0">
              <a:solidFill>
                <a:srgbClr val="FFFF99"/>
              </a:solidFill>
            </a:endParaRPr>
          </a:p>
        </p:txBody>
      </p:sp>
      <p:sp>
        <p:nvSpPr>
          <p:cNvPr id="5" name="Rectangle: Rounded Corners 4">
            <a:extLst>
              <a:ext uri="{FF2B5EF4-FFF2-40B4-BE49-F238E27FC236}">
                <a16:creationId xmlns:a16="http://schemas.microsoft.com/office/drawing/2014/main" id="{50F2E7C3-E1D4-4B3A-A47A-CBD9DA7DBFBC}"/>
              </a:ext>
            </a:extLst>
          </p:cNvPr>
          <p:cNvSpPr/>
          <p:nvPr/>
        </p:nvSpPr>
        <p:spPr>
          <a:xfrm>
            <a:off x="2419928" y="1752600"/>
            <a:ext cx="4319786" cy="4572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How To Read The Bible</a:t>
            </a:r>
            <a:endParaRPr lang="en-US" sz="2400" dirty="0">
              <a:solidFill>
                <a:schemeClr val="bg1"/>
              </a:solidFill>
            </a:endParaRPr>
          </a:p>
        </p:txBody>
      </p:sp>
    </p:spTree>
    <p:extLst>
      <p:ext uri="{BB962C8B-B14F-4D97-AF65-F5344CB8AC3E}">
        <p14:creationId xmlns:p14="http://schemas.microsoft.com/office/powerpoint/2010/main" val="1267480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chemeClr val="bg1"/>
                </a:solidFill>
              </a:rPr>
              <a:t>Mt.6:5-8 . . . 9-13</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791200"/>
          </a:xfrm>
        </p:spPr>
        <p:txBody>
          <a:bodyPr/>
          <a:lstStyle/>
          <a:p>
            <a:pPr marL="0" indent="0">
              <a:spcAft>
                <a:spcPts val="600"/>
              </a:spcAft>
              <a:buNone/>
            </a:pPr>
            <a:r>
              <a:rPr lang="en-US" sz="2800" dirty="0">
                <a:solidFill>
                  <a:srgbClr val="99FF66"/>
                </a:solidFill>
                <a:latin typeface="Arial" panose="020B0604020202020204" pitchFamily="34" charset="0"/>
                <a:ea typeface="Verdana" panose="020B0604030504040204" pitchFamily="34" charset="0"/>
                <a:cs typeface="Arial" panose="020B0604020202020204" pitchFamily="34" charset="0"/>
              </a:rPr>
              <a:t>◊ </a:t>
            </a:r>
            <a:r>
              <a:rPr lang="en-US" dirty="0">
                <a:solidFill>
                  <a:schemeClr val="bg1"/>
                </a:solidFill>
                <a:ea typeface="Verdana" panose="020B0604030504040204" pitchFamily="34" charset="0"/>
                <a:cs typeface="Times New Roman" panose="02020603050405020304" pitchFamily="18" charset="0"/>
              </a:rPr>
              <a:t>Hypocrites pray to be seen, 5.   Lk.18:9…</a:t>
            </a:r>
          </a:p>
          <a:p>
            <a:pPr marL="0" indent="0">
              <a:spcAft>
                <a:spcPts val="600"/>
              </a:spcAft>
              <a:buNone/>
            </a:pPr>
            <a:r>
              <a:rPr lang="en-US" sz="2800" dirty="0">
                <a:solidFill>
                  <a:srgbClr val="99FF66"/>
                </a:solidFill>
                <a:latin typeface="Arial" panose="020B0604020202020204" pitchFamily="34" charset="0"/>
                <a:ea typeface="Verdana" panose="020B0604030504040204" pitchFamily="34" charset="0"/>
                <a:cs typeface="Arial" panose="020B0604020202020204" pitchFamily="34" charset="0"/>
              </a:rPr>
              <a:t>◊ </a:t>
            </a:r>
            <a:r>
              <a:rPr lang="en-US" dirty="0">
                <a:solidFill>
                  <a:schemeClr val="bg1"/>
                </a:solidFill>
                <a:ea typeface="Verdana" panose="020B0604030504040204" pitchFamily="34" charset="0"/>
                <a:cs typeface="Times New Roman" panose="02020603050405020304" pitchFamily="18" charset="0"/>
              </a:rPr>
              <a:t>Talk to God in private, 6.   Mk.1</a:t>
            </a:r>
          </a:p>
          <a:p>
            <a:pPr marL="0" indent="0">
              <a:spcAft>
                <a:spcPts val="600"/>
              </a:spcAft>
              <a:buNone/>
            </a:pPr>
            <a:r>
              <a:rPr lang="en-US" sz="2800" dirty="0">
                <a:solidFill>
                  <a:srgbClr val="99FF66"/>
                </a:solidFill>
                <a:latin typeface="Arial" panose="020B0604020202020204" pitchFamily="34" charset="0"/>
                <a:ea typeface="Verdana" panose="020B0604030504040204" pitchFamily="34" charset="0"/>
                <a:cs typeface="Arial" panose="020B0604020202020204" pitchFamily="34" charset="0"/>
              </a:rPr>
              <a:t>◊ </a:t>
            </a:r>
            <a:r>
              <a:rPr lang="en-US" dirty="0">
                <a:solidFill>
                  <a:schemeClr val="bg1"/>
                </a:solidFill>
                <a:ea typeface="Verdana" panose="020B0604030504040204" pitchFamily="34" charset="0"/>
                <a:cs typeface="Times New Roman" panose="02020603050405020304" pitchFamily="18" charset="0"/>
              </a:rPr>
              <a:t>Do not babble just to be heard, 7</a:t>
            </a:r>
          </a:p>
          <a:p>
            <a:pPr marL="0" indent="0">
              <a:spcAft>
                <a:spcPts val="600"/>
              </a:spcAft>
              <a:buNone/>
            </a:pPr>
            <a:r>
              <a:rPr lang="en-US" sz="2800" dirty="0">
                <a:solidFill>
                  <a:srgbClr val="99FF66"/>
                </a:solidFill>
                <a:latin typeface="Arial" panose="020B0604020202020204" pitchFamily="34" charset="0"/>
                <a:ea typeface="Verdana" panose="020B0604030504040204" pitchFamily="34" charset="0"/>
                <a:cs typeface="Arial" panose="020B0604020202020204" pitchFamily="34" charset="0"/>
              </a:rPr>
              <a:t>◊ </a:t>
            </a:r>
            <a:r>
              <a:rPr lang="en-US" dirty="0">
                <a:solidFill>
                  <a:schemeClr val="bg1"/>
                </a:solidFill>
                <a:ea typeface="Verdana" panose="020B0604030504040204" pitchFamily="34" charset="0"/>
                <a:cs typeface="Times New Roman" panose="02020603050405020304" pitchFamily="18" charset="0"/>
              </a:rPr>
              <a:t>Pray in trust; God knows our needs, 8</a:t>
            </a:r>
          </a:p>
          <a:p>
            <a:pPr marL="0" indent="0">
              <a:spcAft>
                <a:spcPts val="600"/>
              </a:spcAft>
              <a:buNone/>
            </a:pPr>
            <a:r>
              <a:rPr lang="en-US" sz="2800" dirty="0">
                <a:solidFill>
                  <a:srgbClr val="99FF66"/>
                </a:solidFill>
                <a:latin typeface="Arial" panose="020B0604020202020204" pitchFamily="34" charset="0"/>
                <a:ea typeface="Verdana" panose="020B0604030504040204" pitchFamily="34" charset="0"/>
                <a:cs typeface="Arial" panose="020B0604020202020204" pitchFamily="34" charset="0"/>
              </a:rPr>
              <a:t>◊ </a:t>
            </a:r>
            <a:r>
              <a:rPr lang="en-US" dirty="0">
                <a:solidFill>
                  <a:schemeClr val="bg1"/>
                </a:solidFill>
                <a:ea typeface="Verdana" panose="020B0604030504040204" pitchFamily="34" charset="0"/>
                <a:cs typeface="Times New Roman" panose="02020603050405020304" pitchFamily="18" charset="0"/>
              </a:rPr>
              <a:t>Model, 9-13, 14-15</a:t>
            </a: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5489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3017</TotalTime>
  <Words>749</Words>
  <Application>Microsoft Office PowerPoint</Application>
  <PresentationFormat>On-screen Show (4:3)</PresentationFormat>
  <Paragraphs>108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Verdana</vt:lpstr>
      <vt:lpstr>1_Default Design</vt:lpstr>
      <vt:lpstr>PowerPoint Presentation</vt:lpstr>
      <vt:lpstr>PowerPoint Presentation</vt:lpstr>
      <vt:lpstr>Bible study:</vt:lpstr>
      <vt:lpstr>Bible study:</vt:lpstr>
      <vt:lpstr>Bible study:</vt:lpstr>
      <vt:lpstr>PowerPoint Presentation</vt:lpstr>
      <vt:lpstr>Read . . .</vt:lpstr>
      <vt:lpstr>PowerPoint Presentation</vt:lpstr>
      <vt:lpstr>Mt.6:5-8 . . . 9-13</vt:lpstr>
      <vt:lpstr>Mt.6:5</vt:lpstr>
      <vt:lpstr>Tools (Mt.6:5-8 . . . 9-13)</vt:lpstr>
      <vt:lpstr>Tools (Mt.6:5-8 . . . 9-13)</vt:lpstr>
      <vt:lpstr>Tools (Mt.6:5-8 . . . 9-13)</vt:lpstr>
      <vt:lpstr>Tools (Mt.6:5-8 . . . 9-13)</vt:lpstr>
      <vt:lpstr>Tools (Mt.6:5-8 . . . 9-13)</vt:lpstr>
      <vt:lpstr>Even the young can learn</vt:lpstr>
      <vt:lpstr>Flyleaf of Bible</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229</cp:revision>
  <dcterms:created xsi:type="dcterms:W3CDTF">2006-09-18T21:36:30Z</dcterms:created>
  <dcterms:modified xsi:type="dcterms:W3CDTF">2019-09-16T23:32:06Z</dcterms:modified>
</cp:coreProperties>
</file>