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3"/>
  </p:notesMasterIdLst>
  <p:sldIdLst>
    <p:sldId id="305" r:id="rId2"/>
    <p:sldId id="492" r:id="rId3"/>
    <p:sldId id="493" r:id="rId4"/>
    <p:sldId id="494" r:id="rId5"/>
    <p:sldId id="475" r:id="rId6"/>
    <p:sldId id="455" r:id="rId7"/>
    <p:sldId id="496" r:id="rId8"/>
    <p:sldId id="497" r:id="rId9"/>
    <p:sldId id="498" r:id="rId10"/>
    <p:sldId id="499" r:id="rId11"/>
    <p:sldId id="487" r:id="rId12"/>
    <p:sldId id="507" r:id="rId13"/>
    <p:sldId id="500" r:id="rId14"/>
    <p:sldId id="501" r:id="rId15"/>
    <p:sldId id="502" r:id="rId16"/>
    <p:sldId id="508" r:id="rId17"/>
    <p:sldId id="503" r:id="rId18"/>
    <p:sldId id="504" r:id="rId19"/>
    <p:sldId id="505" r:id="rId20"/>
    <p:sldId id="509" r:id="rId21"/>
    <p:sldId id="506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CCFFFF"/>
    <a:srgbClr val="00FFCC"/>
    <a:srgbClr val="FFFFCC"/>
    <a:srgbClr val="FFFF99"/>
    <a:srgbClr val="99FF66"/>
    <a:srgbClr val="C0C0C0"/>
    <a:srgbClr val="000000"/>
    <a:srgbClr val="89A4A7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4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E2DBE-3CC1-45BF-9091-EE7BE7AC25D2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ED6D4-530D-42E2-AFA1-2340E0A7DD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66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693E8E-39FD-483E-A9DB-E12A6DA0EC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E567A2-252C-4724-9EBD-9E11C35E2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5C52FD-B4D4-42C6-90CD-75680F2C2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4DA3B-E579-429F-B100-3D6C82B4B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22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7294F-ED2C-4319-8322-B87842BE2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C6B21E-C112-49C0-B351-8DC9BFB9F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E53B-17FF-40B7-B95E-3B5EA6A0F8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C0AF-E6C9-435B-9B2B-490DAE161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57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6CF25D-01B7-4EE7-9F00-9BE73295F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1373C8-96E5-4D5A-A91F-47B21CF73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31544-90DD-4DEF-9A1D-A5F26F35E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1A14-4106-4D57-A966-841D28FA2C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88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98D87-FFF2-41D1-84C5-5B5D14A9A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C89EFF-1244-4E70-9703-062CF5F73A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42C04-9346-458F-A06C-0F1FA8F36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5F1D-A032-4F73-B9AB-066441233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86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F89F8A-4D9C-41BB-B607-42F54ADD0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A5484-4D52-4851-8873-A5F36D9B5F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A2595E-6208-41A3-A54B-7574619F6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3E231-D2BF-42D1-B6F8-945C3F4DB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40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34686-6303-4ADE-AC09-4C574656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6E28A-B925-4E65-8D24-B57E0F791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C4DC8-0CF5-4F97-9A9D-B0F4D5D03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DCC2-57A4-4182-9F6B-C2DCB432A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81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34702E-35DE-42A2-A290-937CE5172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E9B298-8964-4A00-9110-0DBC984AF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932F0F-2BCD-48A6-BA37-2D4DE766F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4B438-A833-4EF3-9C33-AD72DE2CC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59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4147C9-A3F1-433F-AAFF-6ECA9D478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73EA48-7B33-4777-8A3C-EDB44182D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4A91A2-B1BE-49B2-A188-D4F95793F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90CD-B251-47C4-8093-16BDA4369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61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8D967E-F350-40B1-919C-E575A1168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4E2942-544A-469B-AB2E-7DFA450F2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D87BED-4BC3-4933-B77A-CF96324A2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D56C-4A5D-40BB-A9CB-E8F5FBED6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89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98DB6-F78D-4B85-96E1-99C3B88C1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C69AFD-271D-4764-A228-7A2B382F1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2691-E3A7-4FEC-8503-3D7B10778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409D-BB9A-49DD-9EE7-D83C34375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3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EBEBA-6559-43C8-A599-BC51EB7FD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09530-16DF-48D1-B5F5-C98A8D3D8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5ED5AD-6DB9-4ADA-9DB5-F56AF4682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90AD-1421-4630-B7C0-21FD9A44D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63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F1B833-C6E0-46FB-A23C-F4986F4EE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37713B-F5E7-430C-A59B-1DDF4749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036185-70A9-42BE-9A12-B66F77F46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A873452-E442-4C5E-AA4F-DEECDAFB79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153418-0622-41A8-B1A5-9138FED9B5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373DC09-5685-4D12-8DF6-4F8A4E96F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901489" y="1143000"/>
            <a:ext cx="5352134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000" dirty="0">
                <a:solidFill>
                  <a:srgbClr val="FFFF00"/>
                </a:solidFill>
              </a:rPr>
              <a:t>Terrible Lizards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3674"/>
            <a:ext cx="8229600" cy="1025526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Facts –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990600"/>
            <a:ext cx="8599052" cy="5673726"/>
          </a:xfrm>
        </p:spPr>
        <p:txBody>
          <a:bodyPr/>
          <a:lstStyle/>
          <a:p>
            <a:pPr marL="341313" indent="-341313">
              <a:buNone/>
            </a:pPr>
            <a:r>
              <a:rPr lang="en-US" sz="2400" dirty="0">
                <a:solidFill>
                  <a:srgbClr val="FFC000"/>
                </a:solidFill>
              </a:rPr>
              <a:t>1. </a:t>
            </a:r>
            <a:r>
              <a:rPr lang="en-US" sz="2800" dirty="0">
                <a:solidFill>
                  <a:srgbClr val="FFFFCC"/>
                </a:solidFill>
              </a:rPr>
              <a:t>Whatever Bible discusses, it represents accurately.</a:t>
            </a:r>
          </a:p>
          <a:p>
            <a:pPr marL="341313" indent="-341313">
              <a:buNone/>
            </a:pPr>
            <a:r>
              <a:rPr lang="en-US" sz="2400" dirty="0">
                <a:solidFill>
                  <a:srgbClr val="FFC000"/>
                </a:solidFill>
              </a:rPr>
              <a:t>2. </a:t>
            </a:r>
            <a:r>
              <a:rPr lang="en-US" sz="2800" dirty="0">
                <a:solidFill>
                  <a:srgbClr val="FFFFCC"/>
                </a:solidFill>
              </a:rPr>
              <a:t>‘Dinosaur’ did not exist until 1842.</a:t>
            </a:r>
          </a:p>
          <a:p>
            <a:pPr marL="341313" indent="-341313">
              <a:spcAft>
                <a:spcPts val="900"/>
              </a:spcAft>
              <a:buNone/>
            </a:pPr>
            <a:r>
              <a:rPr lang="en-US" sz="2400" dirty="0">
                <a:solidFill>
                  <a:srgbClr val="FFC000"/>
                </a:solidFill>
              </a:rPr>
              <a:t>3.</a:t>
            </a:r>
            <a:r>
              <a:rPr lang="en-US" dirty="0">
                <a:solidFill>
                  <a:schemeClr val="bg1"/>
                </a:solidFill>
              </a:rPr>
              <a:t> Some say Bible does not refer to dinosaurs.</a:t>
            </a:r>
          </a:p>
          <a:p>
            <a:pPr marL="0" indent="0">
              <a:spcAft>
                <a:spcPts val="400"/>
              </a:spcAft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684213" indent="-684213" defTabSz="400050">
              <a:spcAft>
                <a:spcPts val="400"/>
              </a:spcAft>
              <a:buNone/>
              <a:tabLst>
                <a:tab pos="803275" algn="l"/>
              </a:tabLst>
            </a:pPr>
            <a:r>
              <a:rPr lang="en-US" dirty="0">
                <a:solidFill>
                  <a:schemeClr val="bg1"/>
                </a:solidFill>
              </a:rPr>
              <a:t>    </a:t>
            </a:r>
            <a:r>
              <a:rPr lang="en-US" sz="2400" dirty="0">
                <a:solidFill>
                  <a:srgbClr val="FFC000"/>
                </a:solidFill>
              </a:rPr>
              <a:t>a. </a:t>
            </a:r>
            <a:r>
              <a:rPr lang="en-US" sz="3100" dirty="0">
                <a:solidFill>
                  <a:schemeClr val="bg1"/>
                </a:solidFill>
              </a:rPr>
              <a:t>Gn.1:21 </a:t>
            </a:r>
            <a:r>
              <a:rPr lang="en-US" sz="3000" dirty="0">
                <a:solidFill>
                  <a:schemeClr val="bg1"/>
                </a:solidFill>
              </a:rPr>
              <a:t>(Job 7:12):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sz="3100" dirty="0">
                <a:solidFill>
                  <a:srgbClr val="FF9933"/>
                </a:solidFill>
              </a:rPr>
              <a:t>sea monster; sea 	 	dragon, i.e., a serpent-like monster…</a:t>
            </a:r>
            <a:br>
              <a:rPr lang="en-US" sz="3100" dirty="0">
                <a:solidFill>
                  <a:srgbClr val="FF9933"/>
                </a:solidFill>
              </a:rPr>
            </a:br>
            <a:r>
              <a:rPr lang="en-US" sz="3100" dirty="0">
                <a:solidFill>
                  <a:srgbClr val="FF9933"/>
                </a:solidFill>
              </a:rPr>
              <a:t> sea serpent.   </a:t>
            </a:r>
            <a:r>
              <a:rPr lang="en-US" sz="3100" dirty="0">
                <a:solidFill>
                  <a:schemeClr val="bg1"/>
                </a:solidFill>
              </a:rPr>
              <a:t>Ps.148:7 </a:t>
            </a:r>
          </a:p>
          <a:p>
            <a:pPr marL="803275" indent="-803275" defTabSz="400050">
              <a:buNone/>
              <a:tabLst>
                <a:tab pos="803275" algn="l"/>
              </a:tabLst>
            </a:pPr>
            <a:r>
              <a:rPr lang="en-US" sz="3100" dirty="0">
                <a:solidFill>
                  <a:schemeClr val="bg1"/>
                </a:solidFill>
              </a:rPr>
              <a:t>    </a:t>
            </a:r>
            <a:r>
              <a:rPr lang="en-US" sz="2400" dirty="0">
                <a:solidFill>
                  <a:srgbClr val="FFC000"/>
                </a:solidFill>
              </a:rPr>
              <a:t>b.</a:t>
            </a:r>
            <a:r>
              <a:rPr lang="en-US" sz="3100" dirty="0">
                <a:solidFill>
                  <a:schemeClr val="bg1"/>
                </a:solidFill>
              </a:rPr>
              <a:t> Is.30:6, </a:t>
            </a:r>
            <a:r>
              <a:rPr lang="en-US" sz="3100" dirty="0">
                <a:solidFill>
                  <a:srgbClr val="FF9933"/>
                </a:solidFill>
              </a:rPr>
              <a:t>flying fiery serpent</a:t>
            </a:r>
            <a:r>
              <a:rPr lang="en-US" sz="3100" dirty="0">
                <a:solidFill>
                  <a:schemeClr val="bg1"/>
                </a:solidFill>
              </a:rPr>
              <a:t>: exact ID  unknown.   Flying reptiles once lived.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0121C1-7378-47EB-B5A4-B06FAEA9BB8F}"/>
              </a:ext>
            </a:extLst>
          </p:cNvPr>
          <p:cNvSpPr/>
          <p:nvPr/>
        </p:nvSpPr>
        <p:spPr>
          <a:xfrm>
            <a:off x="2460457" y="2694708"/>
            <a:ext cx="4223086" cy="568326"/>
          </a:xfrm>
          <a:prstGeom prst="rect">
            <a:avLst/>
          </a:prstGeom>
          <a:solidFill>
            <a:schemeClr val="tx1"/>
          </a:solidFill>
          <a:ln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How do they know?</a:t>
            </a:r>
          </a:p>
        </p:txBody>
      </p:sp>
    </p:spTree>
    <p:extLst>
      <p:ext uri="{BB962C8B-B14F-4D97-AF65-F5344CB8AC3E}">
        <p14:creationId xmlns:p14="http://schemas.microsoft.com/office/powerpoint/2010/main" val="2887609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896937"/>
          </a:xfrm>
        </p:spPr>
        <p:txBody>
          <a:bodyPr/>
          <a:lstStyle/>
          <a:p>
            <a:r>
              <a:rPr lang="en-US" sz="3600" dirty="0">
                <a:solidFill>
                  <a:srgbClr val="CCFFFF"/>
                </a:solidFill>
              </a:rPr>
              <a:t>Job gets his wish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066800"/>
            <a:ext cx="8610600" cy="54102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8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 questions, Job withers.</a:t>
            </a:r>
          </a:p>
          <a:p>
            <a:pPr marL="0" indent="0">
              <a:spcBef>
                <a:spcPts val="600"/>
              </a:spcBef>
              <a:spcAft>
                <a:spcPts val="800"/>
              </a:spcAft>
              <a:buNone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Issue: before criticizing God, one must know what He knows, be able to do what He does.</a:t>
            </a:r>
          </a:p>
          <a:p>
            <a:pPr marL="0" indent="0">
              <a:spcBef>
                <a:spcPts val="600"/>
              </a:spcBef>
              <a:spcAft>
                <a:spcPts val="8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 shows His power and wisdom that produced His creation.</a:t>
            </a:r>
          </a:p>
          <a:p>
            <a:pPr marL="0" indent="0" defTabSz="396875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	Job seeks unconditional surrender.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</a:t>
            </a: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927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966608" y="914400"/>
            <a:ext cx="5226942" cy="457200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accent3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accent3">
                    <a:lumMod val="85000"/>
                  </a:schemeClr>
                </a:solidFill>
              </a:rPr>
              <a:t>Why Are Dinosaurs Important?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C86E60F-6AC6-4A26-AC82-051B19A356A6}"/>
              </a:ext>
            </a:extLst>
          </p:cNvPr>
          <p:cNvSpPr/>
          <p:nvPr/>
        </p:nvSpPr>
        <p:spPr>
          <a:xfrm>
            <a:off x="1410856" y="2133600"/>
            <a:ext cx="6324599" cy="15240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accent3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 Behemoth</a:t>
            </a:r>
          </a:p>
          <a:p>
            <a:pPr algn="ctr" eaLnBrk="1" hangingPunct="1">
              <a:defRPr/>
            </a:pPr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Job 41:15-24</a:t>
            </a:r>
            <a:endParaRPr lang="en-US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C831798-B3B3-4932-A2AC-3FD5A40B8A3F}"/>
              </a:ext>
            </a:extLst>
          </p:cNvPr>
          <p:cNvSpPr/>
          <p:nvPr/>
        </p:nvSpPr>
        <p:spPr>
          <a:xfrm>
            <a:off x="1969008" y="1524000"/>
            <a:ext cx="5226942" cy="457200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accent3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‘Why Is Bible Silent?’</a:t>
            </a:r>
            <a:endParaRPr lang="en-US" sz="2400" dirty="0">
              <a:solidFill>
                <a:schemeClr val="accent3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460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896937"/>
          </a:xfrm>
        </p:spPr>
        <p:txBody>
          <a:bodyPr/>
          <a:lstStyle/>
          <a:p>
            <a:r>
              <a:rPr lang="en-US" sz="3600" dirty="0">
                <a:solidFill>
                  <a:srgbClr val="CCFFFF"/>
                </a:solidFill>
              </a:rPr>
              <a:t>Behemoth, </a:t>
            </a:r>
            <a:r>
              <a:rPr lang="en-US" sz="3600" dirty="0">
                <a:solidFill>
                  <a:schemeClr val="bg1"/>
                </a:solidFill>
              </a:rPr>
              <a:t>Job 40:15-24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066800"/>
            <a:ext cx="8610600" cy="54102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8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Intensive plural of ‘beast, animal, cattle.’</a:t>
            </a:r>
          </a:p>
          <a:p>
            <a:pPr marL="0" indent="0">
              <a:spcBef>
                <a:spcPts val="600"/>
              </a:spcBef>
              <a:spcAft>
                <a:spcPts val="800"/>
              </a:spcAft>
              <a:buNone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Can refer to beasts in general (Is.13:21).</a:t>
            </a:r>
          </a:p>
          <a:p>
            <a:pPr marL="0" indent="0">
              <a:spcBef>
                <a:spcPts val="600"/>
              </a:spcBef>
              <a:spcAft>
                <a:spcPts val="8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Plural form + Singular verbs / pronouns specifies one great beast.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Translators did not know this beast’s identity; left it untranslated.   ‘Transliterated’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</a:t>
            </a: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59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6807"/>
            <a:ext cx="8229600" cy="668337"/>
          </a:xfrm>
        </p:spPr>
        <p:txBody>
          <a:bodyPr/>
          <a:lstStyle/>
          <a:p>
            <a:r>
              <a:rPr lang="en-US" sz="3600" dirty="0">
                <a:solidFill>
                  <a:srgbClr val="CCFFFF"/>
                </a:solidFill>
              </a:rPr>
              <a:t>Behemoth, </a:t>
            </a:r>
            <a:r>
              <a:rPr lang="en-US" sz="3600" dirty="0">
                <a:solidFill>
                  <a:schemeClr val="bg1"/>
                </a:solidFill>
              </a:rPr>
              <a:t>Job 40:15-24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348" y="914400"/>
            <a:ext cx="8513616" cy="57150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8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Some assume ‘hippopotamus’ (ASV </a:t>
            </a:r>
            <a:r>
              <a:rPr lang="en-US" sz="3100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ftnt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.)</a:t>
            </a:r>
          </a:p>
          <a:p>
            <a:pPr marL="0" indent="0">
              <a:spcBef>
                <a:spcPts val="600"/>
              </a:spcBef>
              <a:spcAft>
                <a:spcPts val="8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NKJV </a:t>
            </a:r>
            <a:r>
              <a:rPr lang="en-US" sz="3100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ftnt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: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‘A large animal, exact identity unknown.’   [So ESV </a:t>
            </a:r>
            <a:r>
              <a:rPr lang="en-US" sz="3000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ftnt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.]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RSV: 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“This portrait of </a:t>
            </a:r>
            <a:r>
              <a:rPr lang="en-US" sz="3100" i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Behemoth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(like … Leviathan) 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may have received literary amplification, but it plays an integral part of the poet’s purpose:  the creating God is in control of all forces of evil, despite appear-</a:t>
            </a:r>
            <a:r>
              <a:rPr lang="en-US" sz="3100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ances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to the contrary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… 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The primeval monster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… 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is</a:t>
            </a:r>
            <a:b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not a mere hippopotamus, but a mythical symbol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… </a:t>
            </a:r>
            <a:r>
              <a:rPr lang="en-US" sz="3100" i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Leviathan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not an ordinary crocodile, but the sea-monster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… 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is only a plaything in the eyes of God.”</a:t>
            </a:r>
            <a:endParaRPr lang="en-US" sz="31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</a:t>
            </a: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06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9119"/>
            <a:ext cx="8229600" cy="668337"/>
          </a:xfrm>
        </p:spPr>
        <p:txBody>
          <a:bodyPr/>
          <a:lstStyle/>
          <a:p>
            <a:r>
              <a:rPr lang="en-US" sz="3600" dirty="0">
                <a:solidFill>
                  <a:srgbClr val="CCFFFF"/>
                </a:solidFill>
              </a:rPr>
              <a:t>Behemoth, </a:t>
            </a:r>
            <a:r>
              <a:rPr lang="en-US" sz="3600" dirty="0">
                <a:solidFill>
                  <a:schemeClr val="bg1"/>
                </a:solidFill>
              </a:rPr>
              <a:t>Job 40:15-24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656" y="838200"/>
            <a:ext cx="8763000" cy="57150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15-16,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‘I made along with you.’  Grass.  Hips…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17,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moves tail like cedar</a:t>
            </a:r>
          </a:p>
          <a:p>
            <a:pPr marL="628650" indent="-62865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18,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skeleton like massive framework of brass and iron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19a, </a:t>
            </a:r>
            <a:r>
              <a:rPr lang="en-US" i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first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(chief): size, might of God’s works 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 </a:t>
            </a:r>
            <a:r>
              <a:rPr lang="en-US" dirty="0">
                <a:solidFill>
                  <a:srgbClr val="FFFF9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FFFF9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a.</a:t>
            </a:r>
            <a:r>
              <a:rPr lang="en-US" dirty="0">
                <a:solidFill>
                  <a:srgbClr val="FFFF9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Hippo: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about 4 tons…7 feet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  </a:t>
            </a:r>
            <a:r>
              <a:rPr lang="en-US" sz="2400" dirty="0">
                <a:solidFill>
                  <a:srgbClr val="FFFF9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b.</a:t>
            </a:r>
            <a:r>
              <a:rPr lang="en-US" dirty="0">
                <a:solidFill>
                  <a:srgbClr val="FFFF9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Elephant: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about twice size of hippo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  </a:t>
            </a:r>
            <a:r>
              <a:rPr lang="en-US" sz="2400" dirty="0">
                <a:solidFill>
                  <a:srgbClr val="FFFF9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c.</a:t>
            </a:r>
            <a:r>
              <a:rPr lang="en-US" dirty="0">
                <a:solidFill>
                  <a:srgbClr val="FFFF9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Apatosaurus: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about 30 tons, 3 stories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19b,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could not approach with sword / capture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24,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no creature today fits this description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</a:t>
            </a: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76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966608" y="914400"/>
            <a:ext cx="5226942" cy="457200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accent3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accent3">
                    <a:lumMod val="85000"/>
                  </a:schemeClr>
                </a:solidFill>
              </a:rPr>
              <a:t>Why Are Dinosaurs Important?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C86E60F-6AC6-4A26-AC82-051B19A356A6}"/>
              </a:ext>
            </a:extLst>
          </p:cNvPr>
          <p:cNvSpPr/>
          <p:nvPr/>
        </p:nvSpPr>
        <p:spPr>
          <a:xfrm>
            <a:off x="1410856" y="2743200"/>
            <a:ext cx="6324599" cy="15240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accent3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IV. Leviathan</a:t>
            </a:r>
          </a:p>
          <a:p>
            <a:pPr algn="ctr" eaLnBrk="1" hangingPunct="1">
              <a:defRPr/>
            </a:pPr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Job 41:1-34</a:t>
            </a:r>
            <a:endParaRPr lang="en-US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C831798-B3B3-4932-A2AC-3FD5A40B8A3F}"/>
              </a:ext>
            </a:extLst>
          </p:cNvPr>
          <p:cNvSpPr/>
          <p:nvPr/>
        </p:nvSpPr>
        <p:spPr>
          <a:xfrm>
            <a:off x="1969008" y="1524000"/>
            <a:ext cx="5226942" cy="457200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accent3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‘Why Is Bible Silent?’</a:t>
            </a:r>
            <a:endParaRPr lang="en-US" sz="2400" dirty="0">
              <a:solidFill>
                <a:schemeClr val="accent3">
                  <a:lumMod val="85000"/>
                </a:schemeClr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B44BA79-6B61-46D2-8E79-75D9921AE848}"/>
              </a:ext>
            </a:extLst>
          </p:cNvPr>
          <p:cNvSpPr/>
          <p:nvPr/>
        </p:nvSpPr>
        <p:spPr>
          <a:xfrm>
            <a:off x="1960416" y="2133600"/>
            <a:ext cx="5226942" cy="457200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accent3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 Behemoth</a:t>
            </a:r>
            <a:endParaRPr lang="en-US" sz="2400" dirty="0">
              <a:solidFill>
                <a:schemeClr val="accent3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569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896937"/>
          </a:xfrm>
        </p:spPr>
        <p:txBody>
          <a:bodyPr/>
          <a:lstStyle/>
          <a:p>
            <a:r>
              <a:rPr lang="en-US" sz="3600" dirty="0">
                <a:solidFill>
                  <a:srgbClr val="CCFFFF"/>
                </a:solidFill>
              </a:rPr>
              <a:t>Leviathan, </a:t>
            </a:r>
            <a:r>
              <a:rPr lang="en-US" sz="3600" dirty="0">
                <a:solidFill>
                  <a:schemeClr val="bg1"/>
                </a:solidFill>
              </a:rPr>
              <a:t>Job 41:1-34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914400"/>
            <a:ext cx="8610600" cy="54102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Reptile, serpent-like creature of the sea that takes on mythological proportions.  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Sea creature.  Dragon.  Sea monster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[N]ASV; RSV. 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Monster of the deep </a:t>
            </a: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(NIV).  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Sea serpent </a:t>
            </a: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(NKJV).</a:t>
            </a: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NASB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et al. </a:t>
            </a:r>
            <a:r>
              <a:rPr lang="en-US" sz="3200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ftnt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.: ‘or the crocodile.’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NKJV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ftnt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.: A large sea creature, exact identity unknown.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LXX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: verb, to be extraordinarily impressed or disturbed by something…</a:t>
            </a:r>
            <a:r>
              <a:rPr lang="en-US" sz="3200" i="1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wonder, marvel.</a:t>
            </a: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Context: not a crocodile.</a:t>
            </a: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</a:t>
            </a: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71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896937"/>
          </a:xfrm>
        </p:spPr>
        <p:txBody>
          <a:bodyPr/>
          <a:lstStyle/>
          <a:p>
            <a:r>
              <a:rPr lang="en-US" sz="3600" dirty="0">
                <a:solidFill>
                  <a:srgbClr val="CCFFFF"/>
                </a:solidFill>
              </a:rPr>
              <a:t>Leviathan, </a:t>
            </a:r>
            <a:r>
              <a:rPr lang="en-US" sz="3600" dirty="0">
                <a:solidFill>
                  <a:schemeClr val="bg1"/>
                </a:solidFill>
              </a:rPr>
              <a:t>Job 41:1-34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4102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1-6,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could not be captured and domesticated.</a:t>
            </a:r>
          </a:p>
          <a:p>
            <a:pPr marL="803275" indent="-803275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7-11,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overwhelmed men…therefore, who can resist God?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12-17,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scales as armor; terrifying teeth.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18-21,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sneezings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of fire / smoke.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99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Fireflies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produce light.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99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Eels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produce electricity.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99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Bombardier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99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beetles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produce explosive chemical reactions.</a:t>
            </a:r>
          </a:p>
        </p:txBody>
      </p:sp>
    </p:spTree>
    <p:extLst>
      <p:ext uri="{BB962C8B-B14F-4D97-AF65-F5344CB8AC3E}">
        <p14:creationId xmlns:p14="http://schemas.microsoft.com/office/powerpoint/2010/main" val="309119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896937"/>
          </a:xfrm>
        </p:spPr>
        <p:txBody>
          <a:bodyPr/>
          <a:lstStyle/>
          <a:p>
            <a:r>
              <a:rPr lang="en-US" sz="3600" dirty="0">
                <a:solidFill>
                  <a:srgbClr val="CCFFFF"/>
                </a:solidFill>
              </a:rPr>
              <a:t>Leviathan, </a:t>
            </a:r>
            <a:r>
              <a:rPr lang="en-US" sz="3600" dirty="0">
                <a:solidFill>
                  <a:schemeClr val="bg1"/>
                </a:solidFill>
              </a:rPr>
              <a:t>Job 41:1-34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4102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800"/>
              </a:spcAft>
              <a:buNone/>
            </a:pPr>
            <a:r>
              <a:rPr lang="en-US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22-24,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mightiest of men feared…</a:t>
            </a:r>
          </a:p>
          <a:p>
            <a:pPr marL="0" indent="0">
              <a:spcBef>
                <a:spcPts val="600"/>
              </a:spcBef>
              <a:spcAft>
                <a:spcPts val="800"/>
              </a:spcAft>
              <a:buNone/>
            </a:pPr>
            <a:r>
              <a:rPr lang="en-US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25,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crocodiles have short legs… (cf. v.34).</a:t>
            </a:r>
          </a:p>
          <a:p>
            <a:pPr marL="0" indent="0">
              <a:spcBef>
                <a:spcPts val="600"/>
              </a:spcBef>
              <a:spcAft>
                <a:spcPts val="800"/>
              </a:spcAft>
              <a:buNone/>
            </a:pPr>
            <a:r>
              <a:rPr lang="en-US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26-30,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weapons useless against him.</a:t>
            </a:r>
          </a:p>
          <a:p>
            <a:pPr marL="684213" indent="-684213">
              <a:spcBef>
                <a:spcPts val="600"/>
              </a:spcBef>
              <a:spcAft>
                <a:spcPts val="800"/>
              </a:spcAft>
              <a:buNone/>
            </a:pPr>
            <a:r>
              <a:rPr lang="en-US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31-32,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moved easily through sea, causing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commotion in water – churning wake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pPr marL="684213" indent="-684213">
              <a:spcBef>
                <a:spcPts val="600"/>
              </a:spcBef>
              <a:spcAft>
                <a:spcPts val="800"/>
              </a:spcAft>
              <a:buNone/>
            </a:pPr>
            <a:r>
              <a:rPr lang="en-US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33,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 other creature on earth could cause such dread.</a:t>
            </a:r>
          </a:p>
          <a:p>
            <a:pPr marL="684213" indent="-684213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34,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strange if say crocodile beholds every high thing.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endParaRPr lang="en-US" sz="30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645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3674"/>
            <a:ext cx="8229600" cy="1025526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Gideon </a:t>
            </a:r>
            <a:r>
              <a:rPr lang="en-US" sz="3400" dirty="0" err="1">
                <a:solidFill>
                  <a:srgbClr val="CCFFFF"/>
                </a:solidFill>
              </a:rPr>
              <a:t>Mantell</a:t>
            </a:r>
            <a:endParaRPr lang="en-US" sz="3400" dirty="0">
              <a:solidFill>
                <a:srgbClr val="CCFFFF"/>
              </a:solidFill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5F111C2-E44A-49CE-9BC1-B2CAC3988F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524000"/>
            <a:ext cx="7010400" cy="4171950"/>
          </a:xfrm>
        </p:spPr>
      </p:pic>
    </p:spTree>
    <p:extLst>
      <p:ext uri="{BB962C8B-B14F-4D97-AF65-F5344CB8AC3E}">
        <p14:creationId xmlns:p14="http://schemas.microsoft.com/office/powerpoint/2010/main" val="42517343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896937"/>
          </a:xfrm>
        </p:spPr>
        <p:txBody>
          <a:bodyPr/>
          <a:lstStyle/>
          <a:p>
            <a:r>
              <a:rPr lang="en-US" sz="3600" dirty="0">
                <a:solidFill>
                  <a:srgbClr val="CCFFFF"/>
                </a:solidFill>
              </a:rPr>
              <a:t>Leviathan, </a:t>
            </a:r>
            <a:r>
              <a:rPr lang="en-US" sz="3600" dirty="0">
                <a:solidFill>
                  <a:schemeClr val="bg1"/>
                </a:solidFill>
              </a:rPr>
              <a:t>Job 41:1-34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914400"/>
            <a:ext cx="8610600" cy="54102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T.K.Cheyne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espoused mythological </a:t>
            </a:r>
            <a:r>
              <a:rPr lang="en-US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interpre-tation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of Job 40-41.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>
                <a:solidFill>
                  <a:srgbClr val="00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 modern animal fits the description</a:t>
            </a:r>
            <a:r>
              <a:rPr lang="en-US" sz="30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>
                <a:solidFill>
                  <a:srgbClr val="00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Are other animals mythological, too? </a:t>
            </a:r>
            <a:endParaRPr lang="en-US" sz="3000" dirty="0">
              <a:solidFill>
                <a:srgbClr val="CCFFFF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>
                <a:solidFill>
                  <a:srgbClr val="00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 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Mythological view causes greater problems</a:t>
            </a:r>
            <a:r>
              <a:rPr lang="en-US" sz="30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1DCF88-16A1-4D70-B1AD-B70C4BA0FB11}"/>
              </a:ext>
            </a:extLst>
          </p:cNvPr>
          <p:cNvSpPr/>
          <p:nvPr/>
        </p:nvSpPr>
        <p:spPr>
          <a:xfrm>
            <a:off x="1233054" y="4038600"/>
            <a:ext cx="6691746" cy="1295400"/>
          </a:xfrm>
          <a:prstGeom prst="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Job could say, “What’s the point?</a:t>
            </a:r>
            <a:br>
              <a:rPr lang="en-US" sz="3200" dirty="0"/>
            </a:br>
            <a:r>
              <a:rPr lang="en-US" sz="3200" dirty="0"/>
              <a:t>These creatures are make-believe.”</a:t>
            </a:r>
          </a:p>
        </p:txBody>
      </p:sp>
    </p:spTree>
    <p:extLst>
      <p:ext uri="{BB962C8B-B14F-4D97-AF65-F5344CB8AC3E}">
        <p14:creationId xmlns:p14="http://schemas.microsoft.com/office/powerpoint/2010/main" val="2629421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89693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Ex.20:11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914400"/>
            <a:ext cx="8610600" cy="54102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Summary of Creation account, Gn.1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Six days . . . created </a:t>
            </a:r>
            <a:r>
              <a:rPr lang="en-US" i="1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all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that is in them</a:t>
            </a:r>
          </a:p>
          <a:p>
            <a:pPr marL="341313" indent="-341313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Sea and air creatures: </a:t>
            </a: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5</a:t>
            </a:r>
            <a:r>
              <a:rPr lang="en-US" baseline="300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</a:t>
            </a: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day</a:t>
            </a:r>
          </a:p>
          <a:p>
            <a:pPr marL="341313" indent="-341313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	Land animals: </a:t>
            </a: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6</a:t>
            </a:r>
            <a:r>
              <a:rPr lang="en-US" baseline="300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</a:t>
            </a: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day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... with man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(Job 40:15)</a:t>
            </a:r>
          </a:p>
          <a:p>
            <a:pPr marL="341313" indent="-341313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Job learned the lesson</a:t>
            </a:r>
          </a:p>
        </p:txBody>
      </p:sp>
    </p:spTree>
    <p:extLst>
      <p:ext uri="{BB962C8B-B14F-4D97-AF65-F5344CB8AC3E}">
        <p14:creationId xmlns:p14="http://schemas.microsoft.com/office/powerpoint/2010/main" val="44983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3674"/>
            <a:ext cx="8229600" cy="1025526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Sir Richard Owen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Leading British anatomist.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00"/>
                </a:solidFill>
              </a:rPr>
              <a:t>1842</a:t>
            </a:r>
            <a:r>
              <a:rPr lang="en-US" sz="3200" dirty="0">
                <a:solidFill>
                  <a:schemeClr val="bg1"/>
                </a:solidFill>
              </a:rPr>
              <a:t>: coined ‘dinosaurs’ . . . 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                     </a:t>
            </a:r>
            <a:r>
              <a:rPr lang="en-US" sz="3200" i="1" dirty="0" err="1">
                <a:solidFill>
                  <a:srgbClr val="CCFFFF"/>
                </a:solidFill>
              </a:rPr>
              <a:t>dino</a:t>
            </a:r>
            <a:r>
              <a:rPr lang="en-US" sz="3200" i="1" dirty="0" err="1">
                <a:solidFill>
                  <a:srgbClr val="99FF66"/>
                </a:solidFill>
              </a:rPr>
              <a:t>▪</a:t>
            </a:r>
            <a:r>
              <a:rPr lang="en-US" sz="3200" i="1" dirty="0" err="1">
                <a:solidFill>
                  <a:srgbClr val="CCFFFF"/>
                </a:solidFill>
              </a:rPr>
              <a:t>saurs</a:t>
            </a:r>
            <a:endParaRPr lang="en-US" sz="3200" i="1" dirty="0">
              <a:solidFill>
                <a:srgbClr val="CCFFFF"/>
              </a:solidFill>
            </a:endParaRP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3200" i="1" dirty="0">
                <a:solidFill>
                  <a:srgbClr val="CCFFFF"/>
                </a:solidFill>
              </a:rPr>
              <a:t>                    terrible lizards</a:t>
            </a:r>
            <a:endParaRPr lang="en-US" sz="3200" i="1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American fossil hunters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00"/>
                </a:solidFill>
              </a:rPr>
              <a:t>1877</a:t>
            </a:r>
            <a:r>
              <a:rPr lang="en-US" sz="3200" dirty="0">
                <a:solidFill>
                  <a:schemeClr val="bg1"/>
                </a:solidFill>
              </a:rPr>
              <a:t>: two schoolmasters found colossal bones projecting from rocks in different sections of Colorado…</a:t>
            </a:r>
          </a:p>
        </p:txBody>
      </p:sp>
    </p:spTree>
    <p:extLst>
      <p:ext uri="{BB962C8B-B14F-4D97-AF65-F5344CB8AC3E}">
        <p14:creationId xmlns:p14="http://schemas.microsoft.com/office/powerpoint/2010/main" val="220277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3674"/>
            <a:ext cx="8229600" cy="1025526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Ongoing war: evolutionists – creationists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06963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Issue: time</a:t>
            </a:r>
            <a:endParaRPr lang="en-US" sz="32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Evolutionists </a:t>
            </a:r>
            <a:r>
              <a:rPr lang="en-US" sz="3200" dirty="0">
                <a:solidFill>
                  <a:schemeClr val="bg1"/>
                </a:solidFill>
              </a:rPr>
              <a:t>claim dinosaurs</a:t>
            </a:r>
            <a:r>
              <a:rPr lang="en-US" dirty="0">
                <a:solidFill>
                  <a:schemeClr val="bg1"/>
                </a:solidFill>
              </a:rPr>
              <a:t> e</a:t>
            </a:r>
            <a:r>
              <a:rPr lang="en-US" sz="3200" dirty="0">
                <a:solidFill>
                  <a:schemeClr val="bg1"/>
                </a:solidFill>
              </a:rPr>
              <a:t>volved from ancient reptile 200 million years ago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Became extinct 65-70 million yrs. ago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Man (in some form) evolved 2-3 million years ago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9C0BBA-3C13-448D-8FC9-F5A7EFA22216}"/>
              </a:ext>
            </a:extLst>
          </p:cNvPr>
          <p:cNvSpPr/>
          <p:nvPr/>
        </p:nvSpPr>
        <p:spPr>
          <a:xfrm>
            <a:off x="1480490" y="4787610"/>
            <a:ext cx="6183021" cy="698790"/>
          </a:xfrm>
          <a:prstGeom prst="rect">
            <a:avLst/>
          </a:prstGeom>
          <a:solidFill>
            <a:schemeClr val="tx1"/>
          </a:solidFill>
          <a:ln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Based on assumption; no proof.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4726EE0-AE1C-4F02-B318-2D50E34AE368}"/>
              </a:ext>
            </a:extLst>
          </p:cNvPr>
          <p:cNvSpPr/>
          <p:nvPr/>
        </p:nvSpPr>
        <p:spPr>
          <a:xfrm>
            <a:off x="457200" y="5625810"/>
            <a:ext cx="8229600" cy="698790"/>
          </a:xfrm>
          <a:prstGeom prst="rect">
            <a:avLst/>
          </a:prstGeom>
          <a:solidFill>
            <a:schemeClr val="tx1"/>
          </a:solidFill>
          <a:ln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No fossil comes with date stamped on side.</a:t>
            </a:r>
          </a:p>
        </p:txBody>
      </p:sp>
    </p:spTree>
    <p:extLst>
      <p:ext uri="{BB962C8B-B14F-4D97-AF65-F5344CB8AC3E}">
        <p14:creationId xmlns:p14="http://schemas.microsoft.com/office/powerpoint/2010/main" val="3441731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417780" y="1600200"/>
            <a:ext cx="6324599" cy="15240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accent3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3800" dirty="0">
                <a:solidFill>
                  <a:schemeClr val="accent3">
                    <a:lumMod val="75000"/>
                  </a:schemeClr>
                </a:solidFill>
              </a:rPr>
              <a:t>Why Are</a:t>
            </a:r>
            <a:br>
              <a:rPr lang="en-US" sz="3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3800" dirty="0">
                <a:solidFill>
                  <a:schemeClr val="accent3">
                    <a:lumMod val="75000"/>
                  </a:schemeClr>
                </a:solidFill>
              </a:rPr>
              <a:t>Dinosaurs Important?</a:t>
            </a:r>
          </a:p>
        </p:txBody>
      </p:sp>
    </p:spTree>
    <p:extLst>
      <p:ext uri="{BB962C8B-B14F-4D97-AF65-F5344CB8AC3E}">
        <p14:creationId xmlns:p14="http://schemas.microsoft.com/office/powerpoint/2010/main" val="225994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CCFFFF"/>
                </a:solidFill>
              </a:rPr>
              <a:t>Dinosaurs are important because of…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990600"/>
            <a:ext cx="8610600" cy="5562600"/>
          </a:xfrm>
        </p:spPr>
        <p:txBody>
          <a:bodyPr/>
          <a:lstStyle/>
          <a:p>
            <a:pPr marL="0" indent="0">
              <a:spcAft>
                <a:spcPts val="900"/>
              </a:spcAft>
              <a:buNone/>
            </a:pPr>
            <a:r>
              <a:rPr lang="en-US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Interest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… especially children.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Indoctrination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… from kindergarten to college.</a:t>
            </a:r>
          </a:p>
          <a:p>
            <a:pPr lvl="1">
              <a:spcAft>
                <a:spcPts val="900"/>
              </a:spcAft>
              <a:buFont typeface="Arial" panose="020B0604020202020204" pitchFamily="34" charset="0"/>
              <a:buChar char="•"/>
              <a:tabLst>
                <a:tab pos="341313" algn="l"/>
              </a:tabLst>
            </a:pPr>
            <a:r>
              <a:rPr lang="en-US" sz="3200" dirty="0">
                <a:solidFill>
                  <a:srgbClr val="99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Teachers: </a:t>
            </a:r>
            <a:r>
              <a:rPr lang="en-US" sz="3200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dinos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prove old earth; birds evolved from </a:t>
            </a:r>
            <a:r>
              <a:rPr lang="en-US" sz="3200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dinos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341313" algn="l"/>
              </a:tabLst>
            </a:pPr>
            <a:r>
              <a:rPr lang="en-US" sz="3200" dirty="0">
                <a:solidFill>
                  <a:srgbClr val="99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Children: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accept what teachers say.</a:t>
            </a:r>
          </a:p>
          <a:p>
            <a:pPr lvl="2"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1313" algn="l"/>
              </a:tabLs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Stephen Jay Gould</a:t>
            </a:r>
          </a:p>
          <a:p>
            <a:pPr lvl="2">
              <a:spcAft>
                <a:spcPts val="900"/>
              </a:spcAft>
              <a:buFont typeface="Arial" panose="020B0604020202020204" pitchFamily="34" charset="0"/>
              <a:buChar char="•"/>
              <a:tabLst>
                <a:tab pos="341313" algn="l"/>
              </a:tabLs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Edward O. Wilson</a:t>
            </a:r>
          </a:p>
        </p:txBody>
      </p:sp>
    </p:spTree>
    <p:extLst>
      <p:ext uri="{BB962C8B-B14F-4D97-AF65-F5344CB8AC3E}">
        <p14:creationId xmlns:p14="http://schemas.microsoft.com/office/powerpoint/2010/main" val="141942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966608" y="914400"/>
            <a:ext cx="5226942" cy="457200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accent3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accent3">
                    <a:lumMod val="85000"/>
                  </a:schemeClr>
                </a:solidFill>
              </a:rPr>
              <a:t>Why Are Dinosaurs Important?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C86E60F-6AC6-4A26-AC82-051B19A356A6}"/>
              </a:ext>
            </a:extLst>
          </p:cNvPr>
          <p:cNvSpPr/>
          <p:nvPr/>
        </p:nvSpPr>
        <p:spPr>
          <a:xfrm>
            <a:off x="1410856" y="1524000"/>
            <a:ext cx="6324599" cy="15240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accent3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“</a:t>
            </a:r>
            <a:r>
              <a:rPr lang="en-US" sz="3800" dirty="0">
                <a:solidFill>
                  <a:schemeClr val="accent3">
                    <a:lumMod val="75000"/>
                  </a:schemeClr>
                </a:solidFill>
              </a:rPr>
              <a:t>Why Is The</a:t>
            </a:r>
            <a:br>
              <a:rPr lang="en-US" sz="3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3800" dirty="0">
                <a:solidFill>
                  <a:schemeClr val="accent3">
                    <a:lumMod val="75000"/>
                  </a:schemeClr>
                </a:solidFill>
              </a:rPr>
              <a:t>Bible Silent?”</a:t>
            </a:r>
          </a:p>
        </p:txBody>
      </p:sp>
    </p:spTree>
    <p:extLst>
      <p:ext uri="{BB962C8B-B14F-4D97-AF65-F5344CB8AC3E}">
        <p14:creationId xmlns:p14="http://schemas.microsoft.com/office/powerpoint/2010/main" val="4177043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3674"/>
            <a:ext cx="8229600" cy="1025526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Facts –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486400"/>
          </a:xfrm>
        </p:spPr>
        <p:txBody>
          <a:bodyPr/>
          <a:lstStyle/>
          <a:p>
            <a:pPr marL="341313" indent="-341313">
              <a:buNone/>
            </a:pPr>
            <a:r>
              <a:rPr lang="en-US" sz="2400" dirty="0">
                <a:solidFill>
                  <a:srgbClr val="FFC000"/>
                </a:solidFill>
              </a:rPr>
              <a:t>1. </a:t>
            </a:r>
            <a:r>
              <a:rPr lang="en-US" dirty="0">
                <a:solidFill>
                  <a:schemeClr val="bg1"/>
                </a:solidFill>
              </a:rPr>
              <a:t>Whatever Bible discusses, it is accurate.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9C0BBA-3C13-448D-8FC9-F5A7EFA22216}"/>
              </a:ext>
            </a:extLst>
          </p:cNvPr>
          <p:cNvSpPr/>
          <p:nvPr/>
        </p:nvSpPr>
        <p:spPr>
          <a:xfrm>
            <a:off x="457200" y="1752600"/>
            <a:ext cx="8229600" cy="698790"/>
          </a:xfrm>
          <a:prstGeom prst="rect">
            <a:avLst/>
          </a:prstGeom>
          <a:solidFill>
            <a:schemeClr val="tx1"/>
          </a:solidFill>
          <a:ln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Bible was not intended to be zoology book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0121C1-7378-47EB-B5A4-B06FAEA9BB8F}"/>
              </a:ext>
            </a:extLst>
          </p:cNvPr>
          <p:cNvSpPr/>
          <p:nvPr/>
        </p:nvSpPr>
        <p:spPr>
          <a:xfrm>
            <a:off x="1106053" y="2654010"/>
            <a:ext cx="6941127" cy="698790"/>
          </a:xfrm>
          <a:prstGeom prst="rect">
            <a:avLst/>
          </a:prstGeom>
          <a:solidFill>
            <a:schemeClr val="tx1"/>
          </a:solidFill>
          <a:ln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Bible does not mention many animals</a:t>
            </a:r>
          </a:p>
        </p:txBody>
      </p:sp>
    </p:spTree>
    <p:extLst>
      <p:ext uri="{BB962C8B-B14F-4D97-AF65-F5344CB8AC3E}">
        <p14:creationId xmlns:p14="http://schemas.microsoft.com/office/powerpoint/2010/main" val="3373096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3674"/>
            <a:ext cx="8229600" cy="1025526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Facts –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564" y="990600"/>
            <a:ext cx="8571344" cy="5410200"/>
          </a:xfrm>
        </p:spPr>
        <p:txBody>
          <a:bodyPr/>
          <a:lstStyle/>
          <a:p>
            <a:pPr marL="341313" indent="-341313">
              <a:buNone/>
            </a:pPr>
            <a:r>
              <a:rPr lang="en-US" sz="2400" dirty="0">
                <a:solidFill>
                  <a:srgbClr val="FFC000"/>
                </a:solidFill>
              </a:rPr>
              <a:t>1. </a:t>
            </a:r>
            <a:r>
              <a:rPr lang="en-US" sz="2800" dirty="0">
                <a:solidFill>
                  <a:srgbClr val="FFFFCC"/>
                </a:solidFill>
              </a:rPr>
              <a:t>Whatever Bible discusses, it represents accurately.</a:t>
            </a:r>
          </a:p>
          <a:p>
            <a:pPr marL="341313" indent="-341313">
              <a:buNone/>
            </a:pPr>
            <a:r>
              <a:rPr lang="en-US" sz="2400" dirty="0">
                <a:solidFill>
                  <a:srgbClr val="FFC000"/>
                </a:solidFill>
              </a:rPr>
              <a:t>2. </a:t>
            </a:r>
            <a:r>
              <a:rPr lang="en-US" dirty="0">
                <a:solidFill>
                  <a:srgbClr val="CCFFFF"/>
                </a:solidFill>
              </a:rPr>
              <a:t>‘</a:t>
            </a:r>
            <a:r>
              <a:rPr lang="en-US" i="1" dirty="0">
                <a:solidFill>
                  <a:srgbClr val="CCFFFF"/>
                </a:solidFill>
              </a:rPr>
              <a:t>Dinosaur</a:t>
            </a:r>
            <a:r>
              <a:rPr lang="en-US" dirty="0">
                <a:solidFill>
                  <a:srgbClr val="CCFFFF"/>
                </a:solidFill>
              </a:rPr>
              <a:t>’</a:t>
            </a:r>
            <a:r>
              <a:rPr lang="en-US" dirty="0">
                <a:solidFill>
                  <a:schemeClr val="bg1"/>
                </a:solidFill>
              </a:rPr>
              <a:t> did not exist until 1842.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0121C1-7378-47EB-B5A4-B06FAEA9BB8F}"/>
              </a:ext>
            </a:extLst>
          </p:cNvPr>
          <p:cNvSpPr/>
          <p:nvPr/>
        </p:nvSpPr>
        <p:spPr>
          <a:xfrm>
            <a:off x="1171339" y="2209800"/>
            <a:ext cx="6801323" cy="1101726"/>
          </a:xfrm>
          <a:prstGeom prst="rect">
            <a:avLst/>
          </a:prstGeom>
          <a:solidFill>
            <a:schemeClr val="tx1"/>
          </a:solidFill>
          <a:ln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Wyclif: English Bible, 1392 –</a:t>
            </a:r>
            <a:br>
              <a:rPr lang="en-US" sz="3200" dirty="0"/>
            </a:br>
            <a:r>
              <a:rPr lang="en-US" sz="3200" dirty="0"/>
              <a:t>450 years before the word ‘dinosaur’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EDE96E9-0354-46D9-89C4-3E687A4611F2}"/>
              </a:ext>
            </a:extLst>
          </p:cNvPr>
          <p:cNvSpPr/>
          <p:nvPr/>
        </p:nvSpPr>
        <p:spPr>
          <a:xfrm>
            <a:off x="1761536" y="4800600"/>
            <a:ext cx="5620928" cy="1025526"/>
          </a:xfrm>
          <a:prstGeom prst="rect">
            <a:avLst/>
          </a:prstGeom>
          <a:solidFill>
            <a:schemeClr val="tx1"/>
          </a:solidFill>
          <a:ln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If Bible refers to dinosaurs,</a:t>
            </a:r>
            <a:br>
              <a:rPr lang="en-US" sz="3200" dirty="0">
                <a:solidFill>
                  <a:srgbClr val="FFFF00"/>
                </a:solidFill>
              </a:rPr>
            </a:br>
            <a:r>
              <a:rPr lang="en-US" sz="3200" dirty="0">
                <a:solidFill>
                  <a:srgbClr val="FFFF00"/>
                </a:solidFill>
              </a:rPr>
              <a:t>it must use a different name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D4FD39-CDAC-44E7-ACF5-7C6DD7FACCEA}"/>
              </a:ext>
            </a:extLst>
          </p:cNvPr>
          <p:cNvSpPr/>
          <p:nvPr/>
        </p:nvSpPr>
        <p:spPr>
          <a:xfrm>
            <a:off x="1173020" y="3470274"/>
            <a:ext cx="6801323" cy="1101726"/>
          </a:xfrm>
          <a:prstGeom prst="rect">
            <a:avLst/>
          </a:prstGeom>
          <a:solidFill>
            <a:schemeClr val="tx1"/>
          </a:solidFill>
          <a:ln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KJV: English Bible, 1611 –</a:t>
            </a:r>
            <a:br>
              <a:rPr lang="en-US" sz="3200" dirty="0"/>
            </a:br>
            <a:r>
              <a:rPr lang="en-US" sz="3200" dirty="0"/>
              <a:t>231 years before the word ‘dinosaur’</a:t>
            </a:r>
          </a:p>
        </p:txBody>
      </p:sp>
    </p:spTree>
    <p:extLst>
      <p:ext uri="{BB962C8B-B14F-4D97-AF65-F5344CB8AC3E}">
        <p14:creationId xmlns:p14="http://schemas.microsoft.com/office/powerpoint/2010/main" val="388602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3145</TotalTime>
  <Words>865</Words>
  <Application>Microsoft Office PowerPoint</Application>
  <PresentationFormat>On-screen Show (4:3)</PresentationFormat>
  <Paragraphs>122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Times New Roman</vt:lpstr>
      <vt:lpstr>Verdana</vt:lpstr>
      <vt:lpstr>Wingdings</vt:lpstr>
      <vt:lpstr>1_Default Design</vt:lpstr>
      <vt:lpstr>PowerPoint Presentation</vt:lpstr>
      <vt:lpstr>Gideon Mantell</vt:lpstr>
      <vt:lpstr>Sir Richard Owen</vt:lpstr>
      <vt:lpstr>Ongoing war: evolutionists – creationists</vt:lpstr>
      <vt:lpstr>PowerPoint Presentation</vt:lpstr>
      <vt:lpstr>Dinosaurs are important because of…</vt:lpstr>
      <vt:lpstr>PowerPoint Presentation</vt:lpstr>
      <vt:lpstr>Facts –</vt:lpstr>
      <vt:lpstr>Facts –</vt:lpstr>
      <vt:lpstr>Facts –</vt:lpstr>
      <vt:lpstr>Job gets his wish</vt:lpstr>
      <vt:lpstr>PowerPoint Presentation</vt:lpstr>
      <vt:lpstr>Behemoth, Job 40:15-24</vt:lpstr>
      <vt:lpstr>Behemoth, Job 40:15-24</vt:lpstr>
      <vt:lpstr>Behemoth, Job 40:15-24</vt:lpstr>
      <vt:lpstr>PowerPoint Presentation</vt:lpstr>
      <vt:lpstr>Leviathan, Job 41:1-34</vt:lpstr>
      <vt:lpstr>Leviathan, Job 41:1-34</vt:lpstr>
      <vt:lpstr>Leviathan, Job 41:1-34</vt:lpstr>
      <vt:lpstr>Leviathan, Job 41:1-34</vt:lpstr>
      <vt:lpstr>Ex.20:11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230</cp:revision>
  <dcterms:created xsi:type="dcterms:W3CDTF">2006-09-18T21:36:30Z</dcterms:created>
  <dcterms:modified xsi:type="dcterms:W3CDTF">2019-09-15T20:31:15Z</dcterms:modified>
</cp:coreProperties>
</file>