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 id="2147483739" r:id="rId2"/>
  </p:sldMasterIdLst>
  <p:notesMasterIdLst>
    <p:notesMasterId r:id="rId27"/>
  </p:notesMasterIdLst>
  <p:sldIdLst>
    <p:sldId id="434" r:id="rId3"/>
    <p:sldId id="545" r:id="rId4"/>
    <p:sldId id="386" r:id="rId5"/>
    <p:sldId id="546" r:id="rId6"/>
    <p:sldId id="526" r:id="rId7"/>
    <p:sldId id="527" r:id="rId8"/>
    <p:sldId id="547" r:id="rId9"/>
    <p:sldId id="528" r:id="rId10"/>
    <p:sldId id="548" r:id="rId11"/>
    <p:sldId id="529" r:id="rId12"/>
    <p:sldId id="549" r:id="rId13"/>
    <p:sldId id="556" r:id="rId14"/>
    <p:sldId id="550" r:id="rId15"/>
    <p:sldId id="530" r:id="rId16"/>
    <p:sldId id="557" r:id="rId17"/>
    <p:sldId id="551" r:id="rId18"/>
    <p:sldId id="558" r:id="rId19"/>
    <p:sldId id="552" r:id="rId20"/>
    <p:sldId id="531" r:id="rId21"/>
    <p:sldId id="532" r:id="rId22"/>
    <p:sldId id="553" r:id="rId23"/>
    <p:sldId id="554" r:id="rId24"/>
    <p:sldId id="533" r:id="rId25"/>
    <p:sldId id="555"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a:srgbClr val="99FF33"/>
    <a:srgbClr val="CCFFFF"/>
    <a:srgbClr val="CCFFCC"/>
    <a:srgbClr val="FFFF00"/>
    <a:srgbClr val="FFFFFF"/>
    <a:srgbClr val="FFCC99"/>
    <a:srgbClr val="000066"/>
    <a:srgbClr val="8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78" d="100"/>
          <a:sy n="78" d="100"/>
        </p:scale>
        <p:origin x="-192" y="-96"/>
      </p:cViewPr>
      <p:guideLst>
        <p:guide orient="horz" pos="2160"/>
        <p:guide pos="2880"/>
      </p:guideLst>
    </p:cSldViewPr>
  </p:slideViewPr>
  <p:notesTextViewPr>
    <p:cViewPr>
      <p:scale>
        <a:sx n="1" d="1"/>
        <a:sy n="1" d="1"/>
      </p:scale>
      <p:origin x="0" y="0"/>
    </p:cViewPr>
  </p:notesTextViewPr>
  <p:sorterViewPr>
    <p:cViewPr>
      <p:scale>
        <a:sx n="66" d="100"/>
        <a:sy n="66" d="100"/>
      </p:scale>
      <p:origin x="0" y="73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 xmlns:p14="http://schemas.microsoft.com/office/powerpoint/2010/main"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1584128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3181488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3727046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1886497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8338868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5304034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729970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42747706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30297254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11885782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4098047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42586789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39494528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17918108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2220923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631900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378153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1747507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401033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1902177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731316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1154835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 xmlns:p14="http://schemas.microsoft.com/office/powerpoint/2010/main" val="1872544690"/>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 xmlns:p14="http://schemas.microsoft.com/office/powerpoint/2010/main" val="247812092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15DEC1DF-FA2C-4BD2-B94E-3A5952770D63}"/>
              </a:ext>
            </a:extLst>
          </p:cNvPr>
          <p:cNvSpPr/>
          <p:nvPr/>
        </p:nvSpPr>
        <p:spPr>
          <a:xfrm>
            <a:off x="937728" y="1069112"/>
            <a:ext cx="7273404" cy="1219200"/>
          </a:xfrm>
          <a:prstGeom prst="rect">
            <a:avLst/>
          </a:prstGeom>
          <a:solidFill>
            <a:srgbClr val="00206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a:t>Missionary Society:</a:t>
            </a:r>
          </a:p>
          <a:p>
            <a:pPr algn="ctr"/>
            <a:r>
              <a:rPr lang="en-US" sz="3800">
                <a:ea typeface="Verdana" panose="020B0604030504040204" pitchFamily="34" charset="0"/>
              </a:rPr>
              <a:t>Attitudes Have Cons</a:t>
            </a:r>
            <a:r>
              <a:rPr lang="en-US" sz="3600">
                <a:latin typeface="Verdana" panose="020B0604030504040204" pitchFamily="34" charset="0"/>
                <a:ea typeface="Verdana" panose="020B0604030504040204" pitchFamily="34" charset="0"/>
              </a:rPr>
              <a:t>equences</a:t>
            </a:r>
            <a:endParaRPr lang="en-US" sz="3000">
              <a:latin typeface="Verdana" panose="020B0604030504040204" pitchFamily="34" charset="0"/>
              <a:ea typeface="Verdana" panose="020B0604030504040204" pitchFamily="34" charset="0"/>
            </a:endParaRPr>
          </a:p>
        </p:txBody>
      </p:sp>
    </p:spTree>
    <p:extLst>
      <p:ext uri="{BB962C8B-B14F-4D97-AF65-F5344CB8AC3E}">
        <p14:creationId xmlns="" xmlns:p14="http://schemas.microsoft.com/office/powerpoint/2010/main" val="1036420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a:solidFill>
                  <a:schemeClr val="bg1"/>
                </a:solidFill>
                <a:latin typeface="Arial" panose="020B0604020202020204" pitchFamily="34" charset="0"/>
                <a:ea typeface="Verdana" panose="020B0604030504040204" pitchFamily="34" charset="0"/>
                <a:cs typeface="Arial" panose="020B0604020202020204" pitchFamily="34" charset="0"/>
              </a:rPr>
              <a:t>Education</a:t>
            </a:r>
          </a:p>
        </p:txBody>
      </p:sp>
      <p:sp>
        <p:nvSpPr>
          <p:cNvPr id="3" name="Content Placeholder 2"/>
          <p:cNvSpPr>
            <a:spLocks noGrp="1"/>
          </p:cNvSpPr>
          <p:nvPr>
            <p:ph idx="4294967295"/>
          </p:nvPr>
        </p:nvSpPr>
        <p:spPr>
          <a:xfrm>
            <a:off x="347022" y="868219"/>
            <a:ext cx="8458200" cy="5666509"/>
          </a:xfrm>
        </p:spPr>
        <p:txBody>
          <a:bodyPr/>
          <a:lstStyle/>
          <a:p>
            <a:pPr marL="230188" indent="-230188">
              <a:spcAft>
                <a:spcPts val="3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Younger preachers went East to complete education in ‘liberal universities’; became indoctrinated with German rationalism.</a:t>
            </a:r>
          </a:p>
          <a:p>
            <a:pPr marL="230188" indent="-230188">
              <a:spcAft>
                <a:spcPts val="300"/>
              </a:spcAft>
              <a:buFont typeface="Arial" panose="020B0604020202020204" pitchFamily="34" charset="0"/>
              <a:buChar char="•"/>
            </a:pPr>
            <a:r>
              <a:rPr lang="en-US" u="sng" dirty="0">
                <a:solidFill>
                  <a:schemeClr val="bg1"/>
                </a:solidFill>
                <a:ea typeface="Verdana" panose="020B0604030504040204" pitchFamily="34" charset="0"/>
                <a:cs typeface="Verdana" panose="020B0604030504040204" pitchFamily="34" charset="0"/>
              </a:rPr>
              <a:t>R. L. Cave</a:t>
            </a:r>
            <a:r>
              <a:rPr lang="en-US" dirty="0">
                <a:solidFill>
                  <a:schemeClr val="bg1"/>
                </a:solidFill>
                <a:ea typeface="Verdana" panose="020B0604030504040204" pitchFamily="34" charset="0"/>
                <a:cs typeface="Verdana" panose="020B0604030504040204" pitchFamily="34" charset="0"/>
              </a:rPr>
              <a:t>, ‘pastor’ of Central Christian Church, St. Louis… </a:t>
            </a:r>
          </a:p>
          <a:p>
            <a:pPr marL="230188" indent="-230188">
              <a:spcAft>
                <a:spcPts val="2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W. H. Wharton, Nashville – stale.</a:t>
            </a:r>
          </a:p>
          <a:p>
            <a:pPr marL="630238" lvl="1" indent="-230188">
              <a:spcAft>
                <a:spcPts val="200"/>
              </a:spcAft>
              <a:buFont typeface="Arial" panose="020B0604020202020204" pitchFamily="34" charset="0"/>
              <a:buChar char="•"/>
            </a:pPr>
            <a:r>
              <a:rPr lang="en-US" sz="3200" dirty="0">
                <a:solidFill>
                  <a:schemeClr val="bg1"/>
                </a:solidFill>
                <a:ea typeface="Verdana" panose="020B0604030504040204" pitchFamily="34" charset="0"/>
                <a:cs typeface="Verdana" panose="020B0604030504040204" pitchFamily="34" charset="0"/>
              </a:rPr>
              <a:t>1846: younger man, </a:t>
            </a:r>
            <a:r>
              <a:rPr lang="en-US" sz="3200" u="sng" dirty="0">
                <a:solidFill>
                  <a:schemeClr val="bg1"/>
                </a:solidFill>
                <a:ea typeface="Verdana" panose="020B0604030504040204" pitchFamily="34" charset="0"/>
                <a:cs typeface="Verdana" panose="020B0604030504040204" pitchFamily="34" charset="0"/>
              </a:rPr>
              <a:t>J.B. Ferguson</a:t>
            </a:r>
            <a:r>
              <a:rPr lang="en-US" sz="3200" dirty="0">
                <a:solidFill>
                  <a:schemeClr val="bg1"/>
                </a:solidFill>
                <a:ea typeface="Verdana" panose="020B0604030504040204" pitchFamily="34" charset="0"/>
                <a:cs typeface="Verdana" panose="020B0604030504040204" pitchFamily="34" charset="0"/>
              </a:rPr>
              <a:t>.</a:t>
            </a:r>
          </a:p>
          <a:p>
            <a:pPr marL="1030288" lvl="2" indent="-230188">
              <a:spcAft>
                <a:spcPts val="200"/>
              </a:spcAft>
              <a:buFont typeface="Arial" panose="020B0604020202020204" pitchFamily="34" charset="0"/>
              <a:buChar char="•"/>
            </a:pPr>
            <a:r>
              <a:rPr lang="en-US" sz="3200" dirty="0">
                <a:solidFill>
                  <a:schemeClr val="bg1"/>
                </a:solidFill>
                <a:ea typeface="Verdana" panose="020B0604030504040204" pitchFamily="34" charset="0"/>
                <a:cs typeface="Verdana" panose="020B0604030504040204" pitchFamily="34" charset="0"/>
              </a:rPr>
              <a:t>Flattery </a:t>
            </a:r>
          </a:p>
          <a:p>
            <a:pPr marL="1030288" lvl="2" indent="-230188">
              <a:spcAft>
                <a:spcPts val="600"/>
              </a:spcAft>
              <a:buFont typeface="Arial" panose="020B0604020202020204" pitchFamily="34" charset="0"/>
              <a:buChar char="•"/>
            </a:pPr>
            <a:r>
              <a:rPr lang="en-US" sz="3200" dirty="0">
                <a:solidFill>
                  <a:schemeClr val="bg1"/>
                </a:solidFill>
                <a:ea typeface="Verdana" panose="020B0604030504040204" pitchFamily="34" charset="0"/>
                <a:cs typeface="Verdana" panose="020B0604030504040204" pitchFamily="34" charset="0"/>
              </a:rPr>
              <a:t>1852: revealed views on 1 Pt.3:18-20</a:t>
            </a:r>
          </a:p>
        </p:txBody>
      </p:sp>
    </p:spTree>
    <p:extLst>
      <p:ext uri="{BB962C8B-B14F-4D97-AF65-F5344CB8AC3E}">
        <p14:creationId xmlns="" xmlns:p14="http://schemas.microsoft.com/office/powerpoint/2010/main" val="3639041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400">
                <a:solidFill>
                  <a:schemeClr val="bg1"/>
                </a:solidFill>
                <a:latin typeface="+mn-lt"/>
                <a:ea typeface="Verdana" panose="020B0604030504040204" pitchFamily="34" charset="0"/>
                <a:cs typeface="Verdana" panose="020B0604030504040204" pitchFamily="34" charset="0"/>
              </a:rPr>
              <a:t>1 Pt.3:18-20</a:t>
            </a:r>
          </a:p>
        </p:txBody>
      </p:sp>
      <p:sp>
        <p:nvSpPr>
          <p:cNvPr id="3" name="Content Placeholder 2"/>
          <p:cNvSpPr>
            <a:spLocks noGrp="1"/>
          </p:cNvSpPr>
          <p:nvPr>
            <p:ph idx="4294967295"/>
          </p:nvPr>
        </p:nvSpPr>
        <p:spPr>
          <a:xfrm>
            <a:off x="347022" y="729679"/>
            <a:ext cx="8458200" cy="5920502"/>
          </a:xfrm>
        </p:spPr>
        <p:txBody>
          <a:bodyPr/>
          <a:lstStyle/>
          <a:p>
            <a:pPr marL="230188" indent="-230188">
              <a:spcAft>
                <a:spcPts val="300"/>
              </a:spcAft>
              <a:buFont typeface="Arial" panose="020B0604020202020204" pitchFamily="34" charset="0"/>
              <a:buChar char="•"/>
            </a:pPr>
            <a:r>
              <a:rPr lang="en-US" u="sng" dirty="0">
                <a:solidFill>
                  <a:srgbClr val="FFFF99"/>
                </a:solidFill>
                <a:ea typeface="Verdana" panose="020B0604030504040204" pitchFamily="34" charset="0"/>
                <a:cs typeface="Verdana" panose="020B0604030504040204" pitchFamily="34" charset="0"/>
              </a:rPr>
              <a:t>Identity</a:t>
            </a:r>
            <a:r>
              <a:rPr lang="en-US" dirty="0">
                <a:solidFill>
                  <a:schemeClr val="bg1"/>
                </a:solidFill>
                <a:ea typeface="Verdana" panose="020B0604030504040204" pitchFamily="34" charset="0"/>
                <a:cs typeface="Verdana" panose="020B0604030504040204" pitchFamily="34" charset="0"/>
              </a:rPr>
              <a:t> of spirits in prison: 20, formerly disobedient (wicked people of Gn.6)</a:t>
            </a:r>
          </a:p>
          <a:p>
            <a:pPr marL="230188" indent="-230188">
              <a:spcAft>
                <a:spcPts val="300"/>
              </a:spcAft>
              <a:buFont typeface="Arial" panose="020B0604020202020204" pitchFamily="34" charset="0"/>
              <a:buChar char="•"/>
            </a:pPr>
            <a:r>
              <a:rPr lang="en-US" sz="3200" u="sng" dirty="0">
                <a:solidFill>
                  <a:srgbClr val="FFFF99"/>
                </a:solidFill>
                <a:ea typeface="Verdana" panose="020B0604030504040204" pitchFamily="34" charset="0"/>
                <a:cs typeface="Verdana" panose="020B0604030504040204" pitchFamily="34" charset="0"/>
              </a:rPr>
              <a:t>Prison</a:t>
            </a:r>
            <a:r>
              <a:rPr lang="en-US" sz="3200" dirty="0">
                <a:solidFill>
                  <a:srgbClr val="FFFF99"/>
                </a:solidFill>
                <a:ea typeface="Verdana" panose="020B0604030504040204" pitchFamily="34" charset="0"/>
                <a:cs typeface="Verdana" panose="020B0604030504040204" pitchFamily="34" charset="0"/>
              </a:rPr>
              <a:t>:</a:t>
            </a:r>
            <a:r>
              <a:rPr lang="en-US" sz="3200" dirty="0">
                <a:solidFill>
                  <a:schemeClr val="bg1"/>
                </a:solidFill>
                <a:ea typeface="Verdana" panose="020B0604030504040204" pitchFamily="34" charset="0"/>
                <a:cs typeface="Verdana" panose="020B0604030504040204" pitchFamily="34" charset="0"/>
              </a:rPr>
              <a:t> 19, abode </a:t>
            </a:r>
            <a:r>
              <a:rPr lang="en-US" sz="3200" u="sng" dirty="0">
                <a:solidFill>
                  <a:schemeClr val="bg1"/>
                </a:solidFill>
                <a:ea typeface="Verdana" panose="020B0604030504040204" pitchFamily="34" charset="0"/>
                <a:cs typeface="Verdana" panose="020B0604030504040204" pitchFamily="34" charset="0"/>
              </a:rPr>
              <a:t>at time Peter wrote</a:t>
            </a:r>
            <a:r>
              <a:rPr lang="en-US" sz="3200" dirty="0">
                <a:solidFill>
                  <a:schemeClr val="bg1"/>
                </a:solidFill>
                <a:ea typeface="Verdana" panose="020B0604030504040204" pitchFamily="34" charset="0"/>
                <a:cs typeface="Verdana" panose="020B0604030504040204" pitchFamily="34" charset="0"/>
              </a:rPr>
              <a:t>; hades, 2 Pt.2:4; Jd.6</a:t>
            </a:r>
          </a:p>
          <a:p>
            <a:pPr marL="230188" indent="-230188">
              <a:spcAft>
                <a:spcPts val="300"/>
              </a:spcAft>
              <a:buFont typeface="Arial" panose="020B0604020202020204" pitchFamily="34" charset="0"/>
              <a:buChar char="•"/>
            </a:pPr>
            <a:r>
              <a:rPr lang="en-US" u="sng" dirty="0">
                <a:solidFill>
                  <a:srgbClr val="FFFF99"/>
                </a:solidFill>
                <a:ea typeface="Verdana" panose="020B0604030504040204" pitchFamily="34" charset="0"/>
                <a:cs typeface="Verdana" panose="020B0604030504040204" pitchFamily="34" charset="0"/>
              </a:rPr>
              <a:t>When</a:t>
            </a:r>
            <a:r>
              <a:rPr lang="en-US" dirty="0">
                <a:solidFill>
                  <a:schemeClr val="bg1"/>
                </a:solidFill>
                <a:ea typeface="Verdana" panose="020B0604030504040204" pitchFamily="34" charset="0"/>
                <a:cs typeface="Verdana" panose="020B0604030504040204" pitchFamily="34" charset="0"/>
              </a:rPr>
              <a:t> was preaching done?  </a:t>
            </a:r>
          </a:p>
          <a:p>
            <a:pPr marL="630238" lvl="1" indent="-230188">
              <a:spcAft>
                <a:spcPts val="300"/>
              </a:spcAft>
              <a:buFont typeface="Arial" panose="020B0604020202020204" pitchFamily="34" charset="0"/>
              <a:buChar char="•"/>
            </a:pPr>
            <a:r>
              <a:rPr lang="en-US" sz="3000" dirty="0">
                <a:solidFill>
                  <a:schemeClr val="bg1"/>
                </a:solidFill>
                <a:ea typeface="Verdana" panose="020B0604030504040204" pitchFamily="34" charset="0"/>
                <a:cs typeface="Verdana" panose="020B0604030504040204" pitchFamily="34" charset="0"/>
              </a:rPr>
              <a:t>Nothing in text demands ‘while in prison’</a:t>
            </a:r>
          </a:p>
          <a:p>
            <a:pPr marL="630238" lvl="1" indent="-230188">
              <a:spcAft>
                <a:spcPts val="300"/>
              </a:spcAft>
              <a:buFont typeface="Arial" panose="020B0604020202020204" pitchFamily="34" charset="0"/>
              <a:buChar char="•"/>
            </a:pPr>
            <a:r>
              <a:rPr lang="en-US" sz="3000" dirty="0">
                <a:solidFill>
                  <a:schemeClr val="bg1"/>
                </a:solidFill>
                <a:ea typeface="Verdana" panose="020B0604030504040204" pitchFamily="34" charset="0"/>
                <a:cs typeface="Verdana" panose="020B0604030504040204" pitchFamily="34" charset="0"/>
              </a:rPr>
              <a:t>Preaching occurred in days of Noah…  </a:t>
            </a:r>
          </a:p>
          <a:p>
            <a:pPr marL="1030288" lvl="2" indent="-230188">
              <a:spcAft>
                <a:spcPts val="300"/>
              </a:spcAft>
              <a:buFont typeface="Arial" panose="020B0604020202020204" pitchFamily="34" charset="0"/>
              <a:buChar char="•"/>
            </a:pPr>
            <a:r>
              <a:rPr lang="en-US" sz="3000" dirty="0">
                <a:solidFill>
                  <a:schemeClr val="bg1"/>
                </a:solidFill>
                <a:ea typeface="Verdana" panose="020B0604030504040204" pitchFamily="34" charset="0"/>
                <a:cs typeface="Verdana" panose="020B0604030504040204" pitchFamily="34" charset="0"/>
              </a:rPr>
              <a:t>NASB: spirits </a:t>
            </a:r>
            <a:r>
              <a:rPr lang="en-US" sz="3000" i="1" dirty="0">
                <a:solidFill>
                  <a:schemeClr val="bg1"/>
                </a:solidFill>
                <a:ea typeface="Verdana" panose="020B0604030504040204" pitchFamily="34" charset="0"/>
                <a:cs typeface="Verdana" panose="020B0604030504040204" pitchFamily="34" charset="0"/>
              </a:rPr>
              <a:t>now </a:t>
            </a:r>
            <a:r>
              <a:rPr lang="en-US" sz="3000" dirty="0">
                <a:solidFill>
                  <a:schemeClr val="bg1"/>
                </a:solidFill>
                <a:ea typeface="Verdana" panose="020B0604030504040204" pitchFamily="34" charset="0"/>
                <a:cs typeface="Verdana" panose="020B0604030504040204" pitchFamily="34" charset="0"/>
              </a:rPr>
              <a:t>in prison</a:t>
            </a:r>
          </a:p>
          <a:p>
            <a:pPr marL="630238" lvl="1" indent="-230188">
              <a:spcAft>
                <a:spcPts val="300"/>
              </a:spcAft>
              <a:buFont typeface="Arial" panose="020B0604020202020204" pitchFamily="34" charset="0"/>
              <a:buChar char="•"/>
            </a:pPr>
            <a:r>
              <a:rPr lang="en-US" sz="3000" dirty="0">
                <a:solidFill>
                  <a:schemeClr val="bg1"/>
                </a:solidFill>
                <a:ea typeface="Verdana" panose="020B0604030504040204" pitchFamily="34" charset="0"/>
                <a:cs typeface="Verdana" panose="020B0604030504040204" pitchFamily="34" charset="0"/>
              </a:rPr>
              <a:t>Peter speaks of them where they are as he writes: </a:t>
            </a:r>
            <a:r>
              <a:rPr lang="en-US" sz="3000" i="1" dirty="0">
                <a:solidFill>
                  <a:schemeClr val="bg1"/>
                </a:solidFill>
                <a:ea typeface="Verdana" panose="020B0604030504040204" pitchFamily="34" charset="0"/>
                <a:cs typeface="Verdana" panose="020B0604030504040204" pitchFamily="34" charset="0"/>
              </a:rPr>
              <a:t>spirits in hades</a:t>
            </a:r>
            <a:r>
              <a:rPr lang="en-US" sz="3000" dirty="0">
                <a:solidFill>
                  <a:schemeClr val="bg1"/>
                </a:solidFill>
                <a:ea typeface="Verdana" panose="020B0604030504040204" pitchFamily="34" charset="0"/>
                <a:cs typeface="Verdana" panose="020B0604030504040204" pitchFamily="34" charset="0"/>
              </a:rPr>
              <a:t>.   1 Pt.1:11;  2 Pt.2:5.</a:t>
            </a:r>
          </a:p>
        </p:txBody>
      </p:sp>
    </p:spTree>
    <p:extLst>
      <p:ext uri="{BB962C8B-B14F-4D97-AF65-F5344CB8AC3E}">
        <p14:creationId xmlns="" xmlns:p14="http://schemas.microsoft.com/office/powerpoint/2010/main" val="1364642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400">
                <a:solidFill>
                  <a:schemeClr val="bg1"/>
                </a:solidFill>
                <a:latin typeface="+mn-lt"/>
                <a:ea typeface="Verdana" panose="020B0604030504040204" pitchFamily="34" charset="0"/>
                <a:cs typeface="Verdana" panose="020B0604030504040204" pitchFamily="34" charset="0"/>
              </a:rPr>
              <a:t>1 Pt.3:18-20</a:t>
            </a:r>
          </a:p>
        </p:txBody>
      </p:sp>
      <p:sp>
        <p:nvSpPr>
          <p:cNvPr id="3" name="Content Placeholder 2"/>
          <p:cNvSpPr>
            <a:spLocks noGrp="1"/>
          </p:cNvSpPr>
          <p:nvPr>
            <p:ph idx="4294967295"/>
          </p:nvPr>
        </p:nvSpPr>
        <p:spPr>
          <a:xfrm>
            <a:off x="347022" y="729679"/>
            <a:ext cx="8458200" cy="5920502"/>
          </a:xfrm>
        </p:spPr>
        <p:txBody>
          <a:bodyPr/>
          <a:lstStyle/>
          <a:p>
            <a:pPr marL="230188" indent="-230188">
              <a:spcAft>
                <a:spcPts val="300"/>
              </a:spcAft>
              <a:buFont typeface="Arial" panose="020B0604020202020204" pitchFamily="34" charset="0"/>
              <a:buChar char="•"/>
            </a:pPr>
            <a:r>
              <a:rPr lang="en-US" u="sng">
                <a:solidFill>
                  <a:srgbClr val="FFFF99"/>
                </a:solidFill>
                <a:ea typeface="Verdana" panose="020B0604030504040204" pitchFamily="34" charset="0"/>
                <a:cs typeface="Verdana" panose="020B0604030504040204" pitchFamily="34" charset="0"/>
              </a:rPr>
              <a:t>Why</a:t>
            </a:r>
            <a:r>
              <a:rPr lang="en-US">
                <a:solidFill>
                  <a:schemeClr val="bg1"/>
                </a:solidFill>
                <a:ea typeface="Verdana" panose="020B0604030504040204" pitchFamily="34" charset="0"/>
                <a:cs typeface="Verdana" panose="020B0604030504040204" pitchFamily="34" charset="0"/>
              </a:rPr>
              <a:t> would Jesus preach only to these wicked people?</a:t>
            </a:r>
          </a:p>
          <a:p>
            <a:pPr marL="630238" lvl="1" indent="-230188">
              <a:spcAft>
                <a:spcPts val="300"/>
              </a:spcAft>
              <a:buFont typeface="Arial" panose="020B0604020202020204" pitchFamily="34" charset="0"/>
              <a:buChar char="•"/>
            </a:pPr>
            <a:r>
              <a:rPr lang="en-US" sz="3200">
                <a:solidFill>
                  <a:schemeClr val="bg1"/>
                </a:solidFill>
                <a:ea typeface="Verdana" panose="020B0604030504040204" pitchFamily="34" charset="0"/>
                <a:cs typeface="Verdana" panose="020B0604030504040204" pitchFamily="34" charset="0"/>
              </a:rPr>
              <a:t>If they get second chance, why not all?</a:t>
            </a:r>
          </a:p>
          <a:p>
            <a:pPr marL="630238" lvl="1" indent="-230188">
              <a:spcAft>
                <a:spcPts val="300"/>
              </a:spcAft>
              <a:buFont typeface="Arial" panose="020B0604020202020204" pitchFamily="34" charset="0"/>
              <a:buChar char="•"/>
            </a:pPr>
            <a:r>
              <a:rPr lang="en-US" sz="3200">
                <a:solidFill>
                  <a:schemeClr val="bg1"/>
                </a:solidFill>
                <a:ea typeface="Verdana" panose="020B0604030504040204" pitchFamily="34" charset="0"/>
                <a:cs typeface="Verdana" panose="020B0604030504040204" pitchFamily="34" charset="0"/>
              </a:rPr>
              <a:t>Acts 10:34-35.</a:t>
            </a:r>
          </a:p>
          <a:p>
            <a:pPr marL="230188" indent="-230188">
              <a:spcAft>
                <a:spcPts val="300"/>
              </a:spcAft>
              <a:buFont typeface="Arial" panose="020B0604020202020204" pitchFamily="34" charset="0"/>
              <a:buChar char="•"/>
            </a:pPr>
            <a:r>
              <a:rPr lang="en-US" sz="3200" u="sng">
                <a:solidFill>
                  <a:srgbClr val="FFFF99"/>
                </a:solidFill>
                <a:ea typeface="Verdana" panose="020B0604030504040204" pitchFamily="34" charset="0"/>
                <a:cs typeface="Verdana" panose="020B0604030504040204" pitchFamily="34" charset="0"/>
              </a:rPr>
              <a:t>What would He say to lost?</a:t>
            </a:r>
            <a:r>
              <a:rPr lang="en-US" sz="3200">
                <a:solidFill>
                  <a:schemeClr val="bg1"/>
                </a:solidFill>
                <a:ea typeface="Verdana" panose="020B0604030504040204" pitchFamily="34" charset="0"/>
                <a:cs typeface="Verdana" panose="020B0604030504040204" pitchFamily="34" charset="0"/>
              </a:rPr>
              <a:t> </a:t>
            </a:r>
            <a:r>
              <a:rPr lang="en-US">
                <a:solidFill>
                  <a:schemeClr val="bg1"/>
                </a:solidFill>
                <a:ea typeface="Verdana" panose="020B0604030504040204" pitchFamily="34" charset="0"/>
                <a:cs typeface="Verdana" panose="020B0604030504040204" pitchFamily="34" charset="0"/>
              </a:rPr>
              <a:t>  (2 Co.5:10)</a:t>
            </a:r>
            <a:endParaRPr lang="en-US" sz="3200">
              <a:solidFill>
                <a:schemeClr val="bg1"/>
              </a:solidFill>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785741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AE311599-8C90-4244-B7F4-4D1C9A4DFA23}"/>
              </a:ext>
            </a:extLst>
          </p:cNvPr>
          <p:cNvSpPr/>
          <p:nvPr/>
        </p:nvSpPr>
        <p:spPr>
          <a:xfrm>
            <a:off x="2023960" y="646545"/>
            <a:ext cx="5109935" cy="461819"/>
          </a:xfrm>
          <a:prstGeom prst="rect">
            <a:avLst/>
          </a:prstGeom>
          <a:solidFill>
            <a:srgbClr val="000066"/>
          </a:solidFill>
          <a:ln w="3175"/>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bg1"/>
                </a:solidFill>
                <a:latin typeface="Verdana" panose="020B0604030504040204" pitchFamily="34" charset="0"/>
                <a:ea typeface="Verdana" panose="020B0604030504040204" pitchFamily="34" charset="0"/>
                <a:cs typeface="Verdana" panose="020B0604030504040204" pitchFamily="34" charset="0"/>
              </a:rPr>
              <a:t>I. Evangelism and M. Society</a:t>
            </a:r>
          </a:p>
        </p:txBody>
      </p:sp>
      <p:sp>
        <p:nvSpPr>
          <p:cNvPr id="4" name="Rectangle 3">
            <a:extLst>
              <a:ext uri="{FF2B5EF4-FFF2-40B4-BE49-F238E27FC236}">
                <a16:creationId xmlns="" xmlns:a16="http://schemas.microsoft.com/office/drawing/2014/main" id="{EB7C41DB-8731-4FA8-A919-A536FA82A271}"/>
              </a:ext>
            </a:extLst>
          </p:cNvPr>
          <p:cNvSpPr/>
          <p:nvPr/>
        </p:nvSpPr>
        <p:spPr>
          <a:xfrm>
            <a:off x="833588" y="2479963"/>
            <a:ext cx="7481455" cy="1242289"/>
          </a:xfrm>
          <a:prstGeom prst="rect">
            <a:avLst/>
          </a:prstGeom>
          <a:solidFill>
            <a:srgbClr val="000066"/>
          </a:solidFill>
          <a:ln w="3175"/>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rgbClr val="FFFF99"/>
                </a:solidFill>
                <a:latin typeface="Verdana" panose="020B0604030504040204" pitchFamily="34" charset="0"/>
                <a:ea typeface="Verdana" panose="020B0604030504040204" pitchFamily="34" charset="0"/>
                <a:cs typeface="Verdana" panose="020B0604030504040204" pitchFamily="34" charset="0"/>
              </a:rPr>
              <a:t>IV.</a:t>
            </a:r>
            <a:r>
              <a:rPr lang="en-US" sz="360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3500">
                <a:solidFill>
                  <a:srgbClr val="FFFF99"/>
                </a:solidFill>
                <a:latin typeface="Verdana" panose="020B0604030504040204" pitchFamily="34" charset="0"/>
                <a:ea typeface="Verdana" panose="020B0604030504040204" pitchFamily="34" charset="0"/>
                <a:cs typeface="Verdana" panose="020B0604030504040204" pitchFamily="34" charset="0"/>
              </a:rPr>
              <a:t>Mechanical Music in Worship</a:t>
            </a:r>
          </a:p>
        </p:txBody>
      </p:sp>
      <p:sp>
        <p:nvSpPr>
          <p:cNvPr id="5" name="Rectangle 4">
            <a:extLst>
              <a:ext uri="{FF2B5EF4-FFF2-40B4-BE49-F238E27FC236}">
                <a16:creationId xmlns="" xmlns:a16="http://schemas.microsoft.com/office/drawing/2014/main" id="{5DC3C095-C7B8-4D1F-981D-BA110C39465D}"/>
              </a:ext>
            </a:extLst>
          </p:cNvPr>
          <p:cNvSpPr/>
          <p:nvPr/>
        </p:nvSpPr>
        <p:spPr>
          <a:xfrm>
            <a:off x="2019348" y="1251518"/>
            <a:ext cx="5109935" cy="461819"/>
          </a:xfrm>
          <a:prstGeom prst="rect">
            <a:avLst/>
          </a:prstGeom>
          <a:solidFill>
            <a:srgbClr val="000066"/>
          </a:solidFill>
          <a:ln w="3175"/>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bg1"/>
                </a:solidFill>
                <a:latin typeface="Verdana" panose="020B0604030504040204" pitchFamily="34" charset="0"/>
                <a:ea typeface="Verdana" panose="020B0604030504040204" pitchFamily="34" charset="0"/>
                <a:cs typeface="Verdana" panose="020B0604030504040204" pitchFamily="34" charset="0"/>
              </a:rPr>
              <a:t>II. Baptism and Salvation</a:t>
            </a:r>
          </a:p>
        </p:txBody>
      </p:sp>
      <p:sp>
        <p:nvSpPr>
          <p:cNvPr id="6" name="Rectangle 5">
            <a:extLst>
              <a:ext uri="{FF2B5EF4-FFF2-40B4-BE49-F238E27FC236}">
                <a16:creationId xmlns="" xmlns:a16="http://schemas.microsoft.com/office/drawing/2014/main" id="{7C7B39A1-EED7-40F8-9F80-781E21AB3D61}"/>
              </a:ext>
            </a:extLst>
          </p:cNvPr>
          <p:cNvSpPr/>
          <p:nvPr/>
        </p:nvSpPr>
        <p:spPr>
          <a:xfrm>
            <a:off x="2023972" y="1865727"/>
            <a:ext cx="5109935" cy="461819"/>
          </a:xfrm>
          <a:prstGeom prst="rect">
            <a:avLst/>
          </a:prstGeom>
          <a:solidFill>
            <a:srgbClr val="000066"/>
          </a:solidFill>
          <a:ln w="3175"/>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bg1"/>
                </a:solidFill>
                <a:latin typeface="Verdana" panose="020B0604030504040204" pitchFamily="34" charset="0"/>
                <a:ea typeface="Verdana" panose="020B0604030504040204" pitchFamily="34" charset="0"/>
                <a:cs typeface="Verdana" panose="020B0604030504040204" pitchFamily="34" charset="0"/>
              </a:rPr>
              <a:t>III. Progressives and Unbelief</a:t>
            </a:r>
          </a:p>
        </p:txBody>
      </p:sp>
    </p:spTree>
    <p:extLst>
      <p:ext uri="{BB962C8B-B14F-4D97-AF65-F5344CB8AC3E}">
        <p14:creationId xmlns="" xmlns:p14="http://schemas.microsoft.com/office/powerpoint/2010/main" val="964846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err="1">
                <a:solidFill>
                  <a:schemeClr val="bg1"/>
                </a:solidFill>
                <a:latin typeface="+mn-lt"/>
                <a:ea typeface="Verdana" panose="020B0604030504040204" pitchFamily="34" charset="0"/>
                <a:cs typeface="Verdana" panose="020B0604030504040204" pitchFamily="34" charset="0"/>
              </a:rPr>
              <a:t>A.Campbell</a:t>
            </a:r>
            <a:r>
              <a:rPr lang="en-US" sz="3600">
                <a:solidFill>
                  <a:schemeClr val="bg1"/>
                </a:solidFill>
                <a:latin typeface="+mn-lt"/>
                <a:ea typeface="Verdana" panose="020B0604030504040204" pitchFamily="34" charset="0"/>
                <a:cs typeface="Verdana" panose="020B0604030504040204" pitchFamily="34" charset="0"/>
              </a:rPr>
              <a:t> never embraced it</a:t>
            </a:r>
          </a:p>
        </p:txBody>
      </p:sp>
      <p:sp>
        <p:nvSpPr>
          <p:cNvPr id="3" name="Content Placeholder 2"/>
          <p:cNvSpPr>
            <a:spLocks noGrp="1"/>
          </p:cNvSpPr>
          <p:nvPr>
            <p:ph idx="4294967295"/>
          </p:nvPr>
        </p:nvSpPr>
        <p:spPr>
          <a:xfrm>
            <a:off x="347022" y="942109"/>
            <a:ext cx="8458200" cy="5611091"/>
          </a:xfrm>
        </p:spPr>
        <p:txBody>
          <a:bodyPr/>
          <a:lstStyle/>
          <a:p>
            <a:pPr marL="230188" indent="-230188">
              <a:spcAft>
                <a:spcPts val="0"/>
              </a:spcAft>
              <a:buFont typeface="Arial" panose="020B0604020202020204" pitchFamily="34" charset="0"/>
              <a:buChar char="•"/>
            </a:pPr>
            <a:r>
              <a:rPr lang="en-US">
                <a:solidFill>
                  <a:schemeClr val="bg1"/>
                </a:solidFill>
                <a:ea typeface="Verdana" panose="020B0604030504040204" pitchFamily="34" charset="0"/>
                <a:cs typeface="Verdana" panose="020B0604030504040204" pitchFamily="34" charset="0"/>
              </a:rPr>
              <a:t>Many of his converts and fellow society advocates fell.   </a:t>
            </a:r>
          </a:p>
          <a:p>
            <a:pPr marL="0" indent="0">
              <a:spcAft>
                <a:spcPts val="0"/>
              </a:spcAft>
              <a:buNone/>
            </a:pPr>
            <a:endParaRPr lang="en-US">
              <a:solidFill>
                <a:schemeClr val="bg1"/>
              </a:solidFill>
              <a:ea typeface="Verdana" panose="020B0604030504040204" pitchFamily="34" charset="0"/>
              <a:cs typeface="Verdana" panose="020B0604030504040204" pitchFamily="34" charset="0"/>
            </a:endParaRPr>
          </a:p>
        </p:txBody>
      </p:sp>
      <p:sp>
        <p:nvSpPr>
          <p:cNvPr id="4" name="Rectangle 3">
            <a:extLst>
              <a:ext uri="{FF2B5EF4-FFF2-40B4-BE49-F238E27FC236}">
                <a16:creationId xmlns="" xmlns:a16="http://schemas.microsoft.com/office/drawing/2014/main" id="{0221671E-D81B-4A90-9E93-E30D08E6E2F9}"/>
              </a:ext>
            </a:extLst>
          </p:cNvPr>
          <p:cNvSpPr/>
          <p:nvPr/>
        </p:nvSpPr>
        <p:spPr>
          <a:xfrm>
            <a:off x="979047" y="2225964"/>
            <a:ext cx="7195127" cy="1671781"/>
          </a:xfrm>
          <a:prstGeom prst="rect">
            <a:avLst/>
          </a:prstGeom>
          <a:solidFill>
            <a:schemeClr val="tx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a:solidFill>
                  <a:srgbClr val="FFFF00"/>
                </a:solidFill>
              </a:rPr>
              <a:t>If he did not respect silence of Scripture</a:t>
            </a:r>
            <a:br>
              <a:rPr lang="en-US" sz="3100">
                <a:solidFill>
                  <a:srgbClr val="FFFF00"/>
                </a:solidFill>
              </a:rPr>
            </a:br>
            <a:r>
              <a:rPr lang="en-US" sz="3100">
                <a:solidFill>
                  <a:srgbClr val="FFFF00"/>
                </a:solidFill>
              </a:rPr>
              <a:t>on organization of church, why respect Scripture on worship of church?</a:t>
            </a:r>
          </a:p>
        </p:txBody>
      </p:sp>
    </p:spTree>
    <p:extLst>
      <p:ext uri="{BB962C8B-B14F-4D97-AF65-F5344CB8AC3E}">
        <p14:creationId xmlns="" xmlns:p14="http://schemas.microsoft.com/office/powerpoint/2010/main" val="294000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err="1">
                <a:solidFill>
                  <a:schemeClr val="bg1"/>
                </a:solidFill>
                <a:latin typeface="+mn-lt"/>
                <a:ea typeface="Verdana" panose="020B0604030504040204" pitchFamily="34" charset="0"/>
                <a:cs typeface="Verdana" panose="020B0604030504040204" pitchFamily="34" charset="0"/>
              </a:rPr>
              <a:t>A.Campbell</a:t>
            </a:r>
            <a:r>
              <a:rPr lang="en-US" sz="3600">
                <a:solidFill>
                  <a:schemeClr val="bg1"/>
                </a:solidFill>
                <a:latin typeface="+mn-lt"/>
                <a:ea typeface="Verdana" panose="020B0604030504040204" pitchFamily="34" charset="0"/>
                <a:cs typeface="Verdana" panose="020B0604030504040204" pitchFamily="34" charset="0"/>
              </a:rPr>
              <a:t> never embraced it</a:t>
            </a:r>
          </a:p>
        </p:txBody>
      </p:sp>
      <p:sp>
        <p:nvSpPr>
          <p:cNvPr id="3" name="Content Placeholder 2"/>
          <p:cNvSpPr>
            <a:spLocks noGrp="1"/>
          </p:cNvSpPr>
          <p:nvPr>
            <p:ph idx="4294967295"/>
          </p:nvPr>
        </p:nvSpPr>
        <p:spPr>
          <a:xfrm>
            <a:off x="347022" y="942109"/>
            <a:ext cx="8458200" cy="5611091"/>
          </a:xfrm>
        </p:spPr>
        <p:txBody>
          <a:bodyPr/>
          <a:lstStyle/>
          <a:p>
            <a:pPr marL="230188" indent="-230188">
              <a:spcAft>
                <a:spcPts val="0"/>
              </a:spcAft>
              <a:buFont typeface="Arial" panose="020B0604020202020204" pitchFamily="34" charset="0"/>
              <a:buChar char="•"/>
            </a:pPr>
            <a:r>
              <a:rPr lang="en-US">
                <a:solidFill>
                  <a:schemeClr val="bg1"/>
                </a:solidFill>
                <a:ea typeface="Verdana" panose="020B0604030504040204" pitchFamily="34" charset="0"/>
                <a:cs typeface="Verdana" panose="020B0604030504040204" pitchFamily="34" charset="0"/>
              </a:rPr>
              <a:t>Controversy over music began with flare up in KY, Feb.22, 1851.  </a:t>
            </a:r>
          </a:p>
          <a:p>
            <a:pPr marL="630238" lvl="1" indent="-230188">
              <a:spcAft>
                <a:spcPts val="0"/>
              </a:spcAft>
              <a:buFont typeface="Arial" panose="020B0604020202020204" pitchFamily="34" charset="0"/>
              <a:buChar char="•"/>
            </a:pPr>
            <a:r>
              <a:rPr lang="en-US" sz="3000">
                <a:solidFill>
                  <a:schemeClr val="bg1"/>
                </a:solidFill>
                <a:ea typeface="Verdana" panose="020B0604030504040204" pitchFamily="34" charset="0"/>
                <a:cs typeface="Verdana" panose="020B0604030504040204" pitchFamily="34" charset="0"/>
              </a:rPr>
              <a:t>Letter to J.B. Henshall: </a:t>
            </a:r>
            <a:r>
              <a:rPr lang="en-US" sz="3200">
                <a:solidFill>
                  <a:srgbClr val="FFFFCC"/>
                </a:solidFill>
                <a:latin typeface="Calibri" panose="020F0502020204030204" pitchFamily="34" charset="0"/>
                <a:ea typeface="Times New Roman" panose="02020603050405020304" pitchFamily="18" charset="0"/>
                <a:cs typeface="Calibri" panose="020F0502020204030204" pitchFamily="34" charset="0"/>
              </a:rPr>
              <a:t>“Would not such instruments add greatly to the solemnity of worship, and cause the hearts of the saints to be raised to a higher state of devotion?... We are far in the rear of Protestants on the subject of the church music.” </a:t>
            </a:r>
          </a:p>
          <a:p>
            <a:pPr marL="230188" indent="-230188">
              <a:spcAft>
                <a:spcPts val="0"/>
              </a:spcAft>
              <a:buFont typeface="Arial" panose="020B0604020202020204" pitchFamily="34" charset="0"/>
              <a:buChar char="•"/>
            </a:pPr>
            <a:r>
              <a:rPr lang="en-US">
                <a:solidFill>
                  <a:schemeClr val="bg1"/>
                </a:solidFill>
                <a:ea typeface="Verdana" panose="020B0604030504040204" pitchFamily="34" charset="0"/>
                <a:cs typeface="Calibri" panose="020F0502020204030204" pitchFamily="34" charset="0"/>
              </a:rPr>
              <a:t>Henshall labeled it “worldly minded.”</a:t>
            </a:r>
          </a:p>
          <a:p>
            <a:pPr marL="230188" indent="-230188">
              <a:spcAft>
                <a:spcPts val="0"/>
              </a:spcAft>
              <a:buFont typeface="Arial" panose="020B0604020202020204" pitchFamily="34" charset="0"/>
              <a:buChar char="•"/>
            </a:pPr>
            <a:r>
              <a:rPr lang="en-US">
                <a:solidFill>
                  <a:schemeClr val="bg1"/>
                </a:solidFill>
                <a:ea typeface="Verdana" panose="020B0604030504040204" pitchFamily="34" charset="0"/>
                <a:cs typeface="Calibri" panose="020F0502020204030204" pitchFamily="34" charset="0"/>
              </a:rPr>
              <a:t>Others: denominations were advancing ahead of them by using instruments.</a:t>
            </a:r>
          </a:p>
        </p:txBody>
      </p:sp>
    </p:spTree>
    <p:extLst>
      <p:ext uri="{BB962C8B-B14F-4D97-AF65-F5344CB8AC3E}">
        <p14:creationId xmlns="" xmlns:p14="http://schemas.microsoft.com/office/powerpoint/2010/main" val="2866463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a:solidFill>
                  <a:schemeClr val="bg1"/>
                </a:solidFill>
                <a:latin typeface="Arial" panose="020B0604020202020204" pitchFamily="34" charset="0"/>
                <a:ea typeface="Verdana" panose="020B0604030504040204" pitchFamily="34" charset="0"/>
                <a:cs typeface="Arial" panose="020B0604020202020204" pitchFamily="34" charset="0"/>
              </a:rPr>
              <a:t>Rogers begged AC to address issue</a:t>
            </a:r>
          </a:p>
        </p:txBody>
      </p:sp>
      <p:sp>
        <p:nvSpPr>
          <p:cNvPr id="3" name="Content Placeholder 2"/>
          <p:cNvSpPr>
            <a:spLocks noGrp="1"/>
          </p:cNvSpPr>
          <p:nvPr>
            <p:ph idx="4294967295"/>
          </p:nvPr>
        </p:nvSpPr>
        <p:spPr>
          <a:xfrm>
            <a:off x="347022" y="942109"/>
            <a:ext cx="8458200" cy="5611091"/>
          </a:xfrm>
        </p:spPr>
        <p:txBody>
          <a:bodyPr/>
          <a:lstStyle/>
          <a:p>
            <a:pPr marL="230188" indent="-230188">
              <a:spcAft>
                <a:spcPts val="0"/>
              </a:spcAft>
              <a:buFont typeface="Arial" panose="020B0604020202020204" pitchFamily="34" charset="0"/>
              <a:buChar char="•"/>
            </a:pPr>
            <a:r>
              <a:rPr lang="en-US" dirty="0">
                <a:solidFill>
                  <a:srgbClr val="FFFFCC"/>
                </a:solidFill>
                <a:ea typeface="Verdana" panose="020B0604030504040204" pitchFamily="34" charset="0"/>
                <a:cs typeface="Verdana" panose="020B0604030504040204" pitchFamily="34" charset="0"/>
              </a:rPr>
              <a:t>“…</a:t>
            </a:r>
            <a:r>
              <a:rPr lang="en-US" dirty="0">
                <a:solidFill>
                  <a:srgbClr val="FFFFCC"/>
                </a:solidFill>
                <a:ea typeface="Times New Roman" panose="02020603050405020304" pitchFamily="18" charset="0"/>
                <a:cs typeface="Calibri" panose="020F0502020204030204" pitchFamily="34" charset="0"/>
              </a:rPr>
              <a:t>So to those who have no real devotion or spirituality in the church, and whose animal nature flags under the oppression of church service, I think with Mr. G. that instrumental music would be not only a desideratum, but an essential prerequisite to fire up their souls to even animal devotion.   But I presume, to all spiritually-minded Christians such aids would be as a cow bell in a concert.”</a:t>
            </a:r>
            <a:endParaRPr lang="en-US" sz="3000" dirty="0">
              <a:solidFill>
                <a:srgbClr val="FFFFCC"/>
              </a:solidFill>
              <a:ea typeface="Verdana" panose="020B0604030504040204" pitchFamily="34" charset="0"/>
              <a:cs typeface="Calibri" panose="020F0502020204030204" pitchFamily="34" charset="0"/>
            </a:endParaRPr>
          </a:p>
        </p:txBody>
      </p:sp>
    </p:spTree>
    <p:extLst>
      <p:ext uri="{BB962C8B-B14F-4D97-AF65-F5344CB8AC3E}">
        <p14:creationId xmlns="" xmlns:p14="http://schemas.microsoft.com/office/powerpoint/2010/main" val="2401270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a:solidFill>
                  <a:schemeClr val="bg1"/>
                </a:solidFill>
                <a:latin typeface="Arial" panose="020B0604020202020204" pitchFamily="34" charset="0"/>
                <a:ea typeface="Verdana" panose="020B0604030504040204" pitchFamily="34" charset="0"/>
                <a:cs typeface="Arial" panose="020B0604020202020204" pitchFamily="34" charset="0"/>
              </a:rPr>
              <a:t>L. L. Pinkerton, Midway, KY</a:t>
            </a:r>
          </a:p>
        </p:txBody>
      </p:sp>
      <p:sp>
        <p:nvSpPr>
          <p:cNvPr id="3" name="Content Placeholder 2"/>
          <p:cNvSpPr>
            <a:spLocks noGrp="1"/>
          </p:cNvSpPr>
          <p:nvPr>
            <p:ph idx="4294967295"/>
          </p:nvPr>
        </p:nvSpPr>
        <p:spPr>
          <a:xfrm>
            <a:off x="347022" y="942109"/>
            <a:ext cx="8458200" cy="5611091"/>
          </a:xfrm>
        </p:spPr>
        <p:txBody>
          <a:bodyPr/>
          <a:lstStyle/>
          <a:p>
            <a:pPr marL="230188" indent="-230188">
              <a:spcAft>
                <a:spcPts val="0"/>
              </a:spcAft>
              <a:buFont typeface="Arial" panose="020B0604020202020204" pitchFamily="34" charset="0"/>
              <a:buChar char="•"/>
            </a:pPr>
            <a:r>
              <a:rPr lang="en-US">
                <a:solidFill>
                  <a:schemeClr val="bg1"/>
                </a:solidFill>
                <a:ea typeface="Verdana" panose="020B0604030504040204" pitchFamily="34" charset="0"/>
                <a:cs typeface="Verdana" panose="020B0604030504040204" pitchFamily="34" charset="0"/>
              </a:rPr>
              <a:t>“</a:t>
            </a:r>
            <a:r>
              <a:rPr lang="en-US">
                <a:solidFill>
                  <a:schemeClr val="bg1"/>
                </a:solidFill>
                <a:ea typeface="Times New Roman" panose="02020603050405020304" pitchFamily="18" charset="0"/>
                <a:cs typeface="Calibri" panose="020F0502020204030204" pitchFamily="34" charset="0"/>
              </a:rPr>
              <a:t>So far </a:t>
            </a:r>
            <a:r>
              <a:rPr lang="en-US">
                <a:solidFill>
                  <a:schemeClr val="bg1"/>
                </a:solidFill>
                <a:ea typeface="Times New Roman" panose="02020603050405020304" pitchFamily="18" charset="0"/>
                <a:cs typeface="Times New Roman" panose="02020603050405020304" pitchFamily="18" charset="0"/>
              </a:rPr>
              <a:t>as known to me, or, I presume, to you, I am the only preacher in KY of our brotherhood who has publicly advocated the propriety of employing IM in some churches, and that the Church of God in Midway is the only church that has yet made a decided effort to introduce it.  The calls for our opinion, it is probable, came from these regions.”</a:t>
            </a:r>
            <a:endParaRPr lang="en-US" sz="3000">
              <a:solidFill>
                <a:schemeClr val="bg1"/>
              </a:solidFill>
              <a:ea typeface="Verdana" panose="020B0604030504040204" pitchFamily="34" charset="0"/>
              <a:cs typeface="Calibri" panose="020F0502020204030204" pitchFamily="34" charset="0"/>
            </a:endParaRPr>
          </a:p>
        </p:txBody>
      </p:sp>
    </p:spTree>
    <p:extLst>
      <p:ext uri="{BB962C8B-B14F-4D97-AF65-F5344CB8AC3E}">
        <p14:creationId xmlns="" xmlns:p14="http://schemas.microsoft.com/office/powerpoint/2010/main" val="159242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a:solidFill>
                  <a:schemeClr val="bg1"/>
                </a:solidFill>
                <a:latin typeface="Arial" panose="020B0604020202020204" pitchFamily="34" charset="0"/>
                <a:ea typeface="Verdana" panose="020B0604030504040204" pitchFamily="34" charset="0"/>
                <a:cs typeface="Arial" panose="020B0604020202020204" pitchFamily="34" charset="0"/>
              </a:rPr>
              <a:t>The ‘need’: introduced in 1860</a:t>
            </a:r>
          </a:p>
        </p:txBody>
      </p:sp>
      <p:sp>
        <p:nvSpPr>
          <p:cNvPr id="3" name="Content Placeholder 2"/>
          <p:cNvSpPr>
            <a:spLocks noGrp="1"/>
          </p:cNvSpPr>
          <p:nvPr>
            <p:ph idx="4294967295"/>
          </p:nvPr>
        </p:nvSpPr>
        <p:spPr>
          <a:xfrm>
            <a:off x="347022" y="895927"/>
            <a:ext cx="8458200" cy="5657273"/>
          </a:xfrm>
        </p:spPr>
        <p:txBody>
          <a:bodyPr/>
          <a:lstStyle/>
          <a:p>
            <a:pPr marL="230188" indent="-230188">
              <a:spcAft>
                <a:spcPts val="0"/>
              </a:spcAft>
              <a:buFont typeface="Arial" panose="020B0604020202020204" pitchFamily="34" charset="0"/>
              <a:buChar char="•"/>
            </a:pPr>
            <a:r>
              <a:rPr lang="en-US" sz="3100" dirty="0">
                <a:solidFill>
                  <a:schemeClr val="bg1"/>
                </a:solidFill>
                <a:ea typeface="Verdana" panose="020B0604030504040204" pitchFamily="34" charset="0"/>
                <a:cs typeface="Verdana" panose="020B0604030504040204" pitchFamily="34" charset="0"/>
              </a:rPr>
              <a:t>Evidence:</a:t>
            </a:r>
            <a:r>
              <a:rPr lang="en-US" sz="3000" dirty="0">
                <a:solidFill>
                  <a:schemeClr val="bg1"/>
                </a:solidFill>
                <a:ea typeface="Verdana" panose="020B0604030504040204" pitchFamily="34" charset="0"/>
                <a:cs typeface="Verdana" panose="020B0604030504040204" pitchFamily="34" charset="0"/>
              </a:rPr>
              <a:t> IM used sparingly as early as 1851  </a:t>
            </a:r>
          </a:p>
          <a:p>
            <a:pPr marL="230188" indent="-230188">
              <a:spcAft>
                <a:spcPts val="0"/>
              </a:spcAft>
              <a:buFont typeface="Arial" panose="020B0604020202020204" pitchFamily="34" charset="0"/>
              <a:buChar char="•"/>
            </a:pPr>
            <a:r>
              <a:rPr lang="en-US" sz="3100" dirty="0">
                <a:solidFill>
                  <a:schemeClr val="bg1"/>
                </a:solidFill>
                <a:ea typeface="Verdana" panose="020B0604030504040204" pitchFamily="34" charset="0"/>
                <a:cs typeface="Calibri" panose="020F0502020204030204" pitchFamily="34" charset="0"/>
              </a:rPr>
              <a:t>Why?</a:t>
            </a:r>
            <a:r>
              <a:rPr lang="en-US" sz="3000" dirty="0">
                <a:solidFill>
                  <a:schemeClr val="bg1"/>
                </a:solidFill>
                <a:ea typeface="Verdana" panose="020B0604030504040204" pitchFamily="34" charset="0"/>
                <a:cs typeface="Calibri" panose="020F0502020204030204" pitchFamily="34" charset="0"/>
              </a:rPr>
              <a:t>  Singing was terrible.</a:t>
            </a:r>
          </a:p>
          <a:p>
            <a:pPr marL="230188" indent="-230188">
              <a:spcAft>
                <a:spcPts val="0"/>
              </a:spcAft>
              <a:buFont typeface="Arial" panose="020B0604020202020204" pitchFamily="34" charset="0"/>
              <a:buChar char="•"/>
            </a:pPr>
            <a:r>
              <a:rPr lang="en-US" sz="3100" dirty="0">
                <a:solidFill>
                  <a:schemeClr val="bg1"/>
                </a:solidFill>
                <a:ea typeface="Verdana" panose="020B0604030504040204" pitchFamily="34" charset="0"/>
                <a:cs typeface="Calibri" panose="020F0502020204030204" pitchFamily="34" charset="0"/>
              </a:rPr>
              <a:t>Baby steps: </a:t>
            </a:r>
          </a:p>
          <a:p>
            <a:pPr marL="230188" indent="-230188">
              <a:spcAft>
                <a:spcPts val="0"/>
              </a:spcAft>
              <a:buFont typeface="Arial" panose="020B0604020202020204" pitchFamily="34" charset="0"/>
              <a:buChar char="•"/>
            </a:pPr>
            <a:r>
              <a:rPr lang="en-US" sz="3100" dirty="0">
                <a:solidFill>
                  <a:schemeClr val="bg1"/>
                </a:solidFill>
                <a:ea typeface="Verdana" panose="020B0604030504040204" pitchFamily="34" charset="0"/>
                <a:cs typeface="Calibri" panose="020F0502020204030204" pitchFamily="34" charset="0"/>
              </a:rPr>
              <a:t>M</a:t>
            </a:r>
            <a:r>
              <a:rPr lang="en-US" sz="3100" dirty="0">
                <a:solidFill>
                  <a:schemeClr val="bg1"/>
                </a:solidFill>
                <a:ea typeface="Times New Roman" panose="02020603050405020304" pitchFamily="18" charset="0"/>
              </a:rPr>
              <a:t>et on Saturday night to practice songs.  </a:t>
            </a:r>
          </a:p>
          <a:p>
            <a:pPr marL="630238" lvl="1" indent="-230188">
              <a:spcAft>
                <a:spcPts val="0"/>
              </a:spcAft>
              <a:buFont typeface="Arial" panose="020B0604020202020204" pitchFamily="34" charset="0"/>
              <a:buChar char="•"/>
            </a:pPr>
            <a:r>
              <a:rPr lang="en-US" sz="3000" dirty="0">
                <a:solidFill>
                  <a:schemeClr val="bg1"/>
                </a:solidFill>
                <a:ea typeface="Times New Roman" panose="02020603050405020304" pitchFamily="18" charset="0"/>
              </a:rPr>
              <a:t>Little later, someone brought in a melodeon to get right pitch.  </a:t>
            </a:r>
          </a:p>
          <a:p>
            <a:pPr marL="1030288" lvl="2" indent="-230188">
              <a:spcAft>
                <a:spcPts val="0"/>
              </a:spcAft>
              <a:buFont typeface="Arial" panose="020B0604020202020204" pitchFamily="34" charset="0"/>
              <a:buChar char="•"/>
            </a:pPr>
            <a:r>
              <a:rPr lang="en-US" sz="3000" dirty="0">
                <a:solidFill>
                  <a:schemeClr val="bg1"/>
                </a:solidFill>
                <a:ea typeface="Times New Roman" panose="02020603050405020304" pitchFamily="18" charset="0"/>
              </a:rPr>
              <a:t>Soon after, sister accompanied singing with her playing during these practice sessions.  </a:t>
            </a:r>
          </a:p>
          <a:p>
            <a:pPr marL="1487488" lvl="3" indent="-230188">
              <a:spcAft>
                <a:spcPts val="0"/>
              </a:spcAft>
              <a:buFont typeface="Arial" panose="020B0604020202020204" pitchFamily="34" charset="0"/>
              <a:buChar char="•"/>
            </a:pPr>
            <a:r>
              <a:rPr lang="en-US" sz="2800" dirty="0">
                <a:solidFill>
                  <a:schemeClr val="bg1"/>
                </a:solidFill>
                <a:ea typeface="Times New Roman" panose="02020603050405020304" pitchFamily="18" charset="0"/>
              </a:rPr>
              <a:t>They thought the effect was good; used it on Lord’s Day</a:t>
            </a:r>
            <a:endParaRPr lang="en-US" sz="2800" dirty="0">
              <a:solidFill>
                <a:schemeClr val="bg1"/>
              </a:solidFill>
              <a:ea typeface="Verdana" panose="020B0604030504040204" pitchFamily="34" charset="0"/>
              <a:cs typeface="Calibri" panose="020F0502020204030204" pitchFamily="34" charset="0"/>
            </a:endParaRPr>
          </a:p>
        </p:txBody>
      </p:sp>
    </p:spTree>
    <p:extLst>
      <p:ext uri="{BB962C8B-B14F-4D97-AF65-F5344CB8AC3E}">
        <p14:creationId xmlns="" xmlns:p14="http://schemas.microsoft.com/office/powerpoint/2010/main" val="3914485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FFFFCC"/>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FFFFCC"/>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a:solidFill>
                  <a:schemeClr val="bg1"/>
                </a:solidFill>
                <a:latin typeface="+mn-lt"/>
                <a:ea typeface="Verdana" panose="020B0604030504040204" pitchFamily="34" charset="0"/>
                <a:cs typeface="Verdana" panose="020B0604030504040204" pitchFamily="34" charset="0"/>
              </a:rPr>
              <a:t>1864: Q to W.K. Pendleton</a:t>
            </a:r>
          </a:p>
        </p:txBody>
      </p:sp>
      <p:sp>
        <p:nvSpPr>
          <p:cNvPr id="3" name="Content Placeholder 2"/>
          <p:cNvSpPr>
            <a:spLocks noGrp="1"/>
          </p:cNvSpPr>
          <p:nvPr>
            <p:ph idx="4294967295"/>
          </p:nvPr>
        </p:nvSpPr>
        <p:spPr>
          <a:xfrm>
            <a:off x="347022" y="877457"/>
            <a:ext cx="8458200" cy="5611091"/>
          </a:xfrm>
        </p:spPr>
        <p:txBody>
          <a:bodyPr/>
          <a:lstStyle/>
          <a:p>
            <a:pPr marL="230188" indent="-230188">
              <a:spcAft>
                <a:spcPts val="300"/>
              </a:spcAft>
              <a:buFont typeface="Arial" panose="020B0604020202020204" pitchFamily="34" charset="0"/>
              <a:buChar char="•"/>
            </a:pPr>
            <a:r>
              <a:rPr lang="en-US" sz="3100" dirty="0">
                <a:solidFill>
                  <a:schemeClr val="bg1"/>
                </a:solidFill>
                <a:ea typeface="Verdana" panose="020B0604030504040204" pitchFamily="34" charset="0"/>
                <a:cs typeface="Verdana" panose="020B0604030504040204" pitchFamily="34" charset="0"/>
              </a:rPr>
              <a:t>Admitted IM was not used by primitive church.</a:t>
            </a:r>
          </a:p>
          <a:p>
            <a:pPr marL="230188" indent="-230188">
              <a:spcAft>
                <a:spcPts val="3600"/>
              </a:spcAft>
              <a:buFont typeface="Arial" panose="020B0604020202020204" pitchFamily="34" charset="0"/>
              <a:buChar char="•"/>
            </a:pPr>
            <a:r>
              <a:rPr lang="en-US" sz="3100" dirty="0">
                <a:solidFill>
                  <a:schemeClr val="bg1"/>
                </a:solidFill>
                <a:ea typeface="Verdana" panose="020B0604030504040204" pitchFamily="34" charset="0"/>
                <a:cs typeface="Verdana" panose="020B0604030504040204" pitchFamily="34" charset="0"/>
              </a:rPr>
              <a:t>First introduced in church worship after Thomas Aquinas </a:t>
            </a:r>
            <a:r>
              <a:rPr lang="en-US" sz="2300" dirty="0">
                <a:solidFill>
                  <a:schemeClr val="bg1"/>
                </a:solidFill>
                <a:ea typeface="Verdana" panose="020B0604030504040204" pitchFamily="34" charset="0"/>
                <a:cs typeface="Verdana" panose="020B0604030504040204" pitchFamily="34" charset="0"/>
              </a:rPr>
              <a:t>(wrote in AD 1250) </a:t>
            </a:r>
            <a:r>
              <a:rPr lang="en-US" sz="3100" dirty="0">
                <a:solidFill>
                  <a:schemeClr val="bg1"/>
                </a:solidFill>
                <a:ea typeface="Verdana" panose="020B0604030504040204" pitchFamily="34" charset="0"/>
                <a:cs typeface="Verdana" panose="020B0604030504040204" pitchFamily="34" charset="0"/>
              </a:rPr>
              <a:t>– </a:t>
            </a:r>
          </a:p>
          <a:p>
            <a:pPr marL="630238" lvl="1" indent="-230188">
              <a:spcAft>
                <a:spcPts val="600"/>
              </a:spcAft>
              <a:buFont typeface="Arial" panose="020B0604020202020204" pitchFamily="34" charset="0"/>
              <a:buChar char="•"/>
            </a:pPr>
            <a:endParaRPr lang="en-US" sz="3000" dirty="0">
              <a:solidFill>
                <a:schemeClr val="bg1"/>
              </a:solidFill>
              <a:ea typeface="Verdana" panose="020B0604030504040204" pitchFamily="34" charset="0"/>
              <a:cs typeface="Verdana" panose="020B0604030504040204" pitchFamily="34" charset="0"/>
            </a:endParaRPr>
          </a:p>
          <a:p>
            <a:pPr marL="630238" lvl="1" indent="-230188">
              <a:spcAft>
                <a:spcPts val="600"/>
              </a:spcAft>
              <a:buFont typeface="Arial" panose="020B0604020202020204" pitchFamily="34" charset="0"/>
              <a:buChar char="•"/>
            </a:pPr>
            <a:endParaRPr lang="en-US" sz="3000" dirty="0">
              <a:solidFill>
                <a:schemeClr val="bg1"/>
              </a:solidFill>
              <a:ea typeface="Verdana" panose="020B0604030504040204" pitchFamily="34" charset="0"/>
              <a:cs typeface="Verdana" panose="020B0604030504040204" pitchFamily="34" charset="0"/>
            </a:endParaRPr>
          </a:p>
          <a:p>
            <a:pPr marL="630238" lvl="1" indent="-230188">
              <a:spcAft>
                <a:spcPts val="600"/>
              </a:spcAft>
              <a:buFont typeface="Arial" panose="020B0604020202020204" pitchFamily="34" charset="0"/>
              <a:buChar char="•"/>
            </a:pPr>
            <a:r>
              <a:rPr lang="en-US" sz="3000" dirty="0">
                <a:solidFill>
                  <a:schemeClr val="bg1"/>
                </a:solidFill>
                <a:ea typeface="Verdana" panose="020B0604030504040204" pitchFamily="34" charset="0"/>
                <a:cs typeface="Verdana" panose="020B0604030504040204" pitchFamily="34" charset="0"/>
              </a:rPr>
              <a:t>BUT: Pendleton did not consider silence of Scripture sufficient reason not to use them.   </a:t>
            </a:r>
          </a:p>
        </p:txBody>
      </p:sp>
      <p:sp>
        <p:nvSpPr>
          <p:cNvPr id="4" name="Rectangle 3">
            <a:extLst>
              <a:ext uri="{FF2B5EF4-FFF2-40B4-BE49-F238E27FC236}">
                <a16:creationId xmlns="" xmlns:a16="http://schemas.microsoft.com/office/drawing/2014/main" id="{50E21EB7-0FF6-4430-96AC-4B047F68ACBE}"/>
              </a:ext>
            </a:extLst>
          </p:cNvPr>
          <p:cNvSpPr/>
          <p:nvPr/>
        </p:nvSpPr>
        <p:spPr>
          <a:xfrm>
            <a:off x="526475" y="2567721"/>
            <a:ext cx="8095673" cy="1560945"/>
          </a:xfrm>
          <a:prstGeom prst="rect">
            <a:avLst/>
          </a:prstGeom>
          <a:solidFill>
            <a:schemeClr val="tx1"/>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solidFill>
                  <a:srgbClr val="CCFFFF"/>
                </a:solidFill>
                <a:latin typeface="Calibri" panose="020F0502020204030204" pitchFamily="34" charset="0"/>
                <a:ea typeface="Times New Roman" panose="02020603050405020304" pitchFamily="18" charset="0"/>
                <a:cs typeface="Calibri" panose="020F0502020204030204" pitchFamily="34" charset="0"/>
              </a:rPr>
              <a:t>‘Our church does not use musical instruments as harps and psalteries in the praise of God, lest she should seem to Judaize’ </a:t>
            </a:r>
            <a:r>
              <a:rPr lang="en-US" sz="2800">
                <a:latin typeface="Calibri" panose="020F0502020204030204" pitchFamily="34" charset="0"/>
                <a:ea typeface="Times New Roman" panose="02020603050405020304" pitchFamily="18" charset="0"/>
                <a:cs typeface="Calibri" panose="020F0502020204030204" pitchFamily="34" charset="0"/>
              </a:rPr>
              <a:t>– Thomas A., d.1274</a:t>
            </a:r>
            <a:endParaRPr lang="en-US" sz="3200">
              <a:latin typeface="Calibri" panose="020F0502020204030204" pitchFamily="34" charset="0"/>
              <a:cs typeface="Calibri" panose="020F0502020204030204" pitchFamily="34" charset="0"/>
            </a:endParaRPr>
          </a:p>
        </p:txBody>
      </p:sp>
      <p:sp>
        <p:nvSpPr>
          <p:cNvPr id="5" name="Rectangle 4">
            <a:extLst>
              <a:ext uri="{FF2B5EF4-FFF2-40B4-BE49-F238E27FC236}">
                <a16:creationId xmlns="" xmlns:a16="http://schemas.microsoft.com/office/drawing/2014/main" id="{9BD25604-3383-4E8C-8B19-825344E57665}"/>
              </a:ext>
            </a:extLst>
          </p:cNvPr>
          <p:cNvSpPr/>
          <p:nvPr/>
        </p:nvSpPr>
        <p:spPr>
          <a:xfrm>
            <a:off x="2101271" y="5361726"/>
            <a:ext cx="4955306" cy="1011366"/>
          </a:xfrm>
          <a:prstGeom prst="rect">
            <a:avLst/>
          </a:prstGeom>
          <a:solidFill>
            <a:schemeClr val="tx1"/>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C000"/>
                </a:solidFill>
                <a:latin typeface="Calibri" panose="020F0502020204030204" pitchFamily="34" charset="0"/>
                <a:ea typeface="Times New Roman" panose="02020603050405020304" pitchFamily="18" charset="0"/>
                <a:cs typeface="Calibri" panose="020F0502020204030204" pitchFamily="34" charset="0"/>
              </a:rPr>
              <a:t>As with M. Society, silence</a:t>
            </a:r>
            <a:br>
              <a:rPr lang="en-US" sz="3200" dirty="0">
                <a:solidFill>
                  <a:srgbClr val="FFC000"/>
                </a:solidFill>
                <a:latin typeface="Calibri" panose="020F0502020204030204" pitchFamily="34" charset="0"/>
                <a:ea typeface="Times New Roman" panose="02020603050405020304" pitchFamily="18" charset="0"/>
                <a:cs typeface="Calibri" panose="020F0502020204030204" pitchFamily="34" charset="0"/>
              </a:rPr>
            </a:br>
            <a:r>
              <a:rPr lang="en-US" sz="3200" dirty="0">
                <a:solidFill>
                  <a:srgbClr val="FFC000"/>
                </a:solidFill>
                <a:latin typeface="Calibri" panose="020F0502020204030204" pitchFamily="34" charset="0"/>
                <a:ea typeface="Times New Roman" panose="02020603050405020304" pitchFamily="18" charset="0"/>
                <a:cs typeface="Calibri" panose="020F0502020204030204" pitchFamily="34" charset="0"/>
              </a:rPr>
              <a:t>is admitted, then ignored. </a:t>
            </a:r>
            <a:endParaRPr lang="en-US" sz="3200" dirty="0">
              <a:solidFill>
                <a:srgbClr val="FFC000"/>
              </a:solidFill>
              <a:latin typeface="Calibri" panose="020F0502020204030204" pitchFamily="34" charset="0"/>
              <a:cs typeface="Calibri" panose="020F0502020204030204" pitchFamily="34" charset="0"/>
            </a:endParaRPr>
          </a:p>
        </p:txBody>
      </p:sp>
    </p:spTree>
    <p:extLst>
      <p:ext uri="{BB962C8B-B14F-4D97-AF65-F5344CB8AC3E}">
        <p14:creationId xmlns="" xmlns:p14="http://schemas.microsoft.com/office/powerpoint/2010/main" val="1541872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a:solidFill>
                  <a:schemeClr val="bg1"/>
                </a:solidFill>
                <a:latin typeface="+mn-lt"/>
                <a:ea typeface="Verdana" panose="020B0604030504040204" pitchFamily="34" charset="0"/>
                <a:cs typeface="Verdana" panose="020B0604030504040204" pitchFamily="34" charset="0"/>
              </a:rPr>
              <a:t>Who said it?</a:t>
            </a:r>
          </a:p>
        </p:txBody>
      </p:sp>
      <p:sp>
        <p:nvSpPr>
          <p:cNvPr id="3" name="Content Placeholder 2"/>
          <p:cNvSpPr>
            <a:spLocks noGrp="1"/>
          </p:cNvSpPr>
          <p:nvPr>
            <p:ph idx="4294967295"/>
          </p:nvPr>
        </p:nvSpPr>
        <p:spPr>
          <a:xfrm>
            <a:off x="347022" y="738913"/>
            <a:ext cx="8458200" cy="5805051"/>
          </a:xfrm>
        </p:spPr>
        <p:txBody>
          <a:bodyPr/>
          <a:lstStyle/>
          <a:p>
            <a:pPr marL="230188" indent="-230188">
              <a:spcAft>
                <a:spcPts val="0"/>
              </a:spcAft>
              <a:buFont typeface="Arial" panose="020B0604020202020204" pitchFamily="34" charset="0"/>
              <a:buChar char="•"/>
            </a:pPr>
            <a:r>
              <a:rPr lang="en-US" dirty="0">
                <a:solidFill>
                  <a:srgbClr val="FFFFCC"/>
                </a:solidFill>
                <a:latin typeface="Calibri" panose="020F0502020204030204" pitchFamily="34" charset="0"/>
                <a:ea typeface="Times New Roman" panose="02020603050405020304" pitchFamily="18" charset="0"/>
                <a:cs typeface="Calibri" panose="020F0502020204030204" pitchFamily="34" charset="0"/>
              </a:rPr>
              <a:t>“</a:t>
            </a:r>
            <a:r>
              <a:rPr lang="en-US" dirty="0">
                <a:solidFill>
                  <a:srgbClr val="FFFFCC"/>
                </a:solidFill>
                <a:latin typeface="Calibri" panose="020F0502020204030204" pitchFamily="34" charset="0"/>
                <a:ea typeface="Times New Roman" panose="02020603050405020304" pitchFamily="18" charset="0"/>
              </a:rPr>
              <a:t>We must, therefore, conclude that the Scrip-</a:t>
            </a:r>
            <a:r>
              <a:rPr lang="en-US" dirty="0" err="1">
                <a:solidFill>
                  <a:srgbClr val="FFFFCC"/>
                </a:solidFill>
                <a:latin typeface="Calibri" panose="020F0502020204030204" pitchFamily="34" charset="0"/>
                <a:ea typeface="Times New Roman" panose="02020603050405020304" pitchFamily="18" charset="0"/>
              </a:rPr>
              <a:t>tures</a:t>
            </a:r>
            <a:r>
              <a:rPr lang="en-US" dirty="0">
                <a:solidFill>
                  <a:srgbClr val="FFFFCC"/>
                </a:solidFill>
                <a:latin typeface="Calibri" panose="020F0502020204030204" pitchFamily="34" charset="0"/>
                <a:ea typeface="Times New Roman" panose="02020603050405020304" pitchFamily="18" charset="0"/>
              </a:rPr>
              <a:t> </a:t>
            </a:r>
            <a:r>
              <a:rPr lang="en-US" i="1" dirty="0">
                <a:solidFill>
                  <a:srgbClr val="FFFFCC"/>
                </a:solidFill>
                <a:latin typeface="Calibri" panose="020F0502020204030204" pitchFamily="34" charset="0"/>
                <a:ea typeface="Times New Roman" panose="02020603050405020304" pitchFamily="18" charset="0"/>
              </a:rPr>
              <a:t>alone </a:t>
            </a:r>
            <a:r>
              <a:rPr lang="en-US" dirty="0">
                <a:solidFill>
                  <a:srgbClr val="FFFFCC"/>
                </a:solidFill>
                <a:latin typeface="Calibri" panose="020F0502020204030204" pitchFamily="34" charset="0"/>
                <a:ea typeface="Times New Roman" panose="02020603050405020304" pitchFamily="18" charset="0"/>
              </a:rPr>
              <a:t>cannot be a sufficient guide and rule of faith because they cannot, at any time, be within the reach of every inquirer; because they are not of themselves clear and intelligible even in matters of the highest importance, and because they do not contain all the truths necessary for salvation.”</a:t>
            </a:r>
            <a:r>
              <a:rPr lang="en-US" sz="3600" dirty="0">
                <a:solidFill>
                  <a:srgbClr val="FFFFCC"/>
                </a:solidFill>
                <a:latin typeface="Times New Roman" panose="02020603050405020304" pitchFamily="18" charset="0"/>
                <a:ea typeface="Times New Roman" panose="02020603050405020304" pitchFamily="18" charset="0"/>
              </a:rPr>
              <a:t> </a:t>
            </a:r>
            <a:endParaRPr lang="en-US" dirty="0">
              <a:solidFill>
                <a:srgbClr val="FFFFCC"/>
              </a:solidFill>
              <a:ea typeface="Verdana" panose="020B0604030504040204" pitchFamily="34" charset="0"/>
            </a:endParaRPr>
          </a:p>
          <a:p>
            <a:pPr marL="400050" lvl="1" indent="0">
              <a:spcAft>
                <a:spcPts val="0"/>
              </a:spcAft>
              <a:buNone/>
            </a:pPr>
            <a:r>
              <a:rPr lang="en-US" dirty="0">
                <a:solidFill>
                  <a:schemeClr val="bg1"/>
                </a:solidFill>
                <a:latin typeface="Times New Roman" panose="02020603050405020304" pitchFamily="18" charset="0"/>
                <a:ea typeface="Verdana" panose="020B0604030504040204" pitchFamily="34" charset="0"/>
              </a:rPr>
              <a:t>– Roman Catholic position on Infallible Teaching of the Roman Pontiff. </a:t>
            </a:r>
          </a:p>
          <a:p>
            <a:pPr marL="230188" lvl="1" indent="-230188">
              <a:spcAft>
                <a:spcPts val="0"/>
              </a:spcAft>
              <a:buFont typeface="Arial" panose="020B0604020202020204" pitchFamily="34" charset="0"/>
              <a:buChar char="•"/>
            </a:pPr>
            <a:r>
              <a:rPr lang="en-US" dirty="0">
                <a:solidFill>
                  <a:schemeClr val="bg1"/>
                </a:solidFill>
                <a:latin typeface="Calibri" panose="020F0502020204030204" pitchFamily="34" charset="0"/>
                <a:ea typeface="Verdana" panose="020B0604030504040204" pitchFamily="34" charset="0"/>
                <a:cs typeface="Calibri" panose="020F0502020204030204" pitchFamily="34" charset="0"/>
              </a:rPr>
              <a:t>“A pope’s letter is the most weighty authority in the Church” </a:t>
            </a:r>
            <a:r>
              <a:rPr lang="en-US" sz="2400" dirty="0">
                <a:solidFill>
                  <a:schemeClr val="bg1"/>
                </a:solidFill>
                <a:latin typeface="Times New Roman" panose="02020603050405020304" pitchFamily="18" charset="0"/>
                <a:ea typeface="Verdana" panose="020B0604030504040204" pitchFamily="34" charset="0"/>
                <a:cs typeface="Times New Roman" panose="02020603050405020304" pitchFamily="18" charset="0"/>
              </a:rPr>
              <a:t>(ib.).   </a:t>
            </a:r>
            <a:endParaRPr lang="en-US"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020681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a:solidFill>
                  <a:schemeClr val="bg1"/>
                </a:solidFill>
                <a:latin typeface="+mn-lt"/>
                <a:ea typeface="Verdana" panose="020B0604030504040204" pitchFamily="34" charset="0"/>
                <a:cs typeface="Verdana" panose="020B0604030504040204" pitchFamily="34" charset="0"/>
              </a:rPr>
              <a:t>J. W. McGarvey replied in Harbinger</a:t>
            </a:r>
          </a:p>
        </p:txBody>
      </p:sp>
      <p:sp>
        <p:nvSpPr>
          <p:cNvPr id="3" name="Content Placeholder 2"/>
          <p:cNvSpPr>
            <a:spLocks noGrp="1"/>
          </p:cNvSpPr>
          <p:nvPr>
            <p:ph idx="4294967295"/>
          </p:nvPr>
        </p:nvSpPr>
        <p:spPr>
          <a:xfrm>
            <a:off x="347022" y="886693"/>
            <a:ext cx="8458200" cy="5611091"/>
          </a:xfrm>
        </p:spPr>
        <p:txBody>
          <a:bodyPr/>
          <a:lstStyle/>
          <a:p>
            <a:pPr marL="230188" indent="-230188">
              <a:spcAft>
                <a:spcPts val="0"/>
              </a:spcAft>
              <a:buFont typeface="Arial" panose="020B0604020202020204" pitchFamily="34" charset="0"/>
              <a:buChar char="•"/>
            </a:pPr>
            <a:r>
              <a:rPr lang="en-US" dirty="0">
                <a:solidFill>
                  <a:schemeClr val="bg1"/>
                </a:solidFill>
                <a:latin typeface="Calibri" panose="020F0502020204030204" pitchFamily="34" charset="0"/>
                <a:ea typeface="Verdana" panose="020B0604030504040204" pitchFamily="34" charset="0"/>
              </a:rPr>
              <a:t>“If IM were </a:t>
            </a:r>
            <a:r>
              <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authorized in NT and if God, by his written word, approved…then the advocates of the instrument should produce those Scriptures.”</a:t>
            </a:r>
          </a:p>
          <a:p>
            <a:pPr marL="230188" indent="-230188">
              <a:spcAft>
                <a:spcPts val="0"/>
              </a:spcAft>
              <a:buFont typeface="Arial" panose="020B0604020202020204" pitchFamily="34" charset="0"/>
              <a:buChar char="•"/>
            </a:pPr>
            <a:r>
              <a:rPr lang="en-US" sz="3200" dirty="0">
                <a:solidFill>
                  <a:schemeClr val="bg1"/>
                </a:solidFill>
                <a:latin typeface="Calibri" panose="020F0502020204030204" pitchFamily="34" charset="0"/>
                <a:ea typeface="Verdana" panose="020B0604030504040204" pitchFamily="34" charset="0"/>
                <a:cs typeface="Calibri" panose="020F0502020204030204" pitchFamily="34" charset="0"/>
              </a:rPr>
              <a:t>Response to OT argument:</a:t>
            </a:r>
          </a:p>
        </p:txBody>
      </p:sp>
      <p:sp>
        <p:nvSpPr>
          <p:cNvPr id="4" name="Rectangle 3">
            <a:extLst>
              <a:ext uri="{FF2B5EF4-FFF2-40B4-BE49-F238E27FC236}">
                <a16:creationId xmlns="" xmlns:a16="http://schemas.microsoft.com/office/drawing/2014/main" id="{4F428DDC-4760-452D-9083-3A4D5D8CFEB9}"/>
              </a:ext>
            </a:extLst>
          </p:cNvPr>
          <p:cNvSpPr/>
          <p:nvPr/>
        </p:nvSpPr>
        <p:spPr>
          <a:xfrm>
            <a:off x="577925" y="3611422"/>
            <a:ext cx="8002651" cy="2904834"/>
          </a:xfrm>
          <a:prstGeom prst="rect">
            <a:avLst/>
          </a:prstGeom>
          <a:solidFill>
            <a:schemeClr val="tx1"/>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a:solidFill>
                  <a:srgbClr val="CCFFFF"/>
                </a:solidFill>
                <a:ea typeface="Times New Roman" panose="02020603050405020304" pitchFamily="18" charset="0"/>
              </a:rPr>
              <a:t>“Worship of Jews was appointed for time in which they lived, consisted of offering </a:t>
            </a:r>
            <a:r>
              <a:rPr lang="en-US" sz="3000" err="1">
                <a:solidFill>
                  <a:srgbClr val="CCFFFF"/>
                </a:solidFill>
                <a:ea typeface="Times New Roman" panose="02020603050405020304" pitchFamily="18" charset="0"/>
              </a:rPr>
              <a:t>sacri-fices</a:t>
            </a:r>
            <a:r>
              <a:rPr lang="en-US" sz="3000">
                <a:solidFill>
                  <a:srgbClr val="CCFFFF"/>
                </a:solidFill>
                <a:ea typeface="Times New Roman" panose="02020603050405020304" pitchFamily="18" charset="0"/>
              </a:rPr>
              <a:t>, ceremonial washings, etc.  The church on the other hand is fully spiritual in scope.  They worshipped without aid of incense, animal sacrifice, or mechanical instruments.”</a:t>
            </a:r>
            <a:endParaRPr lang="en-US" sz="3000">
              <a:solidFill>
                <a:srgbClr val="CCFFFF"/>
              </a:solidFill>
            </a:endParaRPr>
          </a:p>
        </p:txBody>
      </p:sp>
    </p:spTree>
    <p:extLst>
      <p:ext uri="{BB962C8B-B14F-4D97-AF65-F5344CB8AC3E}">
        <p14:creationId xmlns="" xmlns:p14="http://schemas.microsoft.com/office/powerpoint/2010/main" val="1240795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a:solidFill>
                  <a:schemeClr val="bg1"/>
                </a:solidFill>
                <a:latin typeface="+mn-lt"/>
                <a:ea typeface="Verdana" panose="020B0604030504040204" pitchFamily="34" charset="0"/>
                <a:cs typeface="Verdana" panose="020B0604030504040204" pitchFamily="34" charset="0"/>
              </a:rPr>
              <a:t>In spite of these efforts… </a:t>
            </a:r>
          </a:p>
        </p:txBody>
      </p:sp>
      <p:sp>
        <p:nvSpPr>
          <p:cNvPr id="3" name="Content Placeholder 2"/>
          <p:cNvSpPr>
            <a:spLocks noGrp="1"/>
          </p:cNvSpPr>
          <p:nvPr>
            <p:ph idx="4294967295"/>
          </p:nvPr>
        </p:nvSpPr>
        <p:spPr>
          <a:xfrm>
            <a:off x="347022" y="849749"/>
            <a:ext cx="8458200" cy="5611091"/>
          </a:xfrm>
        </p:spPr>
        <p:txBody>
          <a:bodyPr/>
          <a:lstStyle/>
          <a:p>
            <a:pPr marL="230188" indent="-230188">
              <a:spcAft>
                <a:spcPts val="0"/>
              </a:spcAft>
              <a:buFont typeface="Arial" panose="020B0604020202020204" pitchFamily="34" charset="0"/>
              <a:buChar char="•"/>
            </a:pPr>
            <a:r>
              <a:rPr lang="en-US" sz="3400" dirty="0">
                <a:solidFill>
                  <a:schemeClr val="bg1"/>
                </a:solidFill>
                <a:latin typeface="Calibri" panose="020F0502020204030204" pitchFamily="34" charset="0"/>
                <a:ea typeface="Verdana" panose="020B0604030504040204" pitchFamily="34" charset="0"/>
              </a:rPr>
              <a:t>More churches began to use IM.</a:t>
            </a:r>
          </a:p>
          <a:p>
            <a:pPr marL="230188" indent="-230188">
              <a:spcAft>
                <a:spcPts val="0"/>
              </a:spcAft>
              <a:buFont typeface="Arial" panose="020B0604020202020204" pitchFamily="34" charset="0"/>
              <a:buChar char="•"/>
            </a:pPr>
            <a:r>
              <a:rPr lang="en-US" sz="3400" dirty="0">
                <a:solidFill>
                  <a:schemeClr val="bg1"/>
                </a:solidFill>
                <a:latin typeface="Calibri" panose="020F0502020204030204" pitchFamily="34" charset="0"/>
                <a:ea typeface="Verdana" panose="020B0604030504040204" pitchFamily="34" charset="0"/>
                <a:cs typeface="Calibri" panose="020F0502020204030204" pitchFamily="34" charset="0"/>
              </a:rPr>
              <a:t>Justified it as mere matter of expediency.</a:t>
            </a:r>
          </a:p>
          <a:p>
            <a:pPr marL="230188" indent="-230188">
              <a:spcAft>
                <a:spcPts val="0"/>
              </a:spcAft>
              <a:buFont typeface="Arial" panose="020B0604020202020204" pitchFamily="34" charset="0"/>
              <a:buChar char="•"/>
            </a:pPr>
            <a:r>
              <a:rPr lang="en-US" sz="3400" dirty="0">
                <a:solidFill>
                  <a:schemeClr val="bg1"/>
                </a:solidFill>
                <a:latin typeface="Calibri" panose="020F0502020204030204" pitchFamily="34" charset="0"/>
                <a:ea typeface="Verdana" panose="020B0604030504040204" pitchFamily="34" charset="0"/>
                <a:cs typeface="Calibri" panose="020F0502020204030204" pitchFamily="34" charset="0"/>
              </a:rPr>
              <a:t>Robert Richardson wrote that use of IM can never be a question of expediency </a:t>
            </a:r>
            <a:r>
              <a:rPr lang="en-US" dirty="0">
                <a:solidFill>
                  <a:schemeClr val="bg1"/>
                </a:solidFill>
                <a:latin typeface="Calibri" panose="020F0502020204030204" pitchFamily="34" charset="0"/>
                <a:ea typeface="Verdana" panose="020B0604030504040204" pitchFamily="34" charset="0"/>
                <a:cs typeface="Calibri" panose="020F0502020204030204" pitchFamily="34" charset="0"/>
              </a:rPr>
              <a:t>. . .</a:t>
            </a:r>
            <a:endParaRPr lang="en-US" sz="3200"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4" name="Rectangle 3">
            <a:extLst>
              <a:ext uri="{FF2B5EF4-FFF2-40B4-BE49-F238E27FC236}">
                <a16:creationId xmlns="" xmlns:a16="http://schemas.microsoft.com/office/drawing/2014/main" id="{4F428DDC-4760-452D-9083-3A4D5D8CFEB9}"/>
              </a:ext>
            </a:extLst>
          </p:cNvPr>
          <p:cNvSpPr/>
          <p:nvPr/>
        </p:nvSpPr>
        <p:spPr>
          <a:xfrm>
            <a:off x="682752" y="3275581"/>
            <a:ext cx="7676524" cy="3269673"/>
          </a:xfrm>
          <a:prstGeom prst="rect">
            <a:avLst/>
          </a:prstGeom>
          <a:solidFill>
            <a:schemeClr val="tx1"/>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solidFill>
                  <a:srgbClr val="FFFFCC"/>
                </a:solidFill>
                <a:ea typeface="Times New Roman" panose="02020603050405020304" pitchFamily="18" charset="0"/>
              </a:rPr>
              <a:t>“</a:t>
            </a:r>
            <a:r>
              <a:rPr lang="en-US" sz="3000" dirty="0">
                <a:solidFill>
                  <a:srgbClr val="FFFFCC"/>
                </a:solidFill>
                <a:latin typeface="Abadi" panose="020B0604020104020204" pitchFamily="34" charset="0"/>
                <a:ea typeface="Times New Roman" panose="02020603050405020304" pitchFamily="18" charset="0"/>
                <a:cs typeface="Times New Roman" panose="02020603050405020304" pitchFamily="18" charset="0"/>
              </a:rPr>
              <a:t>for the simple reason that there is no law prescribing or authorizing it.  If it were anywhere said in the NT that Christians should use instruments, then it would become a Q </a:t>
            </a:r>
            <a:r>
              <a:rPr lang="en-US" sz="3000">
                <a:solidFill>
                  <a:srgbClr val="FFFFCC"/>
                </a:solidFill>
                <a:latin typeface="Abadi" panose="020B0604020104020204" pitchFamily="34" charset="0"/>
                <a:ea typeface="Times New Roman" panose="02020603050405020304" pitchFamily="18" charset="0"/>
                <a:cs typeface="Times New Roman" panose="02020603050405020304" pitchFamily="18" charset="0"/>
              </a:rPr>
              <a:t>of </a:t>
            </a:r>
            <a:r>
              <a:rPr lang="en-US" sz="3000" smtClean="0">
                <a:solidFill>
                  <a:srgbClr val="FFFFCC"/>
                </a:solidFill>
                <a:latin typeface="Abadi" panose="020B0604020104020204" pitchFamily="34" charset="0"/>
                <a:ea typeface="Times New Roman" panose="02020603050405020304" pitchFamily="18" charset="0"/>
                <a:cs typeface="Times New Roman" panose="02020603050405020304" pitchFamily="18" charset="0"/>
              </a:rPr>
              <a:t>expediency … </a:t>
            </a:r>
            <a:r>
              <a:rPr lang="en-US" sz="3000" dirty="0" smtClean="0">
                <a:solidFill>
                  <a:srgbClr val="FFFFCC"/>
                </a:solidFill>
                <a:latin typeface="Abadi" panose="020B0604020104020204" pitchFamily="34" charset="0"/>
                <a:ea typeface="Times New Roman" panose="02020603050405020304" pitchFamily="18" charset="0"/>
                <a:cs typeface="Times New Roman" panose="02020603050405020304" pitchFamily="18" charset="0"/>
              </a:rPr>
              <a:t>whether </a:t>
            </a:r>
            <a:r>
              <a:rPr lang="en-US" sz="3000" dirty="0">
                <a:solidFill>
                  <a:srgbClr val="FFFFCC"/>
                </a:solidFill>
                <a:latin typeface="Abadi" panose="020B0604020104020204" pitchFamily="34" charset="0"/>
                <a:ea typeface="Times New Roman" panose="02020603050405020304" pitchFamily="18" charset="0"/>
                <a:cs typeface="Times New Roman" panose="02020603050405020304" pitchFamily="18" charset="0"/>
              </a:rPr>
              <a:t>an organ or melodeon…  Nothing is expedient which is not first of all lawful”</a:t>
            </a:r>
            <a:r>
              <a:rPr lang="en-US" sz="3000" dirty="0">
                <a:solidFill>
                  <a:srgbClr val="FFFFCC"/>
                </a:solidFill>
                <a:latin typeface="Times New Roman" panose="02020603050405020304" pitchFamily="18" charset="0"/>
                <a:ea typeface="Times New Roman" panose="02020603050405020304" pitchFamily="18" charset="0"/>
              </a:rPr>
              <a:t> </a:t>
            </a:r>
            <a:endParaRPr lang="en-US" sz="3000" dirty="0">
              <a:solidFill>
                <a:srgbClr val="FFFFCC"/>
              </a:solidFill>
            </a:endParaRPr>
          </a:p>
        </p:txBody>
      </p:sp>
    </p:spTree>
    <p:extLst>
      <p:ext uri="{BB962C8B-B14F-4D97-AF65-F5344CB8AC3E}">
        <p14:creationId xmlns="" xmlns:p14="http://schemas.microsoft.com/office/powerpoint/2010/main" val="2439667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a:solidFill>
                  <a:schemeClr val="bg1"/>
                </a:solidFill>
                <a:latin typeface="+mn-lt"/>
                <a:ea typeface="Verdana" panose="020B0604030504040204" pitchFamily="34" charset="0"/>
                <a:cs typeface="Verdana" panose="020B0604030504040204" pitchFamily="34" charset="0"/>
              </a:rPr>
              <a:t>N. L. Walker, preacher </a:t>
            </a:r>
          </a:p>
        </p:txBody>
      </p:sp>
      <p:sp>
        <p:nvSpPr>
          <p:cNvPr id="3" name="Content Placeholder 2"/>
          <p:cNvSpPr>
            <a:spLocks noGrp="1"/>
          </p:cNvSpPr>
          <p:nvPr>
            <p:ph idx="4294967295"/>
          </p:nvPr>
        </p:nvSpPr>
        <p:spPr>
          <a:xfrm>
            <a:off x="347022" y="942109"/>
            <a:ext cx="8458200" cy="5611091"/>
          </a:xfrm>
        </p:spPr>
        <p:txBody>
          <a:bodyPr/>
          <a:lstStyle/>
          <a:p>
            <a:pPr marL="230188" indent="-230188">
              <a:spcAft>
                <a:spcPts val="600"/>
              </a:spcAft>
              <a:buFont typeface="Arial" panose="020B0604020202020204" pitchFamily="34" charset="0"/>
              <a:buChar char="•"/>
            </a:pPr>
            <a:r>
              <a:rPr lang="en-US">
                <a:solidFill>
                  <a:schemeClr val="bg1"/>
                </a:solidFill>
                <a:ea typeface="Verdana" panose="020B0604030504040204" pitchFamily="34" charset="0"/>
              </a:rPr>
              <a:t>Busy in meetings…and merchandizing.</a:t>
            </a:r>
          </a:p>
          <a:p>
            <a:pPr marL="230188" indent="-230188">
              <a:spcAft>
                <a:spcPts val="0"/>
              </a:spcAft>
              <a:buFont typeface="Arial" panose="020B0604020202020204" pitchFamily="34" charset="0"/>
              <a:buChar char="•"/>
            </a:pPr>
            <a:r>
              <a:rPr lang="en-US">
                <a:solidFill>
                  <a:schemeClr val="bg1"/>
                </a:solidFill>
                <a:ea typeface="Verdana" panose="020B0604030504040204" pitchFamily="34" charset="0"/>
              </a:rPr>
              <a:t>1869: reported that he baptized 300 people and used the organ in every meeting except one.</a:t>
            </a:r>
          </a:p>
          <a:p>
            <a:pPr marL="230188" indent="-230188">
              <a:spcAft>
                <a:spcPts val="0"/>
              </a:spcAft>
              <a:buFont typeface="Arial" panose="020B0604020202020204" pitchFamily="34" charset="0"/>
              <a:buChar char="•"/>
            </a:pPr>
            <a:endParaRPr lang="en-US" sz="3200">
              <a:solidFill>
                <a:schemeClr val="bg1"/>
              </a:solidFill>
              <a:ea typeface="Verdana" panose="020B0604030504040204" pitchFamily="34" charset="0"/>
              <a:cs typeface="Calibri" panose="020F0502020204030204" pitchFamily="34" charset="0"/>
            </a:endParaRPr>
          </a:p>
        </p:txBody>
      </p:sp>
    </p:spTree>
    <p:extLst>
      <p:ext uri="{BB962C8B-B14F-4D97-AF65-F5344CB8AC3E}">
        <p14:creationId xmlns="" xmlns:p14="http://schemas.microsoft.com/office/powerpoint/2010/main" val="3005224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a:solidFill>
                  <a:schemeClr val="bg1"/>
                </a:solidFill>
                <a:latin typeface="+mn-lt"/>
                <a:ea typeface="Verdana" panose="020B0604030504040204" pitchFamily="34" charset="0"/>
                <a:cs typeface="Times New Roman" panose="02020603050405020304" pitchFamily="18" charset="0"/>
              </a:rPr>
              <a:t>Opponents of IM asked:</a:t>
            </a:r>
          </a:p>
        </p:txBody>
      </p:sp>
      <p:sp>
        <p:nvSpPr>
          <p:cNvPr id="3" name="Content Placeholder 2"/>
          <p:cNvSpPr>
            <a:spLocks noGrp="1"/>
          </p:cNvSpPr>
          <p:nvPr>
            <p:ph idx="4294967295"/>
          </p:nvPr>
        </p:nvSpPr>
        <p:spPr>
          <a:xfrm>
            <a:off x="355604" y="942109"/>
            <a:ext cx="8446654" cy="5611091"/>
          </a:xfrm>
        </p:spPr>
        <p:txBody>
          <a:bodyPr/>
          <a:lstStyle/>
          <a:p>
            <a:pPr marL="341313" indent="-341313">
              <a:spcAft>
                <a:spcPts val="600"/>
              </a:spcAft>
              <a:buNone/>
            </a:pPr>
            <a:r>
              <a:rPr lang="en-US" sz="2400" dirty="0">
                <a:solidFill>
                  <a:srgbClr val="FFFF00"/>
                </a:solidFill>
                <a:latin typeface="Abadi" panose="020B0604020104020204" pitchFamily="34" charset="0"/>
                <a:ea typeface="Times New Roman" panose="02020603050405020304" pitchFamily="18" charset="0"/>
                <a:cs typeface="Calibri" panose="020F0502020204030204" pitchFamily="34" charset="0"/>
              </a:rPr>
              <a:t>1. </a:t>
            </a:r>
            <a:r>
              <a:rPr lang="en-US" dirty="0">
                <a:solidFill>
                  <a:schemeClr val="bg1"/>
                </a:solidFill>
                <a:ea typeface="Times New Roman" panose="02020603050405020304" pitchFamily="18" charset="0"/>
                <a:cs typeface="Calibri" panose="020F0502020204030204" pitchFamily="34" charset="0"/>
              </a:rPr>
              <a:t>Did </a:t>
            </a:r>
            <a:r>
              <a:rPr lang="en-US" dirty="0">
                <a:solidFill>
                  <a:srgbClr val="FFFF99"/>
                </a:solidFill>
                <a:ea typeface="Times New Roman" panose="02020603050405020304" pitchFamily="18" charset="0"/>
                <a:cs typeface="Calibri" panose="020F0502020204030204" pitchFamily="34" charset="0"/>
              </a:rPr>
              <a:t>Jesus</a:t>
            </a:r>
            <a:r>
              <a:rPr lang="en-US" dirty="0">
                <a:solidFill>
                  <a:schemeClr val="bg1"/>
                </a:solidFill>
                <a:ea typeface="Times New Roman" panose="02020603050405020304" pitchFamily="18" charset="0"/>
                <a:cs typeface="Calibri" panose="020F0502020204030204" pitchFamily="34" charset="0"/>
              </a:rPr>
              <a:t> ever appoint it?</a:t>
            </a:r>
            <a:endParaRPr lang="en-US" dirty="0">
              <a:solidFill>
                <a:srgbClr val="CCFFFF"/>
              </a:solidFill>
              <a:ea typeface="Times New Roman" panose="02020603050405020304" pitchFamily="18" charset="0"/>
              <a:cs typeface="Calibri" panose="020F0502020204030204" pitchFamily="34" charset="0"/>
            </a:endParaRPr>
          </a:p>
          <a:p>
            <a:pPr marL="341313" indent="-341313">
              <a:spcAft>
                <a:spcPts val="600"/>
              </a:spcAft>
              <a:buNone/>
            </a:pPr>
            <a:r>
              <a:rPr lang="en-US" sz="2400" dirty="0">
                <a:solidFill>
                  <a:srgbClr val="FFFF00"/>
                </a:solidFill>
                <a:latin typeface="Abadi" panose="020B0604020104020204" pitchFamily="34" charset="0"/>
                <a:ea typeface="Times New Roman" panose="02020603050405020304" pitchFamily="18" charset="0"/>
                <a:cs typeface="Calibri" panose="020F0502020204030204" pitchFamily="34" charset="0"/>
              </a:rPr>
              <a:t>2. </a:t>
            </a:r>
            <a:r>
              <a:rPr lang="en-US" dirty="0">
                <a:solidFill>
                  <a:schemeClr val="bg1"/>
                </a:solidFill>
                <a:ea typeface="Times New Roman" panose="02020603050405020304" pitchFamily="18" charset="0"/>
                <a:cs typeface="Calibri" panose="020F0502020204030204" pitchFamily="34" charset="0"/>
              </a:rPr>
              <a:t>Did the </a:t>
            </a:r>
            <a:r>
              <a:rPr lang="en-US" dirty="0">
                <a:solidFill>
                  <a:srgbClr val="FFFF99"/>
                </a:solidFill>
                <a:ea typeface="Times New Roman" panose="02020603050405020304" pitchFamily="18" charset="0"/>
                <a:cs typeface="Calibri" panose="020F0502020204030204" pitchFamily="34" charset="0"/>
              </a:rPr>
              <a:t>apostles</a:t>
            </a:r>
            <a:r>
              <a:rPr lang="en-US" dirty="0">
                <a:solidFill>
                  <a:schemeClr val="bg1"/>
                </a:solidFill>
                <a:ea typeface="Times New Roman" panose="02020603050405020304" pitchFamily="18" charset="0"/>
                <a:cs typeface="Calibri" panose="020F0502020204030204" pitchFamily="34" charset="0"/>
              </a:rPr>
              <a:t> ever sanction it?</a:t>
            </a:r>
            <a:endParaRPr lang="en-US" dirty="0">
              <a:solidFill>
                <a:srgbClr val="CCFFFF"/>
              </a:solidFill>
              <a:ea typeface="Times New Roman" panose="02020603050405020304" pitchFamily="18" charset="0"/>
              <a:cs typeface="Calibri" panose="020F0502020204030204" pitchFamily="34" charset="0"/>
            </a:endParaRPr>
          </a:p>
          <a:p>
            <a:pPr marL="341313" indent="-341313">
              <a:spcAft>
                <a:spcPts val="600"/>
              </a:spcAft>
              <a:buNone/>
            </a:pPr>
            <a:r>
              <a:rPr lang="en-US" sz="2400" dirty="0">
                <a:solidFill>
                  <a:srgbClr val="FFFF00"/>
                </a:solidFill>
                <a:latin typeface="Abadi" panose="020B0604020104020204" pitchFamily="34" charset="0"/>
                <a:ea typeface="Times New Roman" panose="02020603050405020304" pitchFamily="18" charset="0"/>
                <a:cs typeface="Times New Roman" panose="02020603050405020304" pitchFamily="18" charset="0"/>
              </a:rPr>
              <a:t>3. </a:t>
            </a:r>
            <a:r>
              <a:rPr lang="en-US" dirty="0">
                <a:solidFill>
                  <a:schemeClr val="bg1"/>
                </a:solidFill>
                <a:ea typeface="Times New Roman" panose="02020603050405020304" pitchFamily="18" charset="0"/>
                <a:cs typeface="Times New Roman" panose="02020603050405020304" pitchFamily="18" charset="0"/>
              </a:rPr>
              <a:t>Did the </a:t>
            </a:r>
            <a:r>
              <a:rPr lang="en-US" dirty="0">
                <a:solidFill>
                  <a:srgbClr val="FFFF99"/>
                </a:solidFill>
                <a:ea typeface="Times New Roman" panose="02020603050405020304" pitchFamily="18" charset="0"/>
                <a:cs typeface="Times New Roman" panose="02020603050405020304" pitchFamily="18" charset="0"/>
              </a:rPr>
              <a:t>primitive church </a:t>
            </a:r>
            <a:r>
              <a:rPr lang="en-US" dirty="0">
                <a:solidFill>
                  <a:schemeClr val="bg1"/>
                </a:solidFill>
                <a:ea typeface="Times New Roman" panose="02020603050405020304" pitchFamily="18" charset="0"/>
                <a:cs typeface="Times New Roman" panose="02020603050405020304" pitchFamily="18" charset="0"/>
              </a:rPr>
              <a:t>use it?</a:t>
            </a:r>
            <a:endParaRPr lang="en-US" sz="3000" dirty="0">
              <a:solidFill>
                <a:srgbClr val="CCFFFF"/>
              </a:solidFill>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2549756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a:solidFill>
                  <a:schemeClr val="bg1"/>
                </a:solidFill>
                <a:latin typeface="+mn-lt"/>
                <a:ea typeface="Verdana" panose="020B0604030504040204" pitchFamily="34" charset="0"/>
                <a:cs typeface="Times New Roman" panose="02020603050405020304" pitchFamily="18" charset="0"/>
              </a:rPr>
              <a:t>Opponents charged that IM violates:</a:t>
            </a:r>
          </a:p>
        </p:txBody>
      </p:sp>
      <p:sp>
        <p:nvSpPr>
          <p:cNvPr id="3" name="Content Placeholder 2"/>
          <p:cNvSpPr>
            <a:spLocks noGrp="1"/>
          </p:cNvSpPr>
          <p:nvPr>
            <p:ph idx="4294967295"/>
          </p:nvPr>
        </p:nvSpPr>
        <p:spPr>
          <a:xfrm>
            <a:off x="355604" y="942109"/>
            <a:ext cx="8446654" cy="5611091"/>
          </a:xfrm>
        </p:spPr>
        <p:txBody>
          <a:bodyPr/>
          <a:lstStyle/>
          <a:p>
            <a:pPr marL="341313" indent="-341313">
              <a:spcAft>
                <a:spcPts val="600"/>
              </a:spcAft>
              <a:buNone/>
            </a:pPr>
            <a:r>
              <a:rPr lang="en-US" sz="2400" dirty="0">
                <a:solidFill>
                  <a:srgbClr val="FFFF00"/>
                </a:solidFill>
                <a:latin typeface="Abadi" panose="020B0604020104020204" pitchFamily="34" charset="0"/>
                <a:ea typeface="Times New Roman" panose="02020603050405020304" pitchFamily="18" charset="0"/>
                <a:cs typeface="Calibri" panose="020F0502020204030204" pitchFamily="34" charset="0"/>
              </a:rPr>
              <a:t>1. </a:t>
            </a:r>
            <a:r>
              <a:rPr lang="en-US" dirty="0">
                <a:solidFill>
                  <a:schemeClr val="bg1"/>
                </a:solidFill>
                <a:ea typeface="Times New Roman" panose="02020603050405020304" pitchFamily="18" charset="0"/>
                <a:cs typeface="Calibri" panose="020F0502020204030204" pitchFamily="34" charset="0"/>
              </a:rPr>
              <a:t>The law of </a:t>
            </a:r>
            <a:r>
              <a:rPr lang="en-US" dirty="0">
                <a:solidFill>
                  <a:srgbClr val="FFFF99"/>
                </a:solidFill>
                <a:ea typeface="Times New Roman" panose="02020603050405020304" pitchFamily="18" charset="0"/>
                <a:cs typeface="Calibri" panose="020F0502020204030204" pitchFamily="34" charset="0"/>
              </a:rPr>
              <a:t>faith</a:t>
            </a:r>
            <a:r>
              <a:rPr lang="en-US" dirty="0">
                <a:solidFill>
                  <a:schemeClr val="bg1"/>
                </a:solidFill>
                <a:ea typeface="Times New Roman" panose="02020603050405020304" pitchFamily="18" charset="0"/>
                <a:cs typeface="Calibri" panose="020F0502020204030204" pitchFamily="34" charset="0"/>
              </a:rPr>
              <a:t>.  Ro.10:17.  2 Co.5:7</a:t>
            </a:r>
            <a:endParaRPr lang="en-US" sz="3000" dirty="0">
              <a:solidFill>
                <a:srgbClr val="CCFFFF"/>
              </a:solidFill>
              <a:ea typeface="Times New Roman" panose="02020603050405020304" pitchFamily="18" charset="0"/>
              <a:cs typeface="Calibri" panose="020F0502020204030204" pitchFamily="34" charset="0"/>
            </a:endParaRPr>
          </a:p>
          <a:p>
            <a:pPr marL="341313" indent="-341313">
              <a:spcAft>
                <a:spcPts val="600"/>
              </a:spcAft>
              <a:buNone/>
            </a:pPr>
            <a:r>
              <a:rPr lang="en-US" sz="2400" dirty="0">
                <a:solidFill>
                  <a:srgbClr val="FFFF00"/>
                </a:solidFill>
                <a:latin typeface="Abadi" panose="020B0604020104020204" pitchFamily="34" charset="0"/>
                <a:ea typeface="Times New Roman" panose="02020603050405020304" pitchFamily="18" charset="0"/>
                <a:cs typeface="Calibri" panose="020F0502020204030204" pitchFamily="34" charset="0"/>
              </a:rPr>
              <a:t>2. </a:t>
            </a:r>
            <a:r>
              <a:rPr lang="en-US" dirty="0">
                <a:solidFill>
                  <a:schemeClr val="bg1"/>
                </a:solidFill>
                <a:ea typeface="Times New Roman" panose="02020603050405020304" pitchFamily="18" charset="0"/>
                <a:cs typeface="Calibri" panose="020F0502020204030204" pitchFamily="34" charset="0"/>
              </a:rPr>
              <a:t>The law of </a:t>
            </a:r>
            <a:r>
              <a:rPr lang="en-US" dirty="0">
                <a:solidFill>
                  <a:srgbClr val="FFFF99"/>
                </a:solidFill>
                <a:ea typeface="Times New Roman" panose="02020603050405020304" pitchFamily="18" charset="0"/>
                <a:cs typeface="Calibri" panose="020F0502020204030204" pitchFamily="34" charset="0"/>
              </a:rPr>
              <a:t>worship</a:t>
            </a:r>
            <a:r>
              <a:rPr lang="en-US" dirty="0">
                <a:solidFill>
                  <a:schemeClr val="bg1"/>
                </a:solidFill>
                <a:ea typeface="Times New Roman" panose="02020603050405020304" pitchFamily="18" charset="0"/>
                <a:cs typeface="Calibri" panose="020F0502020204030204" pitchFamily="34" charset="0"/>
              </a:rPr>
              <a:t>.  Jn.4:24.</a:t>
            </a:r>
            <a:endParaRPr lang="en-US" dirty="0">
              <a:solidFill>
                <a:srgbClr val="CCFFFF"/>
              </a:solidFill>
              <a:ea typeface="Times New Roman" panose="02020603050405020304" pitchFamily="18" charset="0"/>
              <a:cs typeface="Calibri" panose="020F0502020204030204" pitchFamily="34" charset="0"/>
            </a:endParaRPr>
          </a:p>
          <a:p>
            <a:pPr marL="341313" indent="-341313">
              <a:spcAft>
                <a:spcPts val="600"/>
              </a:spcAft>
              <a:buNone/>
            </a:pPr>
            <a:r>
              <a:rPr lang="en-US" sz="2400" dirty="0">
                <a:solidFill>
                  <a:srgbClr val="FFFF00"/>
                </a:solidFill>
                <a:latin typeface="Abadi" panose="020B0604020104020204" pitchFamily="34" charset="0"/>
                <a:ea typeface="Times New Roman" panose="02020603050405020304" pitchFamily="18" charset="0"/>
                <a:cs typeface="Times New Roman" panose="02020603050405020304" pitchFamily="18" charset="0"/>
              </a:rPr>
              <a:t>3. </a:t>
            </a:r>
            <a:r>
              <a:rPr lang="en-US" dirty="0">
                <a:solidFill>
                  <a:schemeClr val="bg1"/>
                </a:solidFill>
                <a:ea typeface="Times New Roman" panose="02020603050405020304" pitchFamily="18" charset="0"/>
                <a:cs typeface="Times New Roman" panose="02020603050405020304" pitchFamily="18" charset="0"/>
              </a:rPr>
              <a:t>The law of </a:t>
            </a:r>
            <a:r>
              <a:rPr lang="en-US" dirty="0">
                <a:solidFill>
                  <a:srgbClr val="FFFF99"/>
                </a:solidFill>
                <a:ea typeface="Times New Roman" panose="02020603050405020304" pitchFamily="18" charset="0"/>
                <a:cs typeface="Times New Roman" panose="02020603050405020304" pitchFamily="18" charset="0"/>
              </a:rPr>
              <a:t>duty</a:t>
            </a:r>
            <a:r>
              <a:rPr lang="en-US" dirty="0">
                <a:solidFill>
                  <a:schemeClr val="bg1"/>
                </a:solidFill>
                <a:ea typeface="Times New Roman" panose="02020603050405020304" pitchFamily="18" charset="0"/>
                <a:cs typeface="Times New Roman" panose="02020603050405020304" pitchFamily="18" charset="0"/>
              </a:rPr>
              <a:t>.  1 Co.1:10.  Pr.6:16-19</a:t>
            </a:r>
            <a:endParaRPr lang="en-US" sz="3000" dirty="0">
              <a:solidFill>
                <a:srgbClr val="CCFFFF"/>
              </a:solidFill>
              <a:ea typeface="Verdana" panose="020B0604030504040204" pitchFamily="34" charset="0"/>
              <a:cs typeface="Verdana" panose="020B0604030504040204" pitchFamily="34" charset="0"/>
            </a:endParaRPr>
          </a:p>
        </p:txBody>
      </p:sp>
      <p:sp>
        <p:nvSpPr>
          <p:cNvPr id="4" name="Rectangle 3">
            <a:extLst>
              <a:ext uri="{FF2B5EF4-FFF2-40B4-BE49-F238E27FC236}">
                <a16:creationId xmlns="" xmlns:a16="http://schemas.microsoft.com/office/drawing/2014/main" id="{1B60E857-4E8C-4D54-ADC5-E999CC90B178}"/>
              </a:ext>
            </a:extLst>
          </p:cNvPr>
          <p:cNvSpPr/>
          <p:nvPr/>
        </p:nvSpPr>
        <p:spPr>
          <a:xfrm>
            <a:off x="932871" y="2948708"/>
            <a:ext cx="7296729" cy="2953327"/>
          </a:xfrm>
          <a:prstGeom prst="rect">
            <a:avLst/>
          </a:prstGeom>
          <a:solidFill>
            <a:schemeClr val="tx1"/>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2">
              <a:spcBef>
                <a:spcPts val="0"/>
              </a:spcBef>
              <a:spcAft>
                <a:spcPts val="300"/>
              </a:spcAft>
              <a:buSzPts val="1400"/>
              <a:tabLst>
                <a:tab pos="685800" algn="l"/>
              </a:tabLst>
            </a:pPr>
            <a:r>
              <a:rPr lang="en-US" sz="3200">
                <a:latin typeface="Calibri" panose="020F0502020204030204" pitchFamily="34" charset="0"/>
                <a:ea typeface="Times New Roman" panose="02020603050405020304" pitchFamily="18" charset="0"/>
                <a:cs typeface="Calibri" panose="020F0502020204030204" pitchFamily="34" charset="0"/>
              </a:rPr>
              <a:t>‘</a:t>
            </a:r>
            <a:r>
              <a:rPr lang="en-US" sz="3200">
                <a:solidFill>
                  <a:srgbClr val="CCFFFF"/>
                </a:solidFill>
                <a:latin typeface="Calibri" panose="020F0502020204030204" pitchFamily="34" charset="0"/>
                <a:ea typeface="Times New Roman" panose="02020603050405020304" pitchFamily="18" charset="0"/>
                <a:cs typeface="Calibri" panose="020F0502020204030204" pitchFamily="34" charset="0"/>
              </a:rPr>
              <a:t>The tendency of all such things (modern music in churches, prizes, fairs, etc.) is to promote two parties or divisions among us – and then ultimately to throw the blame of the split upon those who have strictly </a:t>
            </a:r>
            <a:r>
              <a:rPr lang="en-US" sz="3200" i="1">
                <a:solidFill>
                  <a:srgbClr val="CCFFFF"/>
                </a:solidFill>
                <a:latin typeface="Calibri" panose="020F0502020204030204" pitchFamily="34" charset="0"/>
                <a:ea typeface="Times New Roman" panose="02020603050405020304" pitchFamily="18" charset="0"/>
                <a:cs typeface="Calibri" panose="020F0502020204030204" pitchFamily="34" charset="0"/>
              </a:rPr>
              <a:t>adhered </a:t>
            </a:r>
            <a:r>
              <a:rPr lang="en-US" sz="3200">
                <a:solidFill>
                  <a:srgbClr val="CCFFFF"/>
                </a:solidFill>
                <a:latin typeface="Calibri" panose="020F0502020204030204" pitchFamily="34" charset="0"/>
                <a:ea typeface="Times New Roman" panose="02020603050405020304" pitchFamily="18" charset="0"/>
                <a:cs typeface="Calibri" panose="020F0502020204030204" pitchFamily="34" charset="0"/>
              </a:rPr>
              <a:t>to our Rule’ </a:t>
            </a:r>
            <a:r>
              <a:rPr lang="en-US" sz="2400">
                <a:latin typeface="Calibri" panose="020F0502020204030204" pitchFamily="34" charset="0"/>
                <a:ea typeface="Times New Roman" panose="02020603050405020304" pitchFamily="18" charset="0"/>
                <a:cs typeface="Calibri" panose="020F0502020204030204" pitchFamily="34" charset="0"/>
              </a:rPr>
              <a:t>– Jacob </a:t>
            </a:r>
            <a:r>
              <a:rPr lang="en-US" sz="2400" err="1">
                <a:latin typeface="Calibri" panose="020F0502020204030204" pitchFamily="34" charset="0"/>
                <a:ea typeface="Times New Roman" panose="02020603050405020304" pitchFamily="18" charset="0"/>
                <a:cs typeface="Calibri" panose="020F0502020204030204" pitchFamily="34" charset="0"/>
              </a:rPr>
              <a:t>Creath</a:t>
            </a:r>
            <a:r>
              <a:rPr lang="en-US" sz="2400">
                <a:latin typeface="Calibri" panose="020F0502020204030204" pitchFamily="34" charset="0"/>
                <a:ea typeface="Times New Roman" panose="02020603050405020304" pitchFamily="18" charset="0"/>
                <a:cs typeface="Calibri" panose="020F0502020204030204" pitchFamily="34" charset="0"/>
              </a:rPr>
              <a:t>.</a:t>
            </a:r>
            <a:endParaRPr lang="en-US" sz="300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 xmlns:p14="http://schemas.microsoft.com/office/powerpoint/2010/main" val="1312138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AE311599-8C90-4244-B7F4-4D1C9A4DFA23}"/>
              </a:ext>
            </a:extLst>
          </p:cNvPr>
          <p:cNvSpPr/>
          <p:nvPr/>
        </p:nvSpPr>
        <p:spPr>
          <a:xfrm>
            <a:off x="838200" y="646545"/>
            <a:ext cx="7481455" cy="1258455"/>
          </a:xfrm>
          <a:prstGeom prst="rect">
            <a:avLst/>
          </a:prstGeom>
          <a:solidFill>
            <a:srgbClr val="000066"/>
          </a:solidFill>
          <a:ln w="3175"/>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rgbClr val="FFFF99"/>
                </a:solidFill>
                <a:latin typeface="Verdana" panose="020B0604030504040204" pitchFamily="34" charset="0"/>
                <a:ea typeface="Verdana" panose="020B0604030504040204" pitchFamily="34" charset="0"/>
                <a:cs typeface="Verdana" panose="020B0604030504040204" pitchFamily="34" charset="0"/>
              </a:rPr>
              <a:t>I.</a:t>
            </a:r>
            <a:r>
              <a:rPr lang="en-US" sz="360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3500">
                <a:solidFill>
                  <a:srgbClr val="FFFF99"/>
                </a:solidFill>
                <a:latin typeface="Verdana" panose="020B0604030504040204" pitchFamily="34" charset="0"/>
                <a:ea typeface="Verdana" panose="020B0604030504040204" pitchFamily="34" charset="0"/>
                <a:cs typeface="Verdana" panose="020B0604030504040204" pitchFamily="34" charset="0"/>
              </a:rPr>
              <a:t>Evangelism and</a:t>
            </a:r>
            <a:br>
              <a:rPr lang="en-US" sz="3500">
                <a:solidFill>
                  <a:srgbClr val="FFFF99"/>
                </a:solidFill>
                <a:latin typeface="Verdana" panose="020B0604030504040204" pitchFamily="34" charset="0"/>
                <a:ea typeface="Verdana" panose="020B0604030504040204" pitchFamily="34" charset="0"/>
                <a:cs typeface="Verdana" panose="020B0604030504040204" pitchFamily="34" charset="0"/>
              </a:rPr>
            </a:br>
            <a:r>
              <a:rPr lang="en-US" sz="3500">
                <a:solidFill>
                  <a:srgbClr val="FFFF99"/>
                </a:solidFill>
                <a:latin typeface="Verdana" panose="020B0604030504040204" pitchFamily="34" charset="0"/>
                <a:ea typeface="Verdana" panose="020B0604030504040204" pitchFamily="34" charset="0"/>
                <a:cs typeface="Verdana" panose="020B0604030504040204" pitchFamily="34" charset="0"/>
              </a:rPr>
              <a:t>Missionary Society</a:t>
            </a:r>
          </a:p>
        </p:txBody>
      </p:sp>
    </p:spTree>
    <p:extLst>
      <p:ext uri="{BB962C8B-B14F-4D97-AF65-F5344CB8AC3E}">
        <p14:creationId xmlns="" xmlns:p14="http://schemas.microsoft.com/office/powerpoint/2010/main" val="1165157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a:solidFill>
                  <a:schemeClr val="bg1"/>
                </a:solidFill>
                <a:latin typeface="Verdana" panose="020B0604030504040204" pitchFamily="34" charset="0"/>
                <a:ea typeface="Verdana" panose="020B0604030504040204" pitchFamily="34" charset="0"/>
                <a:cs typeface="Verdana" panose="020B0604030504040204" pitchFamily="34" charset="0"/>
              </a:rPr>
              <a:t>Dilemma</a:t>
            </a:r>
          </a:p>
        </p:txBody>
      </p:sp>
      <p:sp>
        <p:nvSpPr>
          <p:cNvPr id="3" name="Content Placeholder 2"/>
          <p:cNvSpPr>
            <a:spLocks noGrp="1"/>
          </p:cNvSpPr>
          <p:nvPr>
            <p:ph idx="4294967295"/>
          </p:nvPr>
        </p:nvSpPr>
        <p:spPr>
          <a:xfrm>
            <a:off x="347022" y="748149"/>
            <a:ext cx="8458200" cy="5805051"/>
          </a:xfrm>
        </p:spPr>
        <p:txBody>
          <a:bodyPr/>
          <a:lstStyle/>
          <a:p>
            <a:pPr marL="230188" indent="-230188">
              <a:spcAft>
                <a:spcPts val="600"/>
              </a:spcAft>
              <a:buFont typeface="Arial" panose="020B0604020202020204" pitchFamily="34" charset="0"/>
              <a:buChar char="•"/>
            </a:pPr>
            <a:r>
              <a:rPr lang="en-US">
                <a:solidFill>
                  <a:srgbClr val="CCFFCC"/>
                </a:solidFill>
                <a:ea typeface="Verdana" panose="020B0604030504040204" pitchFamily="34" charset="0"/>
                <a:cs typeface="Verdana" panose="020B0604030504040204" pitchFamily="34" charset="0"/>
              </a:rPr>
              <a:t>Bad: </a:t>
            </a:r>
            <a:r>
              <a:rPr lang="en-US">
                <a:solidFill>
                  <a:schemeClr val="bg1"/>
                </a:solidFill>
                <a:ea typeface="Verdana" panose="020B0604030504040204" pitchFamily="34" charset="0"/>
                <a:cs typeface="Verdana" panose="020B0604030504040204" pitchFamily="34" charset="0"/>
              </a:rPr>
              <a:t>Even if </a:t>
            </a:r>
            <a:r>
              <a:rPr lang="en-US">
                <a:solidFill>
                  <a:schemeClr val="bg1"/>
                </a:solidFill>
                <a:ea typeface="Times New Roman" panose="02020603050405020304" pitchFamily="18" charset="0"/>
              </a:rPr>
              <a:t>M. Society converted millions more than churches…</a:t>
            </a:r>
            <a:r>
              <a:rPr lang="en-US" u="sng">
                <a:solidFill>
                  <a:schemeClr val="bg1"/>
                </a:solidFill>
                <a:ea typeface="Times New Roman" panose="02020603050405020304" pitchFamily="18" charset="0"/>
              </a:rPr>
              <a:t>what would it convert them to</a:t>
            </a:r>
            <a:r>
              <a:rPr lang="en-US">
                <a:solidFill>
                  <a:schemeClr val="bg1"/>
                </a:solidFill>
                <a:ea typeface="Times New Roman" panose="02020603050405020304" pitchFamily="18" charset="0"/>
              </a:rPr>
              <a:t>?</a:t>
            </a:r>
            <a:r>
              <a:rPr lang="en-US">
                <a:ea typeface="Times New Roman" panose="02020603050405020304" pitchFamily="18" charset="0"/>
              </a:rPr>
              <a:t> </a:t>
            </a:r>
          </a:p>
          <a:p>
            <a:pPr marL="230188" indent="-230188">
              <a:spcAft>
                <a:spcPts val="400"/>
              </a:spcAft>
              <a:buFont typeface="Arial" panose="020B0604020202020204" pitchFamily="34" charset="0"/>
              <a:buChar char="•"/>
            </a:pPr>
            <a:r>
              <a:rPr lang="en-US">
                <a:solidFill>
                  <a:srgbClr val="CCFFCC"/>
                </a:solidFill>
                <a:ea typeface="Verdana" panose="020B0604030504040204" pitchFamily="34" charset="0"/>
                <a:cs typeface="Verdana" panose="020B0604030504040204" pitchFamily="34" charset="0"/>
              </a:rPr>
              <a:t>Worse: </a:t>
            </a:r>
            <a:r>
              <a:rPr lang="en-US">
                <a:solidFill>
                  <a:schemeClr val="bg1"/>
                </a:solidFill>
                <a:ea typeface="Times New Roman" panose="02020603050405020304" pitchFamily="18" charset="0"/>
              </a:rPr>
              <a:t>James Barclay, 1</a:t>
            </a:r>
            <a:r>
              <a:rPr lang="en-US" baseline="30000">
                <a:solidFill>
                  <a:schemeClr val="bg1"/>
                </a:solidFill>
                <a:ea typeface="Times New Roman" panose="02020603050405020304" pitchFamily="18" charset="0"/>
              </a:rPr>
              <a:t>st</a:t>
            </a:r>
            <a:r>
              <a:rPr lang="en-US">
                <a:solidFill>
                  <a:schemeClr val="bg1"/>
                </a:solidFill>
                <a:ea typeface="Times New Roman" panose="02020603050405020304" pitchFamily="18" charset="0"/>
              </a:rPr>
              <a:t> missionary; sent to Jerusalem; baptized 22 in 3 yrs. (1851-1853).</a:t>
            </a:r>
          </a:p>
          <a:p>
            <a:pPr marL="630238" lvl="1" indent="-230188">
              <a:spcAft>
                <a:spcPts val="400"/>
              </a:spcAft>
              <a:buFont typeface="Arial" panose="020B0604020202020204" pitchFamily="34" charset="0"/>
              <a:buChar char="•"/>
            </a:pPr>
            <a:r>
              <a:rPr lang="en-US" sz="3200">
                <a:solidFill>
                  <a:schemeClr val="bg1"/>
                </a:solidFill>
                <a:ea typeface="Times New Roman" panose="02020603050405020304" pitchFamily="18" charset="0"/>
              </a:rPr>
              <a:t>Returned in 1858: all except two gone.</a:t>
            </a:r>
          </a:p>
          <a:p>
            <a:pPr marL="630238" lvl="1" indent="-230188">
              <a:spcAft>
                <a:spcPts val="600"/>
              </a:spcAft>
              <a:buFont typeface="Arial" panose="020B0604020202020204" pitchFamily="34" charset="0"/>
              <a:buChar char="•"/>
            </a:pPr>
            <a:r>
              <a:rPr lang="en-US" sz="3200">
                <a:solidFill>
                  <a:schemeClr val="bg1"/>
                </a:solidFill>
                <a:ea typeface="Times New Roman" panose="02020603050405020304" pitchFamily="18" charset="0"/>
              </a:rPr>
              <a:t>1856: D. S. Burnet discouragement.  </a:t>
            </a:r>
          </a:p>
          <a:p>
            <a:pPr marL="230188" indent="-230188">
              <a:spcAft>
                <a:spcPts val="0"/>
              </a:spcAft>
              <a:buFont typeface="Arial" panose="020B0604020202020204" pitchFamily="34" charset="0"/>
              <a:buChar char="•"/>
            </a:pPr>
            <a:r>
              <a:rPr lang="en-US">
                <a:solidFill>
                  <a:srgbClr val="CCFFCC"/>
                </a:solidFill>
                <a:ea typeface="Times New Roman" panose="02020603050405020304" pitchFamily="18" charset="0"/>
              </a:rPr>
              <a:t>Worst:</a:t>
            </a:r>
            <a:r>
              <a:rPr lang="en-US">
                <a:solidFill>
                  <a:schemeClr val="bg1"/>
                </a:solidFill>
                <a:ea typeface="Times New Roman" panose="02020603050405020304" pitchFamily="18" charset="0"/>
              </a:rPr>
              <a:t> mishandling of Scripture took toll on people’s faith.  </a:t>
            </a:r>
          </a:p>
          <a:p>
            <a:pPr marL="230188" indent="-230188">
              <a:spcAft>
                <a:spcPts val="0"/>
              </a:spcAft>
              <a:buFont typeface="Arial" panose="020B0604020202020204" pitchFamily="34" charset="0"/>
              <a:buChar char="•"/>
            </a:pPr>
            <a:endParaRPr lang="en-US">
              <a:solidFill>
                <a:srgbClr val="CCFFCC"/>
              </a:solidFill>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613298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AE311599-8C90-4244-B7F4-4D1C9A4DFA23}"/>
              </a:ext>
            </a:extLst>
          </p:cNvPr>
          <p:cNvSpPr/>
          <p:nvPr/>
        </p:nvSpPr>
        <p:spPr>
          <a:xfrm>
            <a:off x="2023960" y="646545"/>
            <a:ext cx="5109935" cy="461819"/>
          </a:xfrm>
          <a:prstGeom prst="rect">
            <a:avLst/>
          </a:prstGeom>
          <a:solidFill>
            <a:srgbClr val="000066"/>
          </a:solidFill>
          <a:ln w="3175"/>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bg1"/>
                </a:solidFill>
                <a:latin typeface="Verdana" panose="020B0604030504040204" pitchFamily="34" charset="0"/>
                <a:ea typeface="Verdana" panose="020B0604030504040204" pitchFamily="34" charset="0"/>
                <a:cs typeface="Verdana" panose="020B0604030504040204" pitchFamily="34" charset="0"/>
              </a:rPr>
              <a:t>I. Evangelism and M. Society</a:t>
            </a:r>
          </a:p>
        </p:txBody>
      </p:sp>
      <p:sp>
        <p:nvSpPr>
          <p:cNvPr id="4" name="Rectangle 3">
            <a:extLst>
              <a:ext uri="{FF2B5EF4-FFF2-40B4-BE49-F238E27FC236}">
                <a16:creationId xmlns="" xmlns:a16="http://schemas.microsoft.com/office/drawing/2014/main" id="{EB7C41DB-8731-4FA8-A919-A536FA82A271}"/>
              </a:ext>
            </a:extLst>
          </p:cNvPr>
          <p:cNvSpPr/>
          <p:nvPr/>
        </p:nvSpPr>
        <p:spPr>
          <a:xfrm>
            <a:off x="833588" y="1260765"/>
            <a:ext cx="7481455" cy="1258455"/>
          </a:xfrm>
          <a:prstGeom prst="rect">
            <a:avLst/>
          </a:prstGeom>
          <a:solidFill>
            <a:srgbClr val="000066"/>
          </a:solidFill>
          <a:ln w="3175"/>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rgbClr val="FFFF99"/>
                </a:solidFill>
                <a:latin typeface="Verdana" panose="020B0604030504040204" pitchFamily="34" charset="0"/>
                <a:ea typeface="Verdana" panose="020B0604030504040204" pitchFamily="34" charset="0"/>
                <a:cs typeface="Verdana" panose="020B0604030504040204" pitchFamily="34" charset="0"/>
              </a:rPr>
              <a:t>II.</a:t>
            </a:r>
            <a:r>
              <a:rPr lang="en-US" sz="360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3500">
                <a:solidFill>
                  <a:srgbClr val="FFFF99"/>
                </a:solidFill>
                <a:latin typeface="Verdana" panose="020B0604030504040204" pitchFamily="34" charset="0"/>
                <a:ea typeface="Verdana" panose="020B0604030504040204" pitchFamily="34" charset="0"/>
                <a:cs typeface="Verdana" panose="020B0604030504040204" pitchFamily="34" charset="0"/>
              </a:rPr>
              <a:t>Baptism and Salvation</a:t>
            </a:r>
          </a:p>
        </p:txBody>
      </p:sp>
    </p:spTree>
    <p:extLst>
      <p:ext uri="{BB962C8B-B14F-4D97-AF65-F5344CB8AC3E}">
        <p14:creationId xmlns="" xmlns:p14="http://schemas.microsoft.com/office/powerpoint/2010/main" val="493229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err="1">
                <a:solidFill>
                  <a:schemeClr val="bg1"/>
                </a:solidFill>
                <a:latin typeface="+mn-lt"/>
                <a:ea typeface="Verdana" panose="020B0604030504040204" pitchFamily="34" charset="0"/>
                <a:cs typeface="Verdana" panose="020B0604030504040204" pitchFamily="34" charset="0"/>
              </a:rPr>
              <a:t>Isac</a:t>
            </a:r>
            <a:r>
              <a:rPr lang="en-US" sz="3600">
                <a:solidFill>
                  <a:schemeClr val="bg1"/>
                </a:solidFill>
                <a:latin typeface="+mn-lt"/>
                <a:ea typeface="Verdana" panose="020B0604030504040204" pitchFamily="34" charset="0"/>
                <a:cs typeface="Verdana" panose="020B0604030504040204" pitchFamily="34" charset="0"/>
              </a:rPr>
              <a:t> </a:t>
            </a:r>
            <a:r>
              <a:rPr lang="en-US" sz="3600" err="1">
                <a:solidFill>
                  <a:schemeClr val="bg1"/>
                </a:solidFill>
                <a:latin typeface="+mn-lt"/>
                <a:ea typeface="Verdana" panose="020B0604030504040204" pitchFamily="34" charset="0"/>
                <a:cs typeface="Verdana" panose="020B0604030504040204" pitchFamily="34" charset="0"/>
              </a:rPr>
              <a:t>Errett</a:t>
            </a:r>
            <a:r>
              <a:rPr lang="en-US" sz="3600">
                <a:solidFill>
                  <a:schemeClr val="bg1"/>
                </a:solidFill>
                <a:latin typeface="+mn-lt"/>
                <a:ea typeface="Verdana" panose="020B0604030504040204" pitchFamily="34" charset="0"/>
                <a:cs typeface="Verdana" panose="020B0604030504040204" pitchFamily="34" charset="0"/>
              </a:rPr>
              <a:t> quotes J.S. Lamar </a:t>
            </a:r>
            <a:r>
              <a:rPr lang="en-US" sz="2000">
                <a:solidFill>
                  <a:srgbClr val="FFFFCC"/>
                </a:solidFill>
                <a:latin typeface="+mn-lt"/>
                <a:ea typeface="Verdana" panose="020B0604030504040204" pitchFamily="34" charset="0"/>
                <a:cs typeface="Verdana" panose="020B0604030504040204" pitchFamily="34" charset="0"/>
              </a:rPr>
              <a:t>(1/2)</a:t>
            </a:r>
            <a:endParaRPr lang="en-US" sz="3600">
              <a:solidFill>
                <a:srgbClr val="FFFFCC"/>
              </a:solidFill>
              <a:latin typeface="+mn-lt"/>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347022" y="858981"/>
            <a:ext cx="8458200" cy="5731163"/>
          </a:xfrm>
        </p:spPr>
        <p:txBody>
          <a:bodyPr/>
          <a:lstStyle/>
          <a:p>
            <a:pPr marL="230188" indent="-230188">
              <a:spcAft>
                <a:spcPts val="600"/>
              </a:spcAft>
              <a:buFont typeface="Arial" panose="020B0604020202020204" pitchFamily="34" charset="0"/>
              <a:buChar char="•"/>
            </a:pPr>
            <a:r>
              <a:rPr lang="en-US">
                <a:solidFill>
                  <a:schemeClr val="bg1"/>
                </a:solidFill>
                <a:ea typeface="Verdana" panose="020B0604030504040204" pitchFamily="34" charset="0"/>
                <a:cs typeface="Verdana" panose="020B0604030504040204" pitchFamily="34" charset="0"/>
              </a:rPr>
              <a:t>“But </a:t>
            </a:r>
            <a:r>
              <a:rPr lang="en-US">
                <a:solidFill>
                  <a:schemeClr val="bg1"/>
                </a:solidFill>
                <a:ea typeface="Times New Roman" panose="02020603050405020304" pitchFamily="18" charset="0"/>
              </a:rPr>
              <a:t>Mr. Campbell taught that ‘baptism is a part of the process of Regeneration.”</a:t>
            </a:r>
          </a:p>
          <a:p>
            <a:pPr marL="230188" indent="-230188">
              <a:spcAft>
                <a:spcPts val="0"/>
              </a:spcAft>
              <a:buFont typeface="Arial" panose="020B0604020202020204" pitchFamily="34" charset="0"/>
              <a:buChar char="•"/>
            </a:pPr>
            <a:r>
              <a:rPr lang="en-US" sz="3200" err="1">
                <a:solidFill>
                  <a:schemeClr val="bg1"/>
                </a:solidFill>
                <a:ea typeface="Verdana" panose="020B0604030504040204" pitchFamily="34" charset="0"/>
                <a:cs typeface="Verdana" panose="020B0604030504040204" pitchFamily="34" charset="0"/>
              </a:rPr>
              <a:t>Errett’s</a:t>
            </a:r>
            <a:r>
              <a:rPr lang="en-US" sz="3200">
                <a:solidFill>
                  <a:schemeClr val="bg1"/>
                </a:solidFill>
                <a:ea typeface="Verdana" panose="020B0604030504040204" pitchFamily="34" charset="0"/>
                <a:cs typeface="Verdana" panose="020B0604030504040204" pitchFamily="34" charset="0"/>
              </a:rPr>
              <a:t> reply: </a:t>
            </a:r>
            <a:r>
              <a:rPr lang="en-US" sz="3000">
                <a:solidFill>
                  <a:srgbClr val="FFFFCC"/>
                </a:solidFill>
                <a:ea typeface="Times New Roman" panose="02020603050405020304" pitchFamily="18" charset="0"/>
                <a:cs typeface="Calibri" panose="020F0502020204030204" pitchFamily="34" charset="0"/>
              </a:rPr>
              <a:t>‘Yes, he made it a part of the process of regeneration, </a:t>
            </a:r>
            <a:r>
              <a:rPr lang="en-US" sz="3000" i="1">
                <a:solidFill>
                  <a:srgbClr val="FFFFCC"/>
                </a:solidFill>
                <a:ea typeface="Times New Roman" panose="02020603050405020304" pitchFamily="18" charset="0"/>
                <a:cs typeface="Calibri" panose="020F0502020204030204" pitchFamily="34" charset="0"/>
              </a:rPr>
              <a:t>as defined by him</a:t>
            </a:r>
            <a:r>
              <a:rPr lang="en-US" sz="3000">
                <a:solidFill>
                  <a:srgbClr val="FFFFCC"/>
                </a:solidFill>
                <a:ea typeface="Times New Roman" panose="02020603050405020304" pitchFamily="18" charset="0"/>
                <a:cs typeface="Calibri" panose="020F0502020204030204" pitchFamily="34" charset="0"/>
              </a:rPr>
              <a:t>; but that he made it a part of regeneration, </a:t>
            </a:r>
            <a:r>
              <a:rPr lang="en-US" sz="3000" i="1">
                <a:solidFill>
                  <a:srgbClr val="FFFFCC"/>
                </a:solidFill>
                <a:ea typeface="Times New Roman" panose="02020603050405020304" pitchFamily="18" charset="0"/>
                <a:cs typeface="Calibri" panose="020F0502020204030204" pitchFamily="34" charset="0"/>
              </a:rPr>
              <a:t>as defined by the Baptists, </a:t>
            </a:r>
            <a:r>
              <a:rPr lang="en-US" sz="3000">
                <a:solidFill>
                  <a:srgbClr val="FFFFCC"/>
                </a:solidFill>
                <a:ea typeface="Times New Roman" panose="02020603050405020304" pitchFamily="18" charset="0"/>
                <a:cs typeface="Calibri" panose="020F0502020204030204" pitchFamily="34" charset="0"/>
              </a:rPr>
              <a:t>is not true… With the Baptists, regeneration is entirely an </a:t>
            </a:r>
            <a:r>
              <a:rPr lang="en-US" sz="3000" i="1">
                <a:solidFill>
                  <a:srgbClr val="FFFFCC"/>
                </a:solidFill>
                <a:ea typeface="Times New Roman" panose="02020603050405020304" pitchFamily="18" charset="0"/>
                <a:cs typeface="Calibri" panose="020F0502020204030204" pitchFamily="34" charset="0"/>
              </a:rPr>
              <a:t>internal </a:t>
            </a:r>
            <a:r>
              <a:rPr lang="en-US" sz="3000">
                <a:solidFill>
                  <a:srgbClr val="FFFFCC"/>
                </a:solidFill>
                <a:ea typeface="Times New Roman" panose="02020603050405020304" pitchFamily="18" charset="0"/>
                <a:cs typeface="Calibri" panose="020F0502020204030204" pitchFamily="34" charset="0"/>
              </a:rPr>
              <a:t>process … the implantation of new life, or the principles of new life, in the soul.  Mr. Campbell never taught that baptism was any </a:t>
            </a:r>
            <a:r>
              <a:rPr lang="en-US" sz="3000" i="1">
                <a:solidFill>
                  <a:srgbClr val="FFFFCC"/>
                </a:solidFill>
                <a:ea typeface="Times New Roman" panose="02020603050405020304" pitchFamily="18" charset="0"/>
                <a:cs typeface="Calibri" panose="020F0502020204030204" pitchFamily="34" charset="0"/>
              </a:rPr>
              <a:t>part </a:t>
            </a:r>
            <a:r>
              <a:rPr lang="en-US" sz="3000">
                <a:solidFill>
                  <a:srgbClr val="FFFFCC"/>
                </a:solidFill>
                <a:ea typeface="Times New Roman" panose="02020603050405020304" pitchFamily="18" charset="0"/>
                <a:cs typeface="Calibri" panose="020F0502020204030204" pitchFamily="34" charset="0"/>
              </a:rPr>
              <a:t>of that process. . .  </a:t>
            </a:r>
            <a:endParaRPr lang="en-US" sz="3000">
              <a:solidFill>
                <a:srgbClr val="FFFFCC"/>
              </a:solidFill>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2425451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err="1">
                <a:solidFill>
                  <a:schemeClr val="bg1"/>
                </a:solidFill>
                <a:latin typeface="+mn-lt"/>
                <a:ea typeface="Verdana" panose="020B0604030504040204" pitchFamily="34" charset="0"/>
                <a:cs typeface="Verdana" panose="020B0604030504040204" pitchFamily="34" charset="0"/>
              </a:rPr>
              <a:t>Isac</a:t>
            </a:r>
            <a:r>
              <a:rPr lang="en-US" sz="3600">
                <a:solidFill>
                  <a:schemeClr val="bg1"/>
                </a:solidFill>
                <a:latin typeface="+mn-lt"/>
                <a:ea typeface="Verdana" panose="020B0604030504040204" pitchFamily="34" charset="0"/>
                <a:cs typeface="Verdana" panose="020B0604030504040204" pitchFamily="34" charset="0"/>
              </a:rPr>
              <a:t> </a:t>
            </a:r>
            <a:r>
              <a:rPr lang="en-US" sz="3600" err="1">
                <a:solidFill>
                  <a:schemeClr val="bg1"/>
                </a:solidFill>
                <a:latin typeface="+mn-lt"/>
                <a:ea typeface="Verdana" panose="020B0604030504040204" pitchFamily="34" charset="0"/>
                <a:cs typeface="Verdana" panose="020B0604030504040204" pitchFamily="34" charset="0"/>
              </a:rPr>
              <a:t>Errett</a:t>
            </a:r>
            <a:r>
              <a:rPr lang="en-US" sz="3600">
                <a:solidFill>
                  <a:schemeClr val="bg1"/>
                </a:solidFill>
                <a:latin typeface="+mn-lt"/>
                <a:ea typeface="Verdana" panose="020B0604030504040204" pitchFamily="34" charset="0"/>
                <a:cs typeface="Verdana" panose="020B0604030504040204" pitchFamily="34" charset="0"/>
              </a:rPr>
              <a:t> quotes J.S. Lamar </a:t>
            </a:r>
            <a:r>
              <a:rPr lang="en-US" sz="2000">
                <a:solidFill>
                  <a:srgbClr val="FFFFCC"/>
                </a:solidFill>
                <a:latin typeface="+mn-lt"/>
                <a:ea typeface="Verdana" panose="020B0604030504040204" pitchFamily="34" charset="0"/>
                <a:cs typeface="Verdana" panose="020B0604030504040204" pitchFamily="34" charset="0"/>
              </a:rPr>
              <a:t>(2/2)</a:t>
            </a:r>
            <a:endParaRPr lang="en-US" sz="3600">
              <a:solidFill>
                <a:srgbClr val="FFFFCC"/>
              </a:solidFill>
              <a:latin typeface="+mn-lt"/>
              <a:ea typeface="Verdana" panose="020B0604030504040204" pitchFamily="34" charset="0"/>
              <a:cs typeface="Verdana" panose="020B0604030504040204" pitchFamily="34" charset="0"/>
            </a:endParaRPr>
          </a:p>
        </p:txBody>
      </p:sp>
      <p:sp>
        <p:nvSpPr>
          <p:cNvPr id="3" name="Content Placeholder 2"/>
          <p:cNvSpPr>
            <a:spLocks noGrp="1"/>
          </p:cNvSpPr>
          <p:nvPr>
            <p:ph idx="4294967295"/>
          </p:nvPr>
        </p:nvSpPr>
        <p:spPr>
          <a:xfrm>
            <a:off x="347022" y="849747"/>
            <a:ext cx="8458200" cy="5657273"/>
          </a:xfrm>
        </p:spPr>
        <p:txBody>
          <a:bodyPr/>
          <a:lstStyle/>
          <a:p>
            <a:pPr marL="230188" indent="-230188">
              <a:spcAft>
                <a:spcPts val="600"/>
              </a:spcAft>
              <a:buFont typeface="Arial" panose="020B0604020202020204" pitchFamily="34" charset="0"/>
              <a:buChar char="•"/>
            </a:pPr>
            <a:r>
              <a:rPr lang="en-US">
                <a:solidFill>
                  <a:schemeClr val="bg1"/>
                </a:solidFill>
                <a:ea typeface="Verdana" panose="020B0604030504040204" pitchFamily="34" charset="0"/>
                <a:cs typeface="Verdana" panose="020B0604030504040204" pitchFamily="34" charset="0"/>
              </a:rPr>
              <a:t>“But </a:t>
            </a:r>
            <a:r>
              <a:rPr lang="en-US">
                <a:solidFill>
                  <a:schemeClr val="bg1"/>
                </a:solidFill>
                <a:ea typeface="Times New Roman" panose="02020603050405020304" pitchFamily="18" charset="0"/>
              </a:rPr>
              <a:t>Mr. Campbell taught that ‘baptism is a part of the process of Regeneration.”</a:t>
            </a:r>
          </a:p>
          <a:p>
            <a:pPr marL="230188" indent="-230188">
              <a:spcAft>
                <a:spcPts val="0"/>
              </a:spcAft>
              <a:buFont typeface="Arial" panose="020B0604020202020204" pitchFamily="34" charset="0"/>
              <a:buChar char="•"/>
            </a:pPr>
            <a:r>
              <a:rPr lang="en-US" sz="3200" err="1">
                <a:solidFill>
                  <a:schemeClr val="bg1"/>
                </a:solidFill>
                <a:ea typeface="Verdana" panose="020B0604030504040204" pitchFamily="34" charset="0"/>
                <a:cs typeface="Verdana" panose="020B0604030504040204" pitchFamily="34" charset="0"/>
              </a:rPr>
              <a:t>Errett’s</a:t>
            </a:r>
            <a:r>
              <a:rPr lang="en-US" sz="3200">
                <a:solidFill>
                  <a:schemeClr val="bg1"/>
                </a:solidFill>
                <a:ea typeface="Verdana" panose="020B0604030504040204" pitchFamily="34" charset="0"/>
                <a:cs typeface="Verdana" panose="020B0604030504040204" pitchFamily="34" charset="0"/>
              </a:rPr>
              <a:t> reply: </a:t>
            </a:r>
            <a:r>
              <a:rPr lang="en-US" sz="3200">
                <a:solidFill>
                  <a:schemeClr val="bg1"/>
                </a:solidFill>
                <a:latin typeface="+mj-lt"/>
                <a:ea typeface="Verdana" panose="020B0604030504040204" pitchFamily="34" charset="0"/>
                <a:cs typeface="Verdana" panose="020B0604030504040204" pitchFamily="34" charset="0"/>
              </a:rPr>
              <a:t>... </a:t>
            </a:r>
            <a:r>
              <a:rPr lang="en-US" sz="3200">
                <a:solidFill>
                  <a:srgbClr val="FFFFCC"/>
                </a:solidFill>
                <a:latin typeface="+mj-lt"/>
                <a:ea typeface="Verdana" panose="020B0604030504040204" pitchFamily="34" charset="0"/>
                <a:cs typeface="Verdana" panose="020B0604030504040204" pitchFamily="34" charset="0"/>
              </a:rPr>
              <a:t>‘</a:t>
            </a:r>
            <a:r>
              <a:rPr lang="en-US" sz="3000">
                <a:solidFill>
                  <a:srgbClr val="FFFFCC"/>
                </a:solidFill>
                <a:latin typeface="+mj-lt"/>
                <a:ea typeface="Times New Roman" panose="02020603050405020304" pitchFamily="18" charset="0"/>
                <a:cs typeface="Calibri" panose="020F0502020204030204" pitchFamily="34" charset="0"/>
              </a:rPr>
              <a:t>Baptismal </a:t>
            </a:r>
            <a:r>
              <a:rPr lang="en-US" sz="3000" err="1">
                <a:solidFill>
                  <a:srgbClr val="FFFFCC"/>
                </a:solidFill>
                <a:latin typeface="+mj-lt"/>
                <a:ea typeface="Times New Roman" panose="02020603050405020304" pitchFamily="18" charset="0"/>
                <a:cs typeface="Calibri" panose="020F0502020204030204" pitchFamily="34" charset="0"/>
              </a:rPr>
              <a:t>regenerationists</a:t>
            </a:r>
            <a:r>
              <a:rPr lang="en-US" sz="3000">
                <a:solidFill>
                  <a:srgbClr val="FFFFCC"/>
                </a:solidFill>
                <a:latin typeface="+mj-lt"/>
                <a:ea typeface="Times New Roman" panose="02020603050405020304" pitchFamily="18" charset="0"/>
                <a:cs typeface="Calibri" panose="020F0502020204030204" pitchFamily="34" charset="0"/>
              </a:rPr>
              <a:t> do; and in that respect there is a great gulf between him and them.  He taught that regen-</a:t>
            </a:r>
            <a:r>
              <a:rPr lang="en-US" sz="3000" err="1">
                <a:solidFill>
                  <a:srgbClr val="FFFFCC"/>
                </a:solidFill>
                <a:latin typeface="+mj-lt"/>
                <a:ea typeface="Times New Roman" panose="02020603050405020304" pitchFamily="18" charset="0"/>
                <a:cs typeface="Calibri" panose="020F0502020204030204" pitchFamily="34" charset="0"/>
              </a:rPr>
              <a:t>eration</a:t>
            </a:r>
            <a:r>
              <a:rPr lang="en-US" sz="3000">
                <a:solidFill>
                  <a:srgbClr val="FFFFCC"/>
                </a:solidFill>
                <a:latin typeface="+mj-lt"/>
                <a:ea typeface="Times New Roman" panose="02020603050405020304" pitchFamily="18" charset="0"/>
                <a:cs typeface="Calibri" panose="020F0502020204030204" pitchFamily="34" charset="0"/>
              </a:rPr>
              <a:t> embraced </a:t>
            </a:r>
            <a:r>
              <a:rPr lang="en-US" sz="3000" i="1">
                <a:solidFill>
                  <a:srgbClr val="FFFFCC"/>
                </a:solidFill>
                <a:latin typeface="+mj-lt"/>
                <a:ea typeface="Times New Roman" panose="02020603050405020304" pitchFamily="18" charset="0"/>
                <a:cs typeface="Calibri" panose="020F0502020204030204" pitchFamily="34" charset="0"/>
              </a:rPr>
              <a:t>a change of state </a:t>
            </a:r>
            <a:r>
              <a:rPr lang="en-US" sz="3000">
                <a:solidFill>
                  <a:srgbClr val="FFFFCC"/>
                </a:solidFill>
                <a:latin typeface="+mj-lt"/>
                <a:ea typeface="Times New Roman" panose="02020603050405020304" pitchFamily="18" charset="0"/>
                <a:cs typeface="Calibri" panose="020F0502020204030204" pitchFamily="34" charset="0"/>
              </a:rPr>
              <a:t>– a birth, a passing out of one state and one condition of life into another, and </a:t>
            </a:r>
            <a:r>
              <a:rPr lang="en-US" sz="3000" u="sng">
                <a:solidFill>
                  <a:srgbClr val="FFFFCC"/>
                </a:solidFill>
                <a:latin typeface="+mj-lt"/>
                <a:ea typeface="Times New Roman" panose="02020603050405020304" pitchFamily="18" charset="0"/>
                <a:cs typeface="Calibri" panose="020F0502020204030204" pitchFamily="34" charset="0"/>
              </a:rPr>
              <a:t>that baptism was that birth of water in which a being</a:t>
            </a:r>
            <a:r>
              <a:rPr lang="en-US" sz="3000" i="1" u="sng">
                <a:solidFill>
                  <a:srgbClr val="FFFFCC"/>
                </a:solidFill>
                <a:latin typeface="+mj-lt"/>
                <a:ea typeface="Times New Roman" panose="02020603050405020304" pitchFamily="18" charset="0"/>
                <a:cs typeface="Calibri" panose="020F0502020204030204" pitchFamily="34" charset="0"/>
              </a:rPr>
              <a:t> already made alive to God</a:t>
            </a:r>
            <a:r>
              <a:rPr lang="en-US" sz="3000" i="1">
                <a:solidFill>
                  <a:srgbClr val="FFFFCC"/>
                </a:solidFill>
                <a:latin typeface="+mj-lt"/>
                <a:ea typeface="Times New Roman" panose="02020603050405020304" pitchFamily="18" charset="0"/>
                <a:cs typeface="Calibri" panose="020F0502020204030204" pitchFamily="34" charset="0"/>
              </a:rPr>
              <a:t>, </a:t>
            </a:r>
            <a:r>
              <a:rPr lang="en-US" sz="3000">
                <a:solidFill>
                  <a:srgbClr val="FFFFCC"/>
                </a:solidFill>
                <a:latin typeface="+mj-lt"/>
                <a:ea typeface="Times New Roman" panose="02020603050405020304" pitchFamily="18" charset="0"/>
                <a:cs typeface="Calibri" panose="020F0502020204030204" pitchFamily="34" charset="0"/>
              </a:rPr>
              <a:t>passed into new conditions of life – </a:t>
            </a:r>
            <a:r>
              <a:rPr lang="en-US" sz="3000">
                <a:solidFill>
                  <a:srgbClr val="FFFFCC"/>
                </a:solidFill>
                <a:ea typeface="Times New Roman" panose="02020603050405020304" pitchFamily="18" charset="0"/>
                <a:cs typeface="Calibri" panose="020F0502020204030204" pitchFamily="34" charset="0"/>
              </a:rPr>
              <a:t>entered into the kingdom of God’</a:t>
            </a:r>
            <a:r>
              <a:rPr lang="en-US" sz="3000">
                <a:solidFill>
                  <a:srgbClr val="FFFFCC"/>
                </a:solidFill>
                <a:ea typeface="Times New Roman" panose="02020603050405020304" pitchFamily="18" charset="0"/>
              </a:rPr>
              <a:t> </a:t>
            </a:r>
            <a:endParaRPr lang="en-US" sz="3000">
              <a:solidFill>
                <a:srgbClr val="FFFFCC"/>
              </a:solidFill>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4034577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36240"/>
            <a:ext cx="8229600" cy="611909"/>
          </a:xfrm>
        </p:spPr>
        <p:txBody>
          <a:bodyPr/>
          <a:lstStyle/>
          <a:p>
            <a:pPr algn="ctr"/>
            <a:r>
              <a:rPr lang="en-US" sz="3600" err="1">
                <a:solidFill>
                  <a:schemeClr val="bg1"/>
                </a:solidFill>
                <a:latin typeface="+mn-lt"/>
                <a:ea typeface="Verdana" panose="020B0604030504040204" pitchFamily="34" charset="0"/>
                <a:cs typeface="Verdana" panose="020B0604030504040204" pitchFamily="34" charset="0"/>
              </a:rPr>
              <a:t>Lunnenberg</a:t>
            </a:r>
            <a:r>
              <a:rPr lang="en-US" sz="3600">
                <a:solidFill>
                  <a:schemeClr val="bg1"/>
                </a:solidFill>
                <a:latin typeface="+mn-lt"/>
                <a:ea typeface="Verdana" panose="020B0604030504040204" pitchFamily="34" charset="0"/>
                <a:cs typeface="Verdana" panose="020B0604030504040204" pitchFamily="34" charset="0"/>
              </a:rPr>
              <a:t> letter, Sept., 1837</a:t>
            </a:r>
          </a:p>
        </p:txBody>
      </p:sp>
      <p:sp>
        <p:nvSpPr>
          <p:cNvPr id="3" name="Content Placeholder 2"/>
          <p:cNvSpPr>
            <a:spLocks noGrp="1"/>
          </p:cNvSpPr>
          <p:nvPr>
            <p:ph idx="4294967295"/>
          </p:nvPr>
        </p:nvSpPr>
        <p:spPr>
          <a:xfrm>
            <a:off x="347022" y="895927"/>
            <a:ext cx="8458200" cy="5657273"/>
          </a:xfrm>
        </p:spPr>
        <p:txBody>
          <a:bodyPr/>
          <a:lstStyle/>
          <a:p>
            <a:pPr marL="341313" indent="-341313">
              <a:spcAft>
                <a:spcPts val="600"/>
              </a:spcAft>
              <a:buNone/>
            </a:pPr>
            <a:r>
              <a:rPr lang="en-US" sz="2400" dirty="0">
                <a:solidFill>
                  <a:srgbClr val="99FF33"/>
                </a:solidFill>
                <a:ea typeface="Verdana" panose="020B0604030504040204" pitchFamily="34" charset="0"/>
                <a:cs typeface="Verdana" panose="020B0604030504040204" pitchFamily="34" charset="0"/>
              </a:rPr>
              <a:t>1. </a:t>
            </a:r>
            <a:r>
              <a:rPr lang="en-US" dirty="0">
                <a:solidFill>
                  <a:schemeClr val="bg1"/>
                </a:solidFill>
                <a:ea typeface="Verdana" panose="020B0604030504040204" pitchFamily="34" charset="0"/>
                <a:cs typeface="Verdana" panose="020B0604030504040204" pitchFamily="34" charset="0"/>
              </a:rPr>
              <a:t>‘Caught AC in inconsistency; he defended himself.</a:t>
            </a:r>
          </a:p>
          <a:p>
            <a:pPr marL="341313" indent="-341313">
              <a:spcAft>
                <a:spcPts val="600"/>
              </a:spcAft>
              <a:buNone/>
            </a:pPr>
            <a:r>
              <a:rPr lang="en-US" sz="2400" dirty="0">
                <a:solidFill>
                  <a:srgbClr val="99FF33"/>
                </a:solidFill>
                <a:ea typeface="Verdana" panose="020B0604030504040204" pitchFamily="34" charset="0"/>
                <a:cs typeface="Verdana" panose="020B0604030504040204" pitchFamily="34" charset="0"/>
              </a:rPr>
              <a:t>2. </a:t>
            </a:r>
            <a:r>
              <a:rPr lang="en-US" sz="3200" dirty="0">
                <a:solidFill>
                  <a:schemeClr val="bg1"/>
                </a:solidFill>
                <a:ea typeface="Verdana" panose="020B0604030504040204" pitchFamily="34" charset="0"/>
                <a:cs typeface="Verdana" panose="020B0604030504040204" pitchFamily="34" charset="0"/>
              </a:rPr>
              <a:t>He presumed (for God) that the pious </a:t>
            </a:r>
            <a:r>
              <a:rPr lang="en-US" sz="3200" dirty="0" err="1">
                <a:solidFill>
                  <a:schemeClr val="bg1"/>
                </a:solidFill>
                <a:ea typeface="Verdana" panose="020B0604030504040204" pitchFamily="34" charset="0"/>
                <a:cs typeface="Verdana" panose="020B0604030504040204" pitchFamily="34" charset="0"/>
              </a:rPr>
              <a:t>unimmersed</a:t>
            </a:r>
            <a:r>
              <a:rPr lang="en-US" sz="3200" dirty="0">
                <a:solidFill>
                  <a:schemeClr val="bg1"/>
                </a:solidFill>
                <a:ea typeface="Verdana" panose="020B0604030504040204" pitchFamily="34" charset="0"/>
                <a:cs typeface="Verdana" panose="020B0604030504040204" pitchFamily="34" charset="0"/>
              </a:rPr>
              <a:t> are safe.</a:t>
            </a:r>
          </a:p>
          <a:p>
            <a:pPr marL="341313" indent="-341313">
              <a:spcAft>
                <a:spcPts val="600"/>
              </a:spcAft>
              <a:buNone/>
              <a:tabLst>
                <a:tab pos="341313" algn="l"/>
              </a:tabLst>
            </a:pPr>
            <a:r>
              <a:rPr lang="en-US" sz="2400" dirty="0">
                <a:solidFill>
                  <a:srgbClr val="99FF33"/>
                </a:solidFill>
                <a:ea typeface="Verdana" panose="020B0604030504040204" pitchFamily="34" charset="0"/>
                <a:cs typeface="Verdana" panose="020B0604030504040204" pitchFamily="34" charset="0"/>
              </a:rPr>
              <a:t>3. </a:t>
            </a:r>
            <a:r>
              <a:rPr lang="en-US" dirty="0">
                <a:solidFill>
                  <a:schemeClr val="bg1"/>
                </a:solidFill>
                <a:ea typeface="Verdana" panose="020B0604030504040204" pitchFamily="34" charset="0"/>
                <a:cs typeface="Verdana" panose="020B0604030504040204" pitchFamily="34" charset="0"/>
              </a:rPr>
              <a:t>He argued from silence and ignored / silenced plain NT teaching . . . as he later did to justify Missionary Society.   </a:t>
            </a:r>
            <a:br>
              <a:rPr lang="en-US" dirty="0">
                <a:solidFill>
                  <a:schemeClr val="bg1"/>
                </a:solidFill>
                <a:ea typeface="Verdana" panose="020B0604030504040204" pitchFamily="34" charset="0"/>
                <a:cs typeface="Verdana" panose="020B0604030504040204" pitchFamily="34" charset="0"/>
              </a:rPr>
            </a:br>
            <a:r>
              <a:rPr lang="en-US" dirty="0">
                <a:solidFill>
                  <a:schemeClr val="bg1"/>
                </a:solidFill>
                <a:ea typeface="Verdana" panose="020B0604030504040204" pitchFamily="34" charset="0"/>
                <a:cs typeface="Verdana" panose="020B0604030504040204" pitchFamily="34" charset="0"/>
              </a:rPr>
              <a:t>(Mt.28;  Mk.16;  Ac.2;  22,  et al.)</a:t>
            </a:r>
          </a:p>
        </p:txBody>
      </p:sp>
    </p:spTree>
    <p:extLst>
      <p:ext uri="{BB962C8B-B14F-4D97-AF65-F5344CB8AC3E}">
        <p14:creationId xmlns="" xmlns:p14="http://schemas.microsoft.com/office/powerpoint/2010/main" val="394981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AE311599-8C90-4244-B7F4-4D1C9A4DFA23}"/>
              </a:ext>
            </a:extLst>
          </p:cNvPr>
          <p:cNvSpPr/>
          <p:nvPr/>
        </p:nvSpPr>
        <p:spPr>
          <a:xfrm>
            <a:off x="2023960" y="646545"/>
            <a:ext cx="5109935" cy="461819"/>
          </a:xfrm>
          <a:prstGeom prst="rect">
            <a:avLst/>
          </a:prstGeom>
          <a:solidFill>
            <a:srgbClr val="000066"/>
          </a:solidFill>
          <a:ln w="3175"/>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bg1"/>
                </a:solidFill>
                <a:latin typeface="Verdana" panose="020B0604030504040204" pitchFamily="34" charset="0"/>
                <a:ea typeface="Verdana" panose="020B0604030504040204" pitchFamily="34" charset="0"/>
                <a:cs typeface="Verdana" panose="020B0604030504040204" pitchFamily="34" charset="0"/>
              </a:rPr>
              <a:t>I. Evangelism and M. Society</a:t>
            </a:r>
          </a:p>
        </p:txBody>
      </p:sp>
      <p:sp>
        <p:nvSpPr>
          <p:cNvPr id="4" name="Rectangle 3">
            <a:extLst>
              <a:ext uri="{FF2B5EF4-FFF2-40B4-BE49-F238E27FC236}">
                <a16:creationId xmlns="" xmlns:a16="http://schemas.microsoft.com/office/drawing/2014/main" id="{EB7C41DB-8731-4FA8-A919-A536FA82A271}"/>
              </a:ext>
            </a:extLst>
          </p:cNvPr>
          <p:cNvSpPr/>
          <p:nvPr/>
        </p:nvSpPr>
        <p:spPr>
          <a:xfrm>
            <a:off x="833588" y="1879602"/>
            <a:ext cx="7481455" cy="1258455"/>
          </a:xfrm>
          <a:prstGeom prst="rect">
            <a:avLst/>
          </a:prstGeom>
          <a:solidFill>
            <a:srgbClr val="000066"/>
          </a:solidFill>
          <a:ln w="3175"/>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rgbClr val="FFFF99"/>
                </a:solidFill>
                <a:latin typeface="Verdana" panose="020B0604030504040204" pitchFamily="34" charset="0"/>
                <a:ea typeface="Verdana" panose="020B0604030504040204" pitchFamily="34" charset="0"/>
                <a:cs typeface="Verdana" panose="020B0604030504040204" pitchFamily="34" charset="0"/>
              </a:rPr>
              <a:t>III.</a:t>
            </a:r>
            <a:r>
              <a:rPr lang="en-US" sz="360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3500">
                <a:solidFill>
                  <a:srgbClr val="FFFF99"/>
                </a:solidFill>
                <a:latin typeface="Verdana" panose="020B0604030504040204" pitchFamily="34" charset="0"/>
                <a:ea typeface="Verdana" panose="020B0604030504040204" pitchFamily="34" charset="0"/>
                <a:cs typeface="Verdana" panose="020B0604030504040204" pitchFamily="34" charset="0"/>
              </a:rPr>
              <a:t>Progressives and Unbelief</a:t>
            </a:r>
          </a:p>
        </p:txBody>
      </p:sp>
      <p:sp>
        <p:nvSpPr>
          <p:cNvPr id="5" name="Rectangle 4">
            <a:extLst>
              <a:ext uri="{FF2B5EF4-FFF2-40B4-BE49-F238E27FC236}">
                <a16:creationId xmlns="" xmlns:a16="http://schemas.microsoft.com/office/drawing/2014/main" id="{5DC3C095-C7B8-4D1F-981D-BA110C39465D}"/>
              </a:ext>
            </a:extLst>
          </p:cNvPr>
          <p:cNvSpPr/>
          <p:nvPr/>
        </p:nvSpPr>
        <p:spPr>
          <a:xfrm>
            <a:off x="2019348" y="1251518"/>
            <a:ext cx="5109935" cy="461819"/>
          </a:xfrm>
          <a:prstGeom prst="rect">
            <a:avLst/>
          </a:prstGeom>
          <a:solidFill>
            <a:srgbClr val="000066"/>
          </a:solidFill>
          <a:ln w="3175"/>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bg1"/>
                </a:solidFill>
                <a:latin typeface="Verdana" panose="020B0604030504040204" pitchFamily="34" charset="0"/>
                <a:ea typeface="Verdana" panose="020B0604030504040204" pitchFamily="34" charset="0"/>
                <a:cs typeface="Verdana" panose="020B0604030504040204" pitchFamily="34" charset="0"/>
              </a:rPr>
              <a:t>II. Baptism and Salvation</a:t>
            </a:r>
          </a:p>
        </p:txBody>
      </p:sp>
    </p:spTree>
    <p:extLst>
      <p:ext uri="{BB962C8B-B14F-4D97-AF65-F5344CB8AC3E}">
        <p14:creationId xmlns="" xmlns:p14="http://schemas.microsoft.com/office/powerpoint/2010/main" val="108488177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3</TotalTime>
  <Words>1461</Words>
  <Application>Microsoft Office PowerPoint</Application>
  <PresentationFormat>On-screen Show (4:3)</PresentationFormat>
  <Paragraphs>101</Paragraphs>
  <Slides>24</Slides>
  <Notes>0</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Default Design</vt:lpstr>
      <vt:lpstr>1_Default Design</vt:lpstr>
      <vt:lpstr>Slide 1</vt:lpstr>
      <vt:lpstr>Who said it?</vt:lpstr>
      <vt:lpstr>Slide 3</vt:lpstr>
      <vt:lpstr>Dilemma</vt:lpstr>
      <vt:lpstr>Slide 5</vt:lpstr>
      <vt:lpstr>Isac Errett quotes J.S. Lamar (1/2)</vt:lpstr>
      <vt:lpstr>Isac Errett quotes J.S. Lamar (2/2)</vt:lpstr>
      <vt:lpstr>Lunnenberg letter, Sept., 1837</vt:lpstr>
      <vt:lpstr>Slide 9</vt:lpstr>
      <vt:lpstr>Education</vt:lpstr>
      <vt:lpstr>1 Pt.3:18-20</vt:lpstr>
      <vt:lpstr>1 Pt.3:18-20</vt:lpstr>
      <vt:lpstr>Slide 13</vt:lpstr>
      <vt:lpstr>A.Campbell never embraced it</vt:lpstr>
      <vt:lpstr>A.Campbell never embraced it</vt:lpstr>
      <vt:lpstr>Rogers begged AC to address issue</vt:lpstr>
      <vt:lpstr>L. L. Pinkerton, Midway, KY</vt:lpstr>
      <vt:lpstr>The ‘need’: introduced in 1860</vt:lpstr>
      <vt:lpstr>1864: Q to W.K. Pendleton</vt:lpstr>
      <vt:lpstr>J. W. McGarvey replied in Harbinger</vt:lpstr>
      <vt:lpstr>In spite of these efforts… </vt:lpstr>
      <vt:lpstr>N. L. Walker, preacher </vt:lpstr>
      <vt:lpstr>Opponents of IM asked:</vt:lpstr>
      <vt:lpstr>Opponents charged that IM violates:</vt:lpstr>
    </vt:vector>
  </TitlesOfParts>
  <Company>Duggin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church of Christ</cp:lastModifiedBy>
  <cp:revision>4</cp:revision>
  <dcterms:created xsi:type="dcterms:W3CDTF">2011-08-18T15:42:19Z</dcterms:created>
  <dcterms:modified xsi:type="dcterms:W3CDTF">2019-12-02T00:39:12Z</dcterms:modified>
</cp:coreProperties>
</file>