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8"/>
  </p:notesMasterIdLst>
  <p:sldIdLst>
    <p:sldId id="434" r:id="rId3"/>
    <p:sldId id="545" r:id="rId4"/>
    <p:sldId id="559" r:id="rId5"/>
    <p:sldId id="386" r:id="rId6"/>
    <p:sldId id="546" r:id="rId7"/>
    <p:sldId id="560" r:id="rId8"/>
    <p:sldId id="561" r:id="rId9"/>
    <p:sldId id="562" r:id="rId10"/>
    <p:sldId id="563" r:id="rId11"/>
    <p:sldId id="564" r:id="rId12"/>
    <p:sldId id="565" r:id="rId13"/>
    <p:sldId id="566" r:id="rId14"/>
    <p:sldId id="527" r:id="rId15"/>
    <p:sldId id="567" r:id="rId16"/>
    <p:sldId id="568" r:id="rId17"/>
    <p:sldId id="569" r:id="rId18"/>
    <p:sldId id="570" r:id="rId19"/>
    <p:sldId id="571" r:id="rId20"/>
    <p:sldId id="572" r:id="rId21"/>
    <p:sldId id="573" r:id="rId22"/>
    <p:sldId id="575" r:id="rId23"/>
    <p:sldId id="528" r:id="rId24"/>
    <p:sldId id="576" r:id="rId25"/>
    <p:sldId id="577" r:id="rId26"/>
    <p:sldId id="578"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FF"/>
    <a:srgbClr val="99FF33"/>
    <a:srgbClr val="CCFFCC"/>
    <a:srgbClr val="FFFFCC"/>
    <a:srgbClr val="FFFF00"/>
    <a:srgbClr val="FFFFFF"/>
    <a:srgbClr val="FFCC99"/>
    <a:srgbClr val="00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95" d="100"/>
          <a:sy n="95" d="100"/>
        </p:scale>
        <p:origin x="4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8412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814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2704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8649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33886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30403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997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4770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29725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8578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9804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58678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49452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91810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2092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190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15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750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103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217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3131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5483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87254469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247812092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DEC1DF-FA2C-4BD2-B94E-3A5952770D63}"/>
              </a:ext>
            </a:extLst>
          </p:cNvPr>
          <p:cNvSpPr/>
          <p:nvPr/>
        </p:nvSpPr>
        <p:spPr>
          <a:xfrm>
            <a:off x="937728" y="1069112"/>
            <a:ext cx="7273404" cy="1219200"/>
          </a:xfrm>
          <a:prstGeom prst="rect">
            <a:avLst/>
          </a:prstGeom>
          <a:solidFill>
            <a:srgbClr val="00206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Verdana" panose="020B0604030504040204" pitchFamily="34" charset="0"/>
                <a:ea typeface="Verdana" panose="020B0604030504040204" pitchFamily="34" charset="0"/>
              </a:rPr>
              <a:t>Let Ephraim Alone</a:t>
            </a:r>
            <a:endParaRPr lang="en-US"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36420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Reactions to the motto</a:t>
            </a:r>
          </a:p>
        </p:txBody>
      </p:sp>
      <p:sp>
        <p:nvSpPr>
          <p:cNvPr id="3" name="Content Placeholder 2"/>
          <p:cNvSpPr>
            <a:spLocks noGrp="1"/>
          </p:cNvSpPr>
          <p:nvPr>
            <p:ph idx="4294967295"/>
          </p:nvPr>
        </p:nvSpPr>
        <p:spPr>
          <a:xfrm>
            <a:off x="347022" y="748149"/>
            <a:ext cx="8458200" cy="5805051"/>
          </a:xfrm>
        </p:spPr>
        <p:txBody>
          <a:bodyPr/>
          <a:lstStyle/>
          <a:p>
            <a:pPr marL="0" indent="0" algn="ctr">
              <a:spcAft>
                <a:spcPts val="600"/>
              </a:spcAft>
              <a:buNone/>
            </a:pPr>
            <a:r>
              <a:rPr lang="en-US" dirty="0">
                <a:solidFill>
                  <a:srgbClr val="FFFFCC"/>
                </a:solidFill>
                <a:ea typeface="Verdana" panose="020B0604030504040204" pitchFamily="34" charset="0"/>
                <a:cs typeface="Verdana" panose="020B0604030504040204" pitchFamily="34" charset="0"/>
              </a:rPr>
              <a:t>Some compromised</a:t>
            </a:r>
            <a:endParaRPr lang="en-US"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Joseph Franklin could not beat them, so he joined them.     </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J.B. </a:t>
            </a:r>
            <a:r>
              <a:rPr lang="en-US" dirty="0" err="1">
                <a:solidFill>
                  <a:schemeClr val="bg1"/>
                </a:solidFill>
                <a:ea typeface="Verdana" panose="020B0604030504040204" pitchFamily="34" charset="0"/>
                <a:cs typeface="Verdana" panose="020B0604030504040204" pitchFamily="34" charset="0"/>
              </a:rPr>
              <a:t>Briney</a:t>
            </a:r>
            <a:r>
              <a:rPr lang="en-US" dirty="0">
                <a:solidFill>
                  <a:schemeClr val="bg1"/>
                </a:solidFill>
                <a:ea typeface="Verdana" panose="020B0604030504040204" pitchFamily="34" charset="0"/>
                <a:cs typeface="Verdana" panose="020B0604030504040204" pitchFamily="34" charset="0"/>
              </a:rPr>
              <a:t>…</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John F. Rowe opposed IM but </a:t>
            </a:r>
            <a:r>
              <a:rPr lang="en-US" u="sng" dirty="0">
                <a:solidFill>
                  <a:schemeClr val="bg1"/>
                </a:solidFill>
                <a:ea typeface="Verdana" panose="020B0604030504040204" pitchFamily="34" charset="0"/>
                <a:cs typeface="Verdana" panose="020B0604030504040204" pitchFamily="34" charset="0"/>
              </a:rPr>
              <a:t>fellowshipped</a:t>
            </a:r>
            <a:r>
              <a:rPr lang="en-US" dirty="0">
                <a:solidFill>
                  <a:schemeClr val="bg1"/>
                </a:solidFill>
                <a:ea typeface="Verdana" panose="020B0604030504040204" pitchFamily="34" charset="0"/>
                <a:cs typeface="Verdana" panose="020B0604030504040204" pitchFamily="34" charset="0"/>
              </a:rPr>
              <a:t> preachers / churches using it.</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Then: organ was permissible under </a:t>
            </a:r>
            <a:r>
              <a:rPr lang="en-US" sz="3200" u="sng" dirty="0">
                <a:solidFill>
                  <a:schemeClr val="bg1"/>
                </a:solidFill>
                <a:ea typeface="Verdana" panose="020B0604030504040204" pitchFamily="34" charset="0"/>
                <a:cs typeface="Verdana" panose="020B0604030504040204" pitchFamily="34" charset="0"/>
              </a:rPr>
              <a:t>elders</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And: organ permissible if it was ‘</a:t>
            </a:r>
            <a:r>
              <a:rPr lang="en-US" sz="3200" u="sng" dirty="0">
                <a:solidFill>
                  <a:schemeClr val="bg1"/>
                </a:solidFill>
                <a:ea typeface="Verdana" panose="020B0604030504040204" pitchFamily="34" charset="0"/>
                <a:cs typeface="Verdana" panose="020B0604030504040204" pitchFamily="34" charset="0"/>
              </a:rPr>
              <a:t>little</a:t>
            </a:r>
            <a:r>
              <a:rPr lang="en-US" sz="3200" dirty="0">
                <a:solidFill>
                  <a:schemeClr val="bg1"/>
                </a:solidFill>
                <a:ea typeface="Verdana" panose="020B0604030504040204" pitchFamily="34" charset="0"/>
                <a:cs typeface="Verdana" panose="020B0604030504040204" pitchFamily="34" charset="0"/>
              </a:rPr>
              <a:t>’</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Ex.32</a:t>
            </a: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30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Reactions to the motto</a:t>
            </a:r>
          </a:p>
        </p:txBody>
      </p:sp>
      <p:sp>
        <p:nvSpPr>
          <p:cNvPr id="3" name="Content Placeholder 2"/>
          <p:cNvSpPr>
            <a:spLocks noGrp="1"/>
          </p:cNvSpPr>
          <p:nvPr>
            <p:ph idx="4294967295"/>
          </p:nvPr>
        </p:nvSpPr>
        <p:spPr>
          <a:xfrm>
            <a:off x="347022" y="748149"/>
            <a:ext cx="8458200" cy="5805051"/>
          </a:xfrm>
        </p:spPr>
        <p:txBody>
          <a:bodyPr/>
          <a:lstStyle/>
          <a:p>
            <a:pPr marL="0" indent="0" algn="ctr">
              <a:spcAft>
                <a:spcPts val="600"/>
              </a:spcAft>
              <a:buNone/>
            </a:pPr>
            <a:r>
              <a:rPr lang="en-US" dirty="0">
                <a:solidFill>
                  <a:srgbClr val="FFFFCC"/>
                </a:solidFill>
                <a:ea typeface="Verdana" panose="020B0604030504040204" pitchFamily="34" charset="0"/>
                <a:cs typeface="Verdana" panose="020B0604030504040204" pitchFamily="34" charset="0"/>
              </a:rPr>
              <a:t>Others stood firm</a:t>
            </a:r>
            <a:endParaRPr lang="en-US"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David Lipscomb: “IM as a part of divine worship was associated with bleeding beasts as sacrifices and the incense offering. There is just as much reason and authority for the revival of either of these as for the revival of IM in worship.”</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Innovators blamed opponents for division.</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1 K.18</a:t>
            </a: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5708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311599-8C90-4244-B7F4-4D1C9A4DFA23}"/>
              </a:ext>
            </a:extLst>
          </p:cNvPr>
          <p:cNvSpPr/>
          <p:nvPr/>
        </p:nvSpPr>
        <p:spPr>
          <a:xfrm>
            <a:off x="1487417" y="646546"/>
            <a:ext cx="6183021" cy="489528"/>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People Often Change With Times</a:t>
            </a:r>
          </a:p>
        </p:txBody>
      </p:sp>
      <p:sp>
        <p:nvSpPr>
          <p:cNvPr id="4" name="Rectangle 3">
            <a:extLst>
              <a:ext uri="{FF2B5EF4-FFF2-40B4-BE49-F238E27FC236}">
                <a16:creationId xmlns:a16="http://schemas.microsoft.com/office/drawing/2014/main" id="{7C01DD7F-1D9A-4F46-B8CA-421F2709814E}"/>
              </a:ext>
            </a:extLst>
          </p:cNvPr>
          <p:cNvSpPr/>
          <p:nvPr/>
        </p:nvSpPr>
        <p:spPr>
          <a:xfrm>
            <a:off x="833588" y="1297709"/>
            <a:ext cx="7481455" cy="1258455"/>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dirty="0">
                <a:solidFill>
                  <a:srgbClr val="FFFF99"/>
                </a:solidFill>
                <a:latin typeface="Verdana" panose="020B0604030504040204" pitchFamily="34" charset="0"/>
                <a:ea typeface="Verdana" panose="020B0604030504040204" pitchFamily="34" charset="0"/>
                <a:cs typeface="Verdana" panose="020B0604030504040204" pitchFamily="34" charset="0"/>
              </a:rPr>
              <a:t>Worldliness Affects Churches</a:t>
            </a:r>
          </a:p>
        </p:txBody>
      </p:sp>
    </p:spTree>
    <p:extLst>
      <p:ext uri="{BB962C8B-B14F-4D97-AF65-F5344CB8AC3E}">
        <p14:creationId xmlns:p14="http://schemas.microsoft.com/office/powerpoint/2010/main" val="51835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Music</a:t>
            </a:r>
          </a:p>
        </p:txBody>
      </p:sp>
      <p:sp>
        <p:nvSpPr>
          <p:cNvPr id="3" name="Content Placeholder 2"/>
          <p:cNvSpPr>
            <a:spLocks noGrp="1"/>
          </p:cNvSpPr>
          <p:nvPr>
            <p:ph idx="4294967295"/>
          </p:nvPr>
        </p:nvSpPr>
        <p:spPr>
          <a:xfrm>
            <a:off x="273134" y="858981"/>
            <a:ext cx="8603014" cy="5731163"/>
          </a:xfrm>
        </p:spPr>
        <p:txBody>
          <a:bodyPr/>
          <a:lstStyle/>
          <a:p>
            <a:pPr marL="0" indent="0" algn="ctr">
              <a:spcAft>
                <a:spcPts val="600"/>
              </a:spcAft>
              <a:buNone/>
            </a:pPr>
            <a:r>
              <a:rPr lang="en-US" dirty="0">
                <a:solidFill>
                  <a:schemeClr val="bg1"/>
                </a:solidFill>
                <a:ea typeface="Verdana" panose="020B0604030504040204" pitchFamily="34" charset="0"/>
                <a:cs typeface="Verdana" panose="020B0604030504040204" pitchFamily="34" charset="0"/>
              </a:rPr>
              <a:t>1867: St. Louis church, new building…</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Chief argument for IM: rapidly changing world</a:t>
            </a:r>
          </a:p>
          <a:p>
            <a:pPr marL="630238" lvl="1" indent="-230188">
              <a:spcAft>
                <a:spcPts val="600"/>
              </a:spcAft>
              <a:buFont typeface="Arial" panose="020B0604020202020204" pitchFamily="34" charset="0"/>
              <a:buChar char="•"/>
            </a:pPr>
            <a:r>
              <a:rPr lang="en-US" sz="3200" dirty="0">
                <a:solidFill>
                  <a:srgbClr val="FFFF99"/>
                </a:solidFill>
                <a:ea typeface="Verdana" panose="020B0604030504040204" pitchFamily="34" charset="0"/>
                <a:cs typeface="Verdana" panose="020B0604030504040204" pitchFamily="34" charset="0"/>
              </a:rPr>
              <a:t>Worship without IM was fine for back-woods, but not for modern cities.</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Case:  church in Bedford, IN., 1880</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Case:  church in Huntsville, TX</a:t>
            </a:r>
          </a:p>
        </p:txBody>
      </p:sp>
    </p:spTree>
    <p:extLst>
      <p:ext uri="{BB962C8B-B14F-4D97-AF65-F5344CB8AC3E}">
        <p14:creationId xmlns:p14="http://schemas.microsoft.com/office/powerpoint/2010/main" val="242545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Music</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Churches usually </a:t>
            </a:r>
            <a:r>
              <a:rPr lang="en-US" dirty="0">
                <a:solidFill>
                  <a:schemeClr val="bg1"/>
                </a:solidFill>
                <a:ea typeface="Times New Roman" panose="02020603050405020304" pitchFamily="18" charset="0"/>
              </a:rPr>
              <a:t>did not claim authority from Scriptures for organ; they merely claimed it </a:t>
            </a:r>
            <a:r>
              <a:rPr lang="en-US" dirty="0">
                <a:solidFill>
                  <a:srgbClr val="FFFF00"/>
                </a:solidFill>
                <a:ea typeface="Times New Roman" panose="02020603050405020304" pitchFamily="18" charset="0"/>
              </a:rPr>
              <a:t>was not condemned.</a:t>
            </a:r>
          </a:p>
          <a:p>
            <a:pPr marL="230188" indent="-230188">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This would allow anything . . .</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400" dirty="0">
                <a:solidFill>
                  <a:srgbClr val="99FF33"/>
                </a:solidFill>
                <a:ea typeface="Verdana" panose="020B0604030504040204" pitchFamily="34" charset="0"/>
                <a:cs typeface="Verdana" panose="020B0604030504040204" pitchFamily="34" charset="0"/>
              </a:rPr>
              <a:t>1. </a:t>
            </a:r>
            <a:r>
              <a:rPr lang="en-US" dirty="0">
                <a:solidFill>
                  <a:srgbClr val="FFFFCC"/>
                </a:solidFill>
                <a:ea typeface="Verdana" panose="020B0604030504040204" pitchFamily="34" charset="0"/>
                <a:cs typeface="Verdana" panose="020B0604030504040204" pitchFamily="34" charset="0"/>
              </a:rPr>
              <a:t>Praying to Mary</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800" dirty="0">
                <a:solidFill>
                  <a:srgbClr val="99FF33"/>
                </a:solidFill>
                <a:ea typeface="Verdana" panose="020B0604030504040204" pitchFamily="34" charset="0"/>
                <a:cs typeface="Verdana" panose="020B0604030504040204" pitchFamily="34" charset="0"/>
              </a:rPr>
              <a:t> </a:t>
            </a:r>
            <a:r>
              <a:rPr lang="en-US" sz="2400" dirty="0">
                <a:solidFill>
                  <a:srgbClr val="99FF33"/>
                </a:solidFill>
                <a:ea typeface="Verdana" panose="020B0604030504040204" pitchFamily="34" charset="0"/>
                <a:cs typeface="Verdana" panose="020B0604030504040204" pitchFamily="34" charset="0"/>
              </a:rPr>
              <a:t>2. </a:t>
            </a:r>
            <a:r>
              <a:rPr lang="en-US" dirty="0">
                <a:solidFill>
                  <a:srgbClr val="FFFFCC"/>
                </a:solidFill>
                <a:ea typeface="Verdana" panose="020B0604030504040204" pitchFamily="34" charset="0"/>
                <a:cs typeface="Verdana" panose="020B0604030504040204" pitchFamily="34" charset="0"/>
              </a:rPr>
              <a:t>Worshipping dead saints</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400" dirty="0">
                <a:solidFill>
                  <a:srgbClr val="99FF33"/>
                </a:solidFill>
                <a:ea typeface="Verdana" panose="020B0604030504040204" pitchFamily="34" charset="0"/>
                <a:cs typeface="Verdana" panose="020B0604030504040204" pitchFamily="34" charset="0"/>
              </a:rPr>
              <a:t> 3. </a:t>
            </a:r>
            <a:r>
              <a:rPr lang="en-US" dirty="0">
                <a:solidFill>
                  <a:srgbClr val="FFFFCC"/>
                </a:solidFill>
                <a:ea typeface="Verdana" panose="020B0604030504040204" pitchFamily="34" charset="0"/>
                <a:cs typeface="Verdana" panose="020B0604030504040204" pitchFamily="34" charset="0"/>
              </a:rPr>
              <a:t>Infant baptism</a:t>
            </a:r>
          </a:p>
        </p:txBody>
      </p:sp>
    </p:spTree>
    <p:extLst>
      <p:ext uri="{BB962C8B-B14F-4D97-AF65-F5344CB8AC3E}">
        <p14:creationId xmlns:p14="http://schemas.microsoft.com/office/powerpoint/2010/main" val="3422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Schools</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KY. University, Lexington (McGarvey, 1865)</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Faculty filled with ‘higher criticism’</a:t>
            </a:r>
          </a:p>
          <a:p>
            <a:pPr marL="230188" indent="-230188">
              <a:spcAft>
                <a:spcPts val="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Regent wanted school that would serve denominations, too</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McGarvey:  fired.</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Tolbert Fanning opposed endowment for college…</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Bethany / College of Bible – now bastions of infidelity and proud skepticism.</a:t>
            </a:r>
            <a:endParaRPr lang="en-US" sz="32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7305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Denominational drifting</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W.T. Moore, </a:t>
            </a:r>
            <a:r>
              <a:rPr lang="en-US" i="1" dirty="0">
                <a:solidFill>
                  <a:schemeClr val="bg1"/>
                </a:solidFill>
                <a:ea typeface="Verdana" panose="020B0604030504040204" pitchFamily="34" charset="0"/>
                <a:cs typeface="Verdana" panose="020B0604030504040204" pitchFamily="34" charset="0"/>
              </a:rPr>
              <a:t>Lectures on Pentateuch</a:t>
            </a:r>
            <a:r>
              <a:rPr lang="en-US" dirty="0">
                <a:solidFill>
                  <a:schemeClr val="bg1"/>
                </a:solidFill>
                <a:ea typeface="Verdana" panose="020B0604030504040204" pitchFamily="34" charset="0"/>
                <a:cs typeface="Verdana" panose="020B0604030504040204" pitchFamily="34" charset="0"/>
              </a:rPr>
              <a:t>:</a:t>
            </a:r>
          </a:p>
          <a:p>
            <a:pPr marL="630238" lvl="1" indent="-230188">
              <a:spcAft>
                <a:spcPts val="3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Church is denomination founded by T. and A. Campbell … a branch of the Baptist denomination.</a:t>
            </a:r>
          </a:p>
          <a:p>
            <a:pPr marL="230188" indent="-230188">
              <a:spcAft>
                <a:spcPts val="300"/>
              </a:spcAft>
              <a:buFont typeface="Arial" panose="020B0604020202020204" pitchFamily="34" charset="0"/>
              <a:buChar char="•"/>
            </a:pPr>
            <a:r>
              <a:rPr lang="en-US" dirty="0">
                <a:solidFill>
                  <a:srgbClr val="FFFFCC"/>
                </a:solidFill>
                <a:ea typeface="Verdana" panose="020B0604030504040204" pitchFamily="34" charset="0"/>
                <a:cs typeface="Verdana" panose="020B0604030504040204" pitchFamily="34" charset="0"/>
              </a:rPr>
              <a:t>After Civil War: many started using ‘</a:t>
            </a:r>
            <a:r>
              <a:rPr lang="en-US" dirty="0" err="1">
                <a:solidFill>
                  <a:srgbClr val="FFFFCC"/>
                </a:solidFill>
                <a:ea typeface="Verdana" panose="020B0604030504040204" pitchFamily="34" charset="0"/>
                <a:cs typeface="Verdana" panose="020B0604030504040204" pitchFamily="34" charset="0"/>
              </a:rPr>
              <a:t>denom-ination</a:t>
            </a:r>
            <a:r>
              <a:rPr lang="en-US" dirty="0">
                <a:solidFill>
                  <a:srgbClr val="FFFFCC"/>
                </a:solidFill>
                <a:ea typeface="Verdana" panose="020B0604030504040204" pitchFamily="34" charset="0"/>
                <a:cs typeface="Verdana" panose="020B0604030504040204" pitchFamily="34" charset="0"/>
              </a:rPr>
              <a:t>’ of churches of Christ … ‘Christians in all denominations…’</a:t>
            </a:r>
          </a:p>
          <a:p>
            <a:pPr marL="630238" lvl="1" indent="-230188">
              <a:spcAft>
                <a:spcPts val="3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A return to NT church was not desirable…</a:t>
            </a:r>
          </a:p>
          <a:p>
            <a:pPr marL="230188" indent="-230188">
              <a:spcAft>
                <a:spcPts val="300"/>
              </a:spcAft>
              <a:buFont typeface="Arial" panose="020B0604020202020204" pitchFamily="34" charset="0"/>
              <a:buChar char="•"/>
            </a:pPr>
            <a:r>
              <a:rPr lang="en-US" dirty="0">
                <a:solidFill>
                  <a:srgbClr val="FFFFCC"/>
                </a:solidFill>
                <a:ea typeface="Verdana" panose="020B0604030504040204" pitchFamily="34" charset="0"/>
                <a:cs typeface="Verdana" panose="020B0604030504040204" pitchFamily="34" charset="0"/>
              </a:rPr>
              <a:t>‘Pious </a:t>
            </a:r>
            <a:r>
              <a:rPr lang="en-US" dirty="0" err="1">
                <a:solidFill>
                  <a:srgbClr val="FFFFCC"/>
                </a:solidFill>
                <a:ea typeface="Verdana" panose="020B0604030504040204" pitchFamily="34" charset="0"/>
                <a:cs typeface="Verdana" panose="020B0604030504040204" pitchFamily="34" charset="0"/>
              </a:rPr>
              <a:t>unimmersed</a:t>
            </a:r>
            <a:r>
              <a:rPr lang="en-US" dirty="0">
                <a:solidFill>
                  <a:srgbClr val="FFFFCC"/>
                </a:solidFill>
                <a:ea typeface="Verdana" panose="020B0604030504040204" pitchFamily="34" charset="0"/>
                <a:cs typeface="Verdana" panose="020B0604030504040204" pitchFamily="34" charset="0"/>
              </a:rPr>
              <a:t>’</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Union meetings with denominations…</a:t>
            </a:r>
          </a:p>
          <a:p>
            <a:pPr marL="230188" indent="-230188">
              <a:spcAft>
                <a:spcPts val="600"/>
              </a:spcAft>
              <a:buFont typeface="Arial" panose="020B0604020202020204" pitchFamily="34" charset="0"/>
              <a:buChar char="•"/>
            </a:pPr>
            <a:endParaRPr lang="en-US"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4653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Denominational drifting</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Jacob </a:t>
            </a:r>
            <a:r>
              <a:rPr lang="en-US" dirty="0" err="1">
                <a:solidFill>
                  <a:schemeClr val="bg1"/>
                </a:solidFill>
                <a:ea typeface="Verdana" panose="020B0604030504040204" pitchFamily="34" charset="0"/>
                <a:cs typeface="Verdana" panose="020B0604030504040204" pitchFamily="34" charset="0"/>
              </a:rPr>
              <a:t>Creath</a:t>
            </a:r>
            <a:r>
              <a:rPr lang="en-US" dirty="0">
                <a:solidFill>
                  <a:schemeClr val="bg1"/>
                </a:solidFill>
                <a:ea typeface="Verdana" panose="020B0604030504040204" pitchFamily="34" charset="0"/>
                <a:cs typeface="Verdana" panose="020B0604030504040204" pitchFamily="34" charset="0"/>
              </a:rPr>
              <a:t>: </a:t>
            </a:r>
          </a:p>
          <a:p>
            <a:pPr marL="0" indent="0">
              <a:spcAft>
                <a:spcPts val="600"/>
              </a:spcAft>
              <a:buNone/>
            </a:pPr>
            <a:endParaRPr lang="en-US" dirty="0">
              <a:solidFill>
                <a:srgbClr val="FFFFCC"/>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55AA3E29-4201-48E5-AB38-9285B539414E}"/>
              </a:ext>
            </a:extLst>
          </p:cNvPr>
          <p:cNvSpPr/>
          <p:nvPr/>
        </p:nvSpPr>
        <p:spPr>
          <a:xfrm>
            <a:off x="688103" y="1579419"/>
            <a:ext cx="7781636" cy="2207491"/>
          </a:xfrm>
          <a:prstGeom prst="rect">
            <a:avLst/>
          </a:prstGeom>
          <a:solidFill>
            <a:schemeClr val="tx1"/>
          </a:solid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2">
              <a:spcBef>
                <a:spcPts val="0"/>
              </a:spcBef>
              <a:spcAft>
                <a:spcPts val="300"/>
              </a:spcAft>
              <a:buSzPts val="1400"/>
              <a:tabLst>
                <a:tab pos="685800" algn="l"/>
              </a:tabLst>
            </a:pPr>
            <a:r>
              <a:rPr lang="en-US" sz="3200" dirty="0">
                <a:latin typeface="Calibri" panose="020F0502020204030204" pitchFamily="34" charset="0"/>
                <a:ea typeface="Times New Roman" panose="02020603050405020304" pitchFamily="18" charset="0"/>
                <a:cs typeface="Calibri" panose="020F0502020204030204" pitchFamily="34" charset="0"/>
              </a:rPr>
              <a:t>“When a man leaps the falls of Niagara, can</a:t>
            </a:r>
            <a:br>
              <a:rPr lang="en-US" sz="3200" dirty="0">
                <a:latin typeface="Calibri" panose="020F0502020204030204" pitchFamily="34" charset="0"/>
                <a:ea typeface="Times New Roman" panose="02020603050405020304" pitchFamily="18" charset="0"/>
                <a:cs typeface="Calibri" panose="020F0502020204030204" pitchFamily="34" charset="0"/>
              </a:rPr>
            </a:br>
            <a:r>
              <a:rPr lang="en-US" sz="3200" dirty="0">
                <a:latin typeface="Calibri" panose="020F0502020204030204" pitchFamily="34" charset="0"/>
                <a:ea typeface="Times New Roman" panose="02020603050405020304" pitchFamily="18" charset="0"/>
                <a:cs typeface="Calibri" panose="020F0502020204030204" pitchFamily="34" charset="0"/>
              </a:rPr>
              <a:t>he stop before he touches the bottom over</a:t>
            </a:r>
            <a:br>
              <a:rPr lang="en-US" sz="3200" dirty="0">
                <a:latin typeface="Calibri" panose="020F0502020204030204" pitchFamily="34" charset="0"/>
                <a:ea typeface="Times New Roman" panose="02020603050405020304" pitchFamily="18" charset="0"/>
                <a:cs typeface="Calibri" panose="020F0502020204030204" pitchFamily="34" charset="0"/>
              </a:rPr>
            </a:br>
            <a:r>
              <a:rPr lang="en-US" sz="3200" dirty="0">
                <a:latin typeface="Calibri" panose="020F0502020204030204" pitchFamily="34" charset="0"/>
                <a:ea typeface="Times New Roman" panose="02020603050405020304" pitchFamily="18" charset="0"/>
                <a:cs typeface="Calibri" panose="020F0502020204030204" pitchFamily="34" charset="0"/>
              </a:rPr>
              <a:t>the falls?  When a man leaves the </a:t>
            </a:r>
            <a:r>
              <a:rPr lang="en-US" sz="3200" i="1" dirty="0">
                <a:latin typeface="Calibri" panose="020F0502020204030204" pitchFamily="34" charset="0"/>
                <a:ea typeface="Times New Roman" panose="02020603050405020304" pitchFamily="18" charset="0"/>
                <a:cs typeface="Calibri" panose="020F0502020204030204" pitchFamily="34" charset="0"/>
              </a:rPr>
              <a:t>Bible alone</a:t>
            </a:r>
            <a:r>
              <a:rPr lang="en-US" sz="3200" dirty="0">
                <a:latin typeface="Calibri" panose="020F0502020204030204" pitchFamily="34" charset="0"/>
                <a:ea typeface="Times New Roman" panose="02020603050405020304" pitchFamily="18" charset="0"/>
                <a:cs typeface="Calibri" panose="020F0502020204030204" pitchFamily="34" charset="0"/>
              </a:rPr>
              <a:t>,</a:t>
            </a:r>
            <a:br>
              <a:rPr lang="en-US" sz="3200" dirty="0">
                <a:latin typeface="Calibri" panose="020F0502020204030204" pitchFamily="34" charset="0"/>
                <a:ea typeface="Times New Roman" panose="02020603050405020304" pitchFamily="18" charset="0"/>
                <a:cs typeface="Calibri" panose="020F0502020204030204" pitchFamily="34" charset="0"/>
              </a:rPr>
            </a:br>
            <a:r>
              <a:rPr lang="en-US" sz="3200" dirty="0">
                <a:latin typeface="Calibri" panose="020F0502020204030204" pitchFamily="34" charset="0"/>
                <a:ea typeface="Times New Roman" panose="02020603050405020304" pitchFamily="18" charset="0"/>
                <a:cs typeface="Calibri" panose="020F0502020204030204" pitchFamily="34" charset="0"/>
              </a:rPr>
              <a:t>there is no rest for him this side of Rome.”</a:t>
            </a:r>
          </a:p>
        </p:txBody>
      </p:sp>
    </p:spTree>
    <p:extLst>
      <p:ext uri="{BB962C8B-B14F-4D97-AF65-F5344CB8AC3E}">
        <p14:creationId xmlns:p14="http://schemas.microsoft.com/office/powerpoint/2010/main" val="1258526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Church buildings</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Stylish buildings appealed to proud, worldly people.</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‘Garfield Memorial Church.’</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Buildings cannot hold people to truth.</a:t>
            </a:r>
          </a:p>
          <a:p>
            <a:pPr marL="0" indent="0">
              <a:spcAft>
                <a:spcPts val="600"/>
              </a:spcAft>
              <a:buNone/>
            </a:pPr>
            <a:endParaRPr lang="en-US" dirty="0">
              <a:solidFill>
                <a:srgbClr val="FFFFCC"/>
              </a:solidFill>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D8F6DDC7-8694-4263-8D9A-538198B340FD}"/>
              </a:ext>
            </a:extLst>
          </p:cNvPr>
          <p:cNvSpPr/>
          <p:nvPr/>
        </p:nvSpPr>
        <p:spPr>
          <a:xfrm>
            <a:off x="942104" y="3410527"/>
            <a:ext cx="7278248" cy="2214419"/>
          </a:xfrm>
          <a:prstGeom prst="rect">
            <a:avLst/>
          </a:prstGeom>
          <a:solidFill>
            <a:schemeClr val="tx1"/>
          </a:solid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ea typeface="Times New Roman" panose="02020603050405020304" pitchFamily="18" charset="0"/>
              </a:rPr>
              <a:t>“It is a historical fact that churches spending extravagantly on buildings seldom remain satisfied with the simple gospel more than one generation” </a:t>
            </a:r>
            <a:r>
              <a:rPr lang="en-US" dirty="0">
                <a:latin typeface="Calibri" panose="020F0502020204030204" pitchFamily="34" charset="0"/>
                <a:ea typeface="Times New Roman" panose="02020603050405020304" pitchFamily="18" charset="0"/>
              </a:rPr>
              <a:t>– West</a:t>
            </a:r>
            <a:endParaRPr lang="en-US" sz="3200" dirty="0"/>
          </a:p>
        </p:txBody>
      </p:sp>
    </p:spTree>
    <p:extLst>
      <p:ext uri="{BB962C8B-B14F-4D97-AF65-F5344CB8AC3E}">
        <p14:creationId xmlns:p14="http://schemas.microsoft.com/office/powerpoint/2010/main" val="60747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Change in preaching</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Some became intolerant of hearing first principles.</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J.B. </a:t>
            </a:r>
            <a:r>
              <a:rPr lang="en-US" dirty="0" err="1">
                <a:solidFill>
                  <a:schemeClr val="bg1"/>
                </a:solidFill>
                <a:ea typeface="Verdana" panose="020B0604030504040204" pitchFamily="34" charset="0"/>
                <a:cs typeface="Verdana" panose="020B0604030504040204" pitchFamily="34" charset="0"/>
              </a:rPr>
              <a:t>Briney</a:t>
            </a:r>
            <a:r>
              <a:rPr lang="en-US" dirty="0">
                <a:solidFill>
                  <a:schemeClr val="bg1"/>
                </a:solidFill>
                <a:ea typeface="Verdana" panose="020B0604030504040204" pitchFamily="34" charset="0"/>
                <a:cs typeface="Verdana" panose="020B0604030504040204" pitchFamily="34" charset="0"/>
              </a:rPr>
              <a:t> – </a:t>
            </a:r>
          </a:p>
          <a:p>
            <a:pPr marL="0" indent="0">
              <a:spcAft>
                <a:spcPts val="600"/>
              </a:spcAft>
              <a:buNone/>
            </a:pPr>
            <a:endParaRPr lang="en-US" dirty="0">
              <a:solidFill>
                <a:srgbClr val="FFFFCC"/>
              </a:solidFill>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D8F6DDC7-8694-4263-8D9A-538198B340FD}"/>
              </a:ext>
            </a:extLst>
          </p:cNvPr>
          <p:cNvSpPr/>
          <p:nvPr/>
        </p:nvSpPr>
        <p:spPr>
          <a:xfrm>
            <a:off x="1057548" y="2699322"/>
            <a:ext cx="7042736" cy="3230423"/>
          </a:xfrm>
          <a:prstGeom prst="rect">
            <a:avLst/>
          </a:prstGeom>
          <a:solidFill>
            <a:schemeClr val="tx1"/>
          </a:solid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“Does he mean he is tired of </a:t>
            </a:r>
            <a:r>
              <a:rPr lang="en-US" sz="3200" u="sng" dirty="0">
                <a:solidFill>
                  <a:srgbClr val="FFFFCC"/>
                </a:solidFill>
                <a:latin typeface="Calibri" panose="020F0502020204030204" pitchFamily="34" charset="0"/>
                <a:ea typeface="Times New Roman" panose="02020603050405020304" pitchFamily="18" charset="0"/>
                <a:cs typeface="Calibri" panose="020F0502020204030204" pitchFamily="34" charset="0"/>
              </a:rPr>
              <a:t>faith</a:t>
            </a: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  No, he speaks of it often.  </a:t>
            </a:r>
          </a:p>
          <a:p>
            <a:pPr>
              <a:spcAft>
                <a:spcPts val="600"/>
              </a:spcAft>
            </a:pP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Tired of </a:t>
            </a:r>
            <a:r>
              <a:rPr lang="en-US" sz="3200" u="sng" dirty="0">
                <a:solidFill>
                  <a:srgbClr val="FFFFCC"/>
                </a:solidFill>
                <a:latin typeface="Calibri" panose="020F0502020204030204" pitchFamily="34" charset="0"/>
                <a:ea typeface="Times New Roman" panose="02020603050405020304" pitchFamily="18" charset="0"/>
                <a:cs typeface="Calibri" panose="020F0502020204030204" pitchFamily="34" charset="0"/>
              </a:rPr>
              <a:t>repentance</a:t>
            </a: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  No; he’s for it,</a:t>
            </a:r>
            <a:b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b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at least in theory.  </a:t>
            </a:r>
          </a:p>
          <a:p>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What then?  Tired of </a:t>
            </a:r>
            <a:r>
              <a:rPr lang="en-US" sz="3200" u="sng" dirty="0">
                <a:solidFill>
                  <a:srgbClr val="FFFFCC"/>
                </a:solidFill>
                <a:latin typeface="Calibri" panose="020F0502020204030204" pitchFamily="34" charset="0"/>
                <a:ea typeface="Times New Roman" panose="02020603050405020304" pitchFamily="18" charset="0"/>
                <a:cs typeface="Calibri" panose="020F0502020204030204" pitchFamily="34" charset="0"/>
              </a:rPr>
              <a:t>baptism</a:t>
            </a: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 for remis-</a:t>
            </a:r>
            <a:r>
              <a:rPr lang="en-US" sz="3200" dirty="0" err="1">
                <a:solidFill>
                  <a:srgbClr val="FFFFCC"/>
                </a:solidFill>
                <a:latin typeface="Calibri" panose="020F0502020204030204" pitchFamily="34" charset="0"/>
                <a:ea typeface="Times New Roman" panose="02020603050405020304" pitchFamily="18" charset="0"/>
                <a:cs typeface="Calibri" panose="020F0502020204030204" pitchFamily="34" charset="0"/>
              </a:rPr>
              <a:t>sion</a:t>
            </a:r>
            <a:r>
              <a:rPr lang="en-US" sz="3200" dirty="0">
                <a:solidFill>
                  <a:srgbClr val="FFFFCC"/>
                </a:solidFill>
                <a:latin typeface="Calibri" panose="020F0502020204030204" pitchFamily="34" charset="0"/>
                <a:ea typeface="Times New Roman" panose="02020603050405020304" pitchFamily="18" charset="0"/>
                <a:cs typeface="Calibri" panose="020F0502020204030204" pitchFamily="34" charset="0"/>
              </a:rPr>
              <a:t> of sins.”</a:t>
            </a:r>
            <a:r>
              <a:rPr lang="en-US" sz="3600" dirty="0">
                <a:solidFill>
                  <a:srgbClr val="FFFFCC"/>
                </a:solidFill>
                <a:latin typeface="Calibri" panose="020F0502020204030204" pitchFamily="34" charset="0"/>
                <a:ea typeface="Times New Roman" panose="02020603050405020304" pitchFamily="18" charset="0"/>
                <a:cs typeface="Calibri" panose="020F0502020204030204" pitchFamily="34" charset="0"/>
              </a:rPr>
              <a:t> </a:t>
            </a:r>
            <a:endParaRPr lang="en-US" sz="3200" dirty="0">
              <a:solidFill>
                <a:srgbClr val="FFFFCC"/>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156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mn-lt"/>
                <a:ea typeface="Verdana" panose="020B0604030504040204" pitchFamily="34" charset="0"/>
                <a:cs typeface="Verdana" panose="020B0604030504040204" pitchFamily="34" charset="0"/>
              </a:rPr>
              <a:t>Robert Graham, 1868 </a:t>
            </a:r>
            <a:r>
              <a:rPr lang="en-US" sz="2000" dirty="0">
                <a:solidFill>
                  <a:srgbClr val="FFFF99"/>
                </a:solidFill>
                <a:latin typeface="+mn-lt"/>
                <a:ea typeface="Verdana" panose="020B0604030504040204" pitchFamily="34" charset="0"/>
                <a:cs typeface="Verdana" panose="020B0604030504040204" pitchFamily="34" charset="0"/>
              </a:rPr>
              <a:t>(1/2)</a:t>
            </a:r>
            <a:endParaRPr lang="en-US" sz="3600" dirty="0">
              <a:solidFill>
                <a:srgbClr val="FFFF99"/>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47022" y="738913"/>
            <a:ext cx="8458200" cy="5805051"/>
          </a:xfrm>
        </p:spPr>
        <p:txBody>
          <a:bodyPr/>
          <a:lstStyle/>
          <a:p>
            <a:pPr marL="0" indent="0">
              <a:spcAft>
                <a:spcPts val="0"/>
              </a:spcAft>
              <a:buNone/>
            </a:pP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a:t>
            </a:r>
            <a:r>
              <a:rPr lang="en-US" dirty="0">
                <a:solidFill>
                  <a:srgbClr val="CCFFFF"/>
                </a:solidFill>
                <a:latin typeface="Calibri" panose="020F0502020204030204" pitchFamily="34" charset="0"/>
                <a:ea typeface="Times New Roman" panose="02020603050405020304" pitchFamily="18" charset="0"/>
              </a:rPr>
              <a:t>There is among ourselves </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a falling off from the simplicity of the gospel, a conforming to the mode of the </a:t>
            </a:r>
            <a:r>
              <a:rPr lang="en-US" i="1" dirty="0">
                <a:solidFill>
                  <a:srgbClr val="CCFFFF"/>
                </a:solidFill>
                <a:latin typeface="Calibri" panose="020F0502020204030204" pitchFamily="34" charset="0"/>
                <a:ea typeface="Times New Roman" panose="02020603050405020304" pitchFamily="18" charset="0"/>
                <a:cs typeface="Calibri" panose="020F0502020204030204" pitchFamily="34" charset="0"/>
              </a:rPr>
              <a:t>other </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denominations, the loss of zeal for the spread of the gospel for fear people will think the solicitous only to build up a party, the decrease of Bible reading and study among us of late, the growing disposition to recognize the distinction of clergy and laity in our churches, and among much more that might be named, our conforming to the unscriptural phraseology of sects, to say nothing of our adopting many of their anti-scriptural customs. </a:t>
            </a:r>
          </a:p>
        </p:txBody>
      </p:sp>
    </p:spTree>
    <p:extLst>
      <p:ext uri="{BB962C8B-B14F-4D97-AF65-F5344CB8AC3E}">
        <p14:creationId xmlns:p14="http://schemas.microsoft.com/office/powerpoint/2010/main" val="402068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rgbClr val="99FF33"/>
                </a:solidFill>
                <a:latin typeface="+mn-lt"/>
                <a:ea typeface="Verdana" panose="020B0604030504040204" pitchFamily="34" charset="0"/>
                <a:cs typeface="Verdana" panose="020B0604030504040204" pitchFamily="34" charset="0"/>
              </a:rPr>
              <a:t>Change in preaching</a:t>
            </a:r>
          </a:p>
        </p:txBody>
      </p:sp>
      <p:sp>
        <p:nvSpPr>
          <p:cNvPr id="3" name="Content Placeholder 2"/>
          <p:cNvSpPr>
            <a:spLocks noGrp="1"/>
          </p:cNvSpPr>
          <p:nvPr>
            <p:ph idx="4294967295"/>
          </p:nvPr>
        </p:nvSpPr>
        <p:spPr>
          <a:xfrm>
            <a:off x="273134" y="858981"/>
            <a:ext cx="8603014" cy="5731163"/>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Those who preached first principles were ‘legalists’</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Some denied there is law under Christ.  Ro.8:2;  Ga.5:14</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Moses Lard’s summary</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Preachers soon became known as . . . </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Pastors . . . Reverends . . .   </a:t>
            </a:r>
          </a:p>
          <a:p>
            <a:pPr marL="1030288" lvl="2"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Mt.23; Ac.10</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Weak preaching produced weak members</a:t>
            </a:r>
          </a:p>
          <a:p>
            <a:pPr marL="0" indent="0">
              <a:spcAft>
                <a:spcPts val="600"/>
              </a:spcAft>
              <a:buNone/>
            </a:pPr>
            <a:endParaRPr lang="en-US"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536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311599-8C90-4244-B7F4-4D1C9A4DFA23}"/>
              </a:ext>
            </a:extLst>
          </p:cNvPr>
          <p:cNvSpPr/>
          <p:nvPr/>
        </p:nvSpPr>
        <p:spPr>
          <a:xfrm>
            <a:off x="1487417" y="646546"/>
            <a:ext cx="6183021" cy="489528"/>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People Often Change With Times</a:t>
            </a:r>
          </a:p>
        </p:txBody>
      </p:sp>
      <p:sp>
        <p:nvSpPr>
          <p:cNvPr id="4" name="Rectangle 3">
            <a:extLst>
              <a:ext uri="{FF2B5EF4-FFF2-40B4-BE49-F238E27FC236}">
                <a16:creationId xmlns:a16="http://schemas.microsoft.com/office/drawing/2014/main" id="{7C01DD7F-1D9A-4F46-B8CA-421F2709814E}"/>
              </a:ext>
            </a:extLst>
          </p:cNvPr>
          <p:cNvSpPr/>
          <p:nvPr/>
        </p:nvSpPr>
        <p:spPr>
          <a:xfrm>
            <a:off x="833588" y="1935012"/>
            <a:ext cx="7481455" cy="1258455"/>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III.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dirty="0">
                <a:solidFill>
                  <a:srgbClr val="FFFF99"/>
                </a:solidFill>
                <a:latin typeface="Verdana" panose="020B0604030504040204" pitchFamily="34" charset="0"/>
                <a:ea typeface="Verdana" panose="020B0604030504040204" pitchFamily="34" charset="0"/>
                <a:cs typeface="Verdana" panose="020B0604030504040204" pitchFamily="34" charset="0"/>
              </a:rPr>
              <a:t>Common Excuses For Supporting Error</a:t>
            </a:r>
          </a:p>
        </p:txBody>
      </p:sp>
      <p:sp>
        <p:nvSpPr>
          <p:cNvPr id="5" name="Rectangle 4">
            <a:extLst>
              <a:ext uri="{FF2B5EF4-FFF2-40B4-BE49-F238E27FC236}">
                <a16:creationId xmlns:a16="http://schemas.microsoft.com/office/drawing/2014/main" id="{F99B226B-00B5-4789-9848-7268FDE9C1B3}"/>
              </a:ext>
            </a:extLst>
          </p:cNvPr>
          <p:cNvSpPr/>
          <p:nvPr/>
        </p:nvSpPr>
        <p:spPr>
          <a:xfrm>
            <a:off x="1482805" y="1288465"/>
            <a:ext cx="6183021" cy="489528"/>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Worldliness Affects Churches</a:t>
            </a:r>
          </a:p>
        </p:txBody>
      </p:sp>
    </p:spTree>
    <p:extLst>
      <p:ext uri="{BB962C8B-B14F-4D97-AF65-F5344CB8AC3E}">
        <p14:creationId xmlns:p14="http://schemas.microsoft.com/office/powerpoint/2010/main" val="803123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2800" dirty="0">
                <a:solidFill>
                  <a:srgbClr val="99FF33"/>
                </a:solidFill>
                <a:latin typeface="+mn-lt"/>
                <a:ea typeface="Verdana" panose="020B0604030504040204" pitchFamily="34" charset="0"/>
                <a:cs typeface="Verdana" panose="020B0604030504040204" pitchFamily="34" charset="0"/>
              </a:rPr>
              <a:t>1.</a:t>
            </a:r>
            <a:r>
              <a:rPr lang="en-US" sz="3600" dirty="0">
                <a:solidFill>
                  <a:schemeClr val="bg1"/>
                </a:solidFill>
                <a:latin typeface="+mn-lt"/>
                <a:ea typeface="Verdana" panose="020B0604030504040204" pitchFamily="34" charset="0"/>
                <a:cs typeface="Verdana" panose="020B0604030504040204" pitchFamily="34" charset="0"/>
              </a:rPr>
              <a:t> </a:t>
            </a:r>
            <a:r>
              <a:rPr lang="en-US" sz="3600" dirty="0">
                <a:solidFill>
                  <a:srgbClr val="FFFF99"/>
                </a:solidFill>
                <a:latin typeface="+mn-lt"/>
                <a:ea typeface="Verdana" panose="020B0604030504040204" pitchFamily="34" charset="0"/>
                <a:cs typeface="Verdana" panose="020B0604030504040204" pitchFamily="34" charset="0"/>
              </a:rPr>
              <a:t>“We have good motives.”</a:t>
            </a:r>
          </a:p>
        </p:txBody>
      </p:sp>
      <p:sp>
        <p:nvSpPr>
          <p:cNvPr id="3" name="Content Placeholder 2"/>
          <p:cNvSpPr>
            <a:spLocks noGrp="1"/>
          </p:cNvSpPr>
          <p:nvPr>
            <p:ph idx="4294967295"/>
          </p:nvPr>
        </p:nvSpPr>
        <p:spPr>
          <a:xfrm>
            <a:off x="347022" y="895927"/>
            <a:ext cx="8458200" cy="5657273"/>
          </a:xfrm>
        </p:spPr>
        <p:txBody>
          <a:bodyPr/>
          <a:lstStyle/>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So did Uzzah, 2 Sm.6.</a:t>
            </a:r>
          </a:p>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So did Saul, Ac.26.</a:t>
            </a:r>
          </a:p>
        </p:txBody>
      </p:sp>
    </p:spTree>
    <p:extLst>
      <p:ext uri="{BB962C8B-B14F-4D97-AF65-F5344CB8AC3E}">
        <p14:creationId xmlns:p14="http://schemas.microsoft.com/office/powerpoint/2010/main" val="39498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1461651"/>
          </a:xfrm>
        </p:spPr>
        <p:txBody>
          <a:bodyPr/>
          <a:lstStyle/>
          <a:p>
            <a:pPr algn="ctr"/>
            <a:r>
              <a:rPr lang="en-US" sz="2400" dirty="0">
                <a:solidFill>
                  <a:schemeClr val="bg1"/>
                </a:solidFill>
                <a:latin typeface="+mn-lt"/>
                <a:ea typeface="Verdana" panose="020B0604030504040204" pitchFamily="34" charset="0"/>
                <a:cs typeface="Verdana" panose="020B0604030504040204" pitchFamily="34" charset="0"/>
              </a:rPr>
              <a:t>1. “We have good motives.”</a:t>
            </a:r>
            <a:br>
              <a:rPr lang="en-US" sz="3600" dirty="0">
                <a:solidFill>
                  <a:srgbClr val="FFFF99"/>
                </a:solidFill>
                <a:latin typeface="+mn-lt"/>
                <a:ea typeface="Verdana" panose="020B0604030504040204" pitchFamily="34" charset="0"/>
                <a:cs typeface="Verdana" panose="020B0604030504040204" pitchFamily="34" charset="0"/>
              </a:rPr>
            </a:br>
            <a:r>
              <a:rPr lang="en-US" sz="2800" dirty="0">
                <a:solidFill>
                  <a:srgbClr val="99FF33"/>
                </a:solidFill>
                <a:latin typeface="+mn-lt"/>
                <a:ea typeface="Verdana" panose="020B0604030504040204" pitchFamily="34" charset="0"/>
                <a:cs typeface="Verdana" panose="020B0604030504040204" pitchFamily="34" charset="0"/>
              </a:rPr>
              <a:t>2. </a:t>
            </a:r>
            <a:r>
              <a:rPr lang="en-US" sz="3600" dirty="0">
                <a:solidFill>
                  <a:srgbClr val="FFFF99"/>
                </a:solidFill>
                <a:latin typeface="+mn-lt"/>
                <a:ea typeface="Verdana" panose="020B0604030504040204" pitchFamily="34" charset="0"/>
                <a:cs typeface="Verdana" panose="020B0604030504040204" pitchFamily="34" charset="0"/>
              </a:rPr>
              <a:t>“We do good works.”</a:t>
            </a:r>
          </a:p>
        </p:txBody>
      </p:sp>
      <p:sp>
        <p:nvSpPr>
          <p:cNvPr id="3" name="Content Placeholder 2"/>
          <p:cNvSpPr>
            <a:spLocks noGrp="1"/>
          </p:cNvSpPr>
          <p:nvPr>
            <p:ph idx="4294967295"/>
          </p:nvPr>
        </p:nvSpPr>
        <p:spPr>
          <a:xfrm>
            <a:off x="347022" y="1745673"/>
            <a:ext cx="8458200" cy="4807527"/>
          </a:xfrm>
        </p:spPr>
        <p:txBody>
          <a:bodyPr/>
          <a:lstStyle/>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2 Tim.3 – </a:t>
            </a:r>
          </a:p>
        </p:txBody>
      </p:sp>
      <p:sp>
        <p:nvSpPr>
          <p:cNvPr id="4" name="Rectangle 3">
            <a:extLst>
              <a:ext uri="{FF2B5EF4-FFF2-40B4-BE49-F238E27FC236}">
                <a16:creationId xmlns:a16="http://schemas.microsoft.com/office/drawing/2014/main" id="{43B1923C-22C3-4E8E-A8EC-ED539C1F1EEA}"/>
              </a:ext>
            </a:extLst>
          </p:cNvPr>
          <p:cNvSpPr/>
          <p:nvPr/>
        </p:nvSpPr>
        <p:spPr>
          <a:xfrm>
            <a:off x="586504" y="2530764"/>
            <a:ext cx="7984836" cy="2669309"/>
          </a:xfrm>
          <a:prstGeom prst="rect">
            <a:avLst/>
          </a:prstGeom>
          <a:solidFill>
            <a:schemeClr val="tx1"/>
          </a:solid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aseline="30000" dirty="0">
                <a:solidFill>
                  <a:srgbClr val="CCFFCC"/>
                </a:solidFill>
              </a:rPr>
              <a:t>16</a:t>
            </a:r>
            <a:r>
              <a:rPr lang="en-US" sz="3100" dirty="0"/>
              <a:t> All Scripture is given by inspiration of God, and is profitable for doctrine, for reproof, for correction, for instruction in righteousness, </a:t>
            </a:r>
            <a:r>
              <a:rPr lang="en-US" sz="3100" baseline="30000" dirty="0">
                <a:solidFill>
                  <a:srgbClr val="CCFFCC"/>
                </a:solidFill>
              </a:rPr>
              <a:t>17</a:t>
            </a:r>
            <a:r>
              <a:rPr lang="en-US" sz="3100" dirty="0"/>
              <a:t> that the man of God may be complete, thoroughly equipped for every good work.</a:t>
            </a:r>
          </a:p>
        </p:txBody>
      </p:sp>
      <p:cxnSp>
        <p:nvCxnSpPr>
          <p:cNvPr id="6" name="Straight Connector 5">
            <a:extLst>
              <a:ext uri="{FF2B5EF4-FFF2-40B4-BE49-F238E27FC236}">
                <a16:creationId xmlns:a16="http://schemas.microsoft.com/office/drawing/2014/main" id="{BB616D69-683F-4430-A418-8AEB37F89EE9}"/>
              </a:ext>
            </a:extLst>
          </p:cNvPr>
          <p:cNvCxnSpPr/>
          <p:nvPr/>
        </p:nvCxnSpPr>
        <p:spPr>
          <a:xfrm>
            <a:off x="1006763" y="3112655"/>
            <a:ext cx="51723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212F8D7-676F-4028-83B2-A47688DFF76D}"/>
              </a:ext>
            </a:extLst>
          </p:cNvPr>
          <p:cNvCxnSpPr>
            <a:cxnSpLocks/>
          </p:cNvCxnSpPr>
          <p:nvPr/>
        </p:nvCxnSpPr>
        <p:spPr>
          <a:xfrm>
            <a:off x="5232417" y="3108040"/>
            <a:ext cx="3163438" cy="46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62CCA40-18BE-4FA5-A3F9-07E129D2CF73}"/>
              </a:ext>
            </a:extLst>
          </p:cNvPr>
          <p:cNvCxnSpPr>
            <a:cxnSpLocks/>
          </p:cNvCxnSpPr>
          <p:nvPr/>
        </p:nvCxnSpPr>
        <p:spPr>
          <a:xfrm>
            <a:off x="1850708" y="3603046"/>
            <a:ext cx="1623344" cy="46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D2CB31B-F18D-495B-84C7-08FCB8661049}"/>
              </a:ext>
            </a:extLst>
          </p:cNvPr>
          <p:cNvCxnSpPr>
            <a:cxnSpLocks/>
          </p:cNvCxnSpPr>
          <p:nvPr/>
        </p:nvCxnSpPr>
        <p:spPr>
          <a:xfrm>
            <a:off x="1017152" y="4532157"/>
            <a:ext cx="757302" cy="46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98DFC4-243A-4B35-A957-2047F0AB1FC3}"/>
              </a:ext>
            </a:extLst>
          </p:cNvPr>
          <p:cNvCxnSpPr>
            <a:cxnSpLocks/>
          </p:cNvCxnSpPr>
          <p:nvPr/>
        </p:nvCxnSpPr>
        <p:spPr>
          <a:xfrm>
            <a:off x="6048644" y="4541393"/>
            <a:ext cx="1623345" cy="46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C8AFAF0-A3BF-45F4-A397-F83A4B9B92F2}"/>
              </a:ext>
            </a:extLst>
          </p:cNvPr>
          <p:cNvCxnSpPr>
            <a:cxnSpLocks/>
          </p:cNvCxnSpPr>
          <p:nvPr/>
        </p:nvCxnSpPr>
        <p:spPr>
          <a:xfrm>
            <a:off x="4929774" y="5012542"/>
            <a:ext cx="293960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68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1461651"/>
          </a:xfrm>
        </p:spPr>
        <p:txBody>
          <a:bodyPr/>
          <a:lstStyle/>
          <a:p>
            <a:pPr algn="ctr"/>
            <a:r>
              <a:rPr lang="en-US" sz="2400" dirty="0">
                <a:solidFill>
                  <a:schemeClr val="bg1"/>
                </a:solidFill>
                <a:latin typeface="+mn-lt"/>
                <a:ea typeface="Verdana" panose="020B0604030504040204" pitchFamily="34" charset="0"/>
                <a:cs typeface="Verdana" panose="020B0604030504040204" pitchFamily="34" charset="0"/>
              </a:rPr>
              <a:t>1. “We have good motives.”</a:t>
            </a:r>
            <a:br>
              <a:rPr lang="en-US" sz="3600" dirty="0">
                <a:solidFill>
                  <a:srgbClr val="FFFF99"/>
                </a:solidFill>
                <a:latin typeface="+mn-lt"/>
                <a:ea typeface="Verdana" panose="020B0604030504040204" pitchFamily="34" charset="0"/>
                <a:cs typeface="Verdana" panose="020B0604030504040204" pitchFamily="34" charset="0"/>
              </a:rPr>
            </a:br>
            <a:r>
              <a:rPr lang="en-US" sz="2400" dirty="0">
                <a:solidFill>
                  <a:schemeClr val="bg1"/>
                </a:solidFill>
                <a:latin typeface="+mn-lt"/>
                <a:ea typeface="Verdana" panose="020B0604030504040204" pitchFamily="34" charset="0"/>
                <a:cs typeface="Verdana" panose="020B0604030504040204" pitchFamily="34" charset="0"/>
              </a:rPr>
              <a:t>2. “We do good works.”</a:t>
            </a:r>
            <a:br>
              <a:rPr lang="en-US" sz="3600" dirty="0">
                <a:solidFill>
                  <a:srgbClr val="FFFF99"/>
                </a:solidFill>
                <a:latin typeface="+mn-lt"/>
                <a:ea typeface="Verdana" panose="020B0604030504040204" pitchFamily="34" charset="0"/>
                <a:cs typeface="Verdana" panose="020B0604030504040204" pitchFamily="34" charset="0"/>
              </a:rPr>
            </a:br>
            <a:r>
              <a:rPr lang="en-US" sz="2800" dirty="0">
                <a:solidFill>
                  <a:srgbClr val="99FF33"/>
                </a:solidFill>
                <a:latin typeface="+mn-lt"/>
                <a:ea typeface="Verdana" panose="020B0604030504040204" pitchFamily="34" charset="0"/>
                <a:cs typeface="Verdana" panose="020B0604030504040204" pitchFamily="34" charset="0"/>
              </a:rPr>
              <a:t>3.</a:t>
            </a:r>
            <a:r>
              <a:rPr lang="en-US" sz="3600" dirty="0">
                <a:solidFill>
                  <a:srgbClr val="FFFF99"/>
                </a:solidFill>
                <a:latin typeface="+mn-lt"/>
                <a:ea typeface="Verdana" panose="020B0604030504040204" pitchFamily="34" charset="0"/>
                <a:cs typeface="Verdana" panose="020B0604030504040204" pitchFamily="34" charset="0"/>
              </a:rPr>
              <a:t> “Better to do something than nothing”</a:t>
            </a:r>
          </a:p>
        </p:txBody>
      </p:sp>
      <p:sp>
        <p:nvSpPr>
          <p:cNvPr id="3" name="Content Placeholder 2"/>
          <p:cNvSpPr>
            <a:spLocks noGrp="1"/>
          </p:cNvSpPr>
          <p:nvPr>
            <p:ph idx="4294967295"/>
          </p:nvPr>
        </p:nvSpPr>
        <p:spPr>
          <a:xfrm>
            <a:off x="347022" y="1745673"/>
            <a:ext cx="8458200" cy="4807527"/>
          </a:xfrm>
        </p:spPr>
        <p:txBody>
          <a:bodyPr/>
          <a:lstStyle/>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Uzziah?  2 Chr.26</a:t>
            </a:r>
          </a:p>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Tit.3:10-11</a:t>
            </a:r>
          </a:p>
        </p:txBody>
      </p:sp>
    </p:spTree>
    <p:extLst>
      <p:ext uri="{BB962C8B-B14F-4D97-AF65-F5344CB8AC3E}">
        <p14:creationId xmlns:p14="http://schemas.microsoft.com/office/powerpoint/2010/main" val="96352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1461651"/>
          </a:xfrm>
        </p:spPr>
        <p:txBody>
          <a:bodyPr/>
          <a:lstStyle/>
          <a:p>
            <a:pPr algn="ctr"/>
            <a:r>
              <a:rPr lang="en-US" sz="3600" dirty="0">
                <a:solidFill>
                  <a:srgbClr val="FFFF99"/>
                </a:solidFill>
                <a:latin typeface="+mn-lt"/>
                <a:ea typeface="Verdana" panose="020B0604030504040204" pitchFamily="34" charset="0"/>
                <a:cs typeface="Verdana" panose="020B0604030504040204" pitchFamily="34" charset="0"/>
              </a:rPr>
              <a:t>1 Jn.2:19</a:t>
            </a:r>
          </a:p>
        </p:txBody>
      </p:sp>
      <p:sp>
        <p:nvSpPr>
          <p:cNvPr id="3" name="Content Placeholder 2"/>
          <p:cNvSpPr>
            <a:spLocks noGrp="1"/>
          </p:cNvSpPr>
          <p:nvPr>
            <p:ph idx="4294967295"/>
          </p:nvPr>
        </p:nvSpPr>
        <p:spPr>
          <a:xfrm>
            <a:off x="347022" y="1246909"/>
            <a:ext cx="8458200" cy="5306291"/>
          </a:xfrm>
        </p:spPr>
        <p:txBody>
          <a:bodyPr/>
          <a:lstStyle/>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James 3:17</a:t>
            </a:r>
          </a:p>
          <a:p>
            <a:pPr>
              <a:spcAft>
                <a:spcPts val="60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Hosea 4:17</a:t>
            </a:r>
          </a:p>
          <a:p>
            <a:pPr>
              <a:spcAft>
                <a:spcPts val="0"/>
              </a:spcAft>
              <a:buFont typeface="Courier New" panose="02070309020205020404" pitchFamily="49" charset="0"/>
              <a:buChar char="o"/>
            </a:pPr>
            <a:r>
              <a:rPr lang="en-US" dirty="0">
                <a:solidFill>
                  <a:schemeClr val="bg1"/>
                </a:solidFill>
                <a:ea typeface="Verdana" panose="020B0604030504040204" pitchFamily="34" charset="0"/>
                <a:cs typeface="Verdana" panose="020B0604030504040204" pitchFamily="34" charset="0"/>
              </a:rPr>
              <a:t>Ph.1:9-11</a:t>
            </a:r>
          </a:p>
          <a:p>
            <a:pPr marL="341313" indent="-341313">
              <a:spcAft>
                <a:spcPts val="600"/>
              </a:spcAft>
              <a:buNone/>
            </a:pPr>
            <a:r>
              <a:rPr lang="en-US" sz="2400" dirty="0">
                <a:solidFill>
                  <a:srgbClr val="CCFFCC"/>
                </a:solidFill>
                <a:ea typeface="Verdana" panose="020B0604030504040204" pitchFamily="34" charset="0"/>
                <a:cs typeface="Verdana" panose="020B0604030504040204" pitchFamily="34" charset="0"/>
              </a:rPr>
              <a:t>    a. </a:t>
            </a:r>
            <a:r>
              <a:rPr lang="en-US" dirty="0">
                <a:solidFill>
                  <a:schemeClr val="bg1"/>
                </a:solidFill>
                <a:ea typeface="Verdana" panose="020B0604030504040204" pitchFamily="34" charset="0"/>
                <a:cs typeface="Verdana" panose="020B0604030504040204" pitchFamily="34" charset="0"/>
              </a:rPr>
              <a:t>Understanding of </a:t>
            </a:r>
            <a:r>
              <a:rPr lang="en-US" dirty="0">
                <a:solidFill>
                  <a:srgbClr val="CCFFFF"/>
                </a:solidFill>
                <a:ea typeface="Verdana" panose="020B0604030504040204" pitchFamily="34" charset="0"/>
                <a:cs typeface="Verdana" panose="020B0604030504040204" pitchFamily="34" charset="0"/>
              </a:rPr>
              <a:t>Scripture</a:t>
            </a:r>
            <a:r>
              <a:rPr lang="en-US" dirty="0">
                <a:solidFill>
                  <a:schemeClr val="bg1"/>
                </a:solidFill>
                <a:ea typeface="Verdana" panose="020B0604030504040204" pitchFamily="34" charset="0"/>
                <a:cs typeface="Verdana" panose="020B0604030504040204" pitchFamily="34" charset="0"/>
              </a:rPr>
              <a:t>, 9   </a:t>
            </a:r>
            <a:r>
              <a:rPr lang="en-US" sz="3000" dirty="0">
                <a:solidFill>
                  <a:srgbClr val="FFFF99"/>
                </a:solidFill>
                <a:ea typeface="Verdana" panose="020B0604030504040204" pitchFamily="34" charset="0"/>
                <a:cs typeface="Verdana" panose="020B0604030504040204" pitchFamily="34" charset="0"/>
              </a:rPr>
              <a:t>[time]</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400" dirty="0">
                <a:solidFill>
                  <a:srgbClr val="CCFFCC"/>
                </a:solidFill>
                <a:ea typeface="Verdana" panose="020B0604030504040204" pitchFamily="34" charset="0"/>
                <a:cs typeface="Verdana" panose="020B0604030504040204" pitchFamily="34" charset="0"/>
              </a:rPr>
              <a:t> b. </a:t>
            </a:r>
            <a:r>
              <a:rPr lang="en-US" dirty="0">
                <a:solidFill>
                  <a:schemeClr val="bg1"/>
                </a:solidFill>
                <a:ea typeface="Verdana" panose="020B0604030504040204" pitchFamily="34" charset="0"/>
                <a:cs typeface="Verdana" panose="020B0604030504040204" pitchFamily="34" charset="0"/>
              </a:rPr>
              <a:t>Wisdom in </a:t>
            </a:r>
            <a:r>
              <a:rPr lang="en-US" dirty="0">
                <a:solidFill>
                  <a:srgbClr val="CCFFFF"/>
                </a:solidFill>
                <a:ea typeface="Verdana" panose="020B0604030504040204" pitchFamily="34" charset="0"/>
                <a:cs typeface="Verdana" panose="020B0604030504040204" pitchFamily="34" charset="0"/>
              </a:rPr>
              <a:t>situation</a:t>
            </a:r>
            <a:r>
              <a:rPr lang="en-US" dirty="0">
                <a:solidFill>
                  <a:schemeClr val="bg1"/>
                </a:solidFill>
                <a:ea typeface="Verdana" panose="020B0604030504040204" pitchFamily="34" charset="0"/>
                <a:cs typeface="Verdana" panose="020B0604030504040204" pitchFamily="34" charset="0"/>
              </a:rPr>
              <a:t>, 10a    </a:t>
            </a:r>
            <a:r>
              <a:rPr lang="en-US" sz="3000" dirty="0">
                <a:solidFill>
                  <a:srgbClr val="FFFF99"/>
                </a:solidFill>
                <a:ea typeface="Verdana" panose="020B0604030504040204" pitchFamily="34" charset="0"/>
                <a:cs typeface="Verdana" panose="020B0604030504040204" pitchFamily="34" charset="0"/>
              </a:rPr>
              <a:t>[training]</a:t>
            </a:r>
          </a:p>
          <a:p>
            <a:pPr marL="0" indent="0">
              <a:spcAft>
                <a:spcPts val="600"/>
              </a:spcAft>
              <a:buNone/>
            </a:pPr>
            <a:r>
              <a:rPr lang="en-US" dirty="0">
                <a:solidFill>
                  <a:schemeClr val="bg1"/>
                </a:solidFill>
                <a:ea typeface="Verdana" panose="020B0604030504040204" pitchFamily="34" charset="0"/>
                <a:cs typeface="Verdana" panose="020B0604030504040204" pitchFamily="34" charset="0"/>
              </a:rPr>
              <a:t>   </a:t>
            </a:r>
            <a:r>
              <a:rPr lang="en-US" sz="2400" dirty="0">
                <a:solidFill>
                  <a:srgbClr val="CCFFCC"/>
                </a:solidFill>
                <a:ea typeface="Verdana" panose="020B0604030504040204" pitchFamily="34" charset="0"/>
                <a:cs typeface="Verdana" panose="020B0604030504040204" pitchFamily="34" charset="0"/>
              </a:rPr>
              <a:t>c. </a:t>
            </a:r>
            <a:r>
              <a:rPr lang="en-US" dirty="0">
                <a:solidFill>
                  <a:schemeClr val="bg1"/>
                </a:solidFill>
                <a:ea typeface="Verdana" panose="020B0604030504040204" pitchFamily="34" charset="0"/>
                <a:cs typeface="Verdana" panose="020B0604030504040204" pitchFamily="34" charset="0"/>
              </a:rPr>
              <a:t>Courage to </a:t>
            </a:r>
            <a:r>
              <a:rPr lang="en-US" dirty="0">
                <a:solidFill>
                  <a:srgbClr val="CCFFFF"/>
                </a:solidFill>
                <a:ea typeface="Verdana" panose="020B0604030504040204" pitchFamily="34" charset="0"/>
                <a:cs typeface="Verdana" panose="020B0604030504040204" pitchFamily="34" charset="0"/>
              </a:rPr>
              <a:t>stand</a:t>
            </a:r>
            <a:r>
              <a:rPr lang="en-US" dirty="0">
                <a:solidFill>
                  <a:schemeClr val="bg1"/>
                </a:solidFill>
                <a:ea typeface="Verdana" panose="020B0604030504040204" pitchFamily="34" charset="0"/>
                <a:cs typeface="Verdana" panose="020B0604030504040204" pitchFamily="34" charset="0"/>
              </a:rPr>
              <a:t>, 10b-11   </a:t>
            </a:r>
            <a:r>
              <a:rPr lang="en-US" sz="3000" dirty="0">
                <a:solidFill>
                  <a:srgbClr val="FFFF99"/>
                </a:solidFill>
                <a:ea typeface="Verdana" panose="020B0604030504040204" pitchFamily="34" charset="0"/>
                <a:cs typeface="Verdana" panose="020B0604030504040204" pitchFamily="34" charset="0"/>
              </a:rPr>
              <a:t>[trust]</a:t>
            </a:r>
          </a:p>
        </p:txBody>
      </p:sp>
    </p:spTree>
    <p:extLst>
      <p:ext uri="{BB962C8B-B14F-4D97-AF65-F5344CB8AC3E}">
        <p14:creationId xmlns:p14="http://schemas.microsoft.com/office/powerpoint/2010/main" val="357237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mn-lt"/>
                <a:ea typeface="Verdana" panose="020B0604030504040204" pitchFamily="34" charset="0"/>
                <a:cs typeface="Verdana" panose="020B0604030504040204" pitchFamily="34" charset="0"/>
              </a:rPr>
              <a:t>Robert Graham, 1868 </a:t>
            </a:r>
            <a:r>
              <a:rPr lang="en-US" sz="2000" dirty="0">
                <a:solidFill>
                  <a:srgbClr val="FFFF99"/>
                </a:solidFill>
                <a:latin typeface="+mn-lt"/>
                <a:ea typeface="Verdana" panose="020B0604030504040204" pitchFamily="34" charset="0"/>
                <a:cs typeface="Verdana" panose="020B0604030504040204" pitchFamily="34" charset="0"/>
              </a:rPr>
              <a:t>(2/2)</a:t>
            </a:r>
            <a:endParaRPr lang="en-US" sz="3600" dirty="0">
              <a:solidFill>
                <a:srgbClr val="FFFF99"/>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47022" y="738913"/>
            <a:ext cx="8458200" cy="5805051"/>
          </a:xfrm>
        </p:spPr>
        <p:txBody>
          <a:bodyPr/>
          <a:lstStyle/>
          <a:p>
            <a:pPr marL="0" indent="0">
              <a:spcAft>
                <a:spcPts val="600"/>
              </a:spcAft>
              <a:buNone/>
            </a:pP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“With the uniform experience of past ages before us, the tendency of men to make the gospel popular under the plea of extending its influence, and that, too, even at the cost of its purity and power to save, should make us keen to detect and fearless in our condemnation of all </a:t>
            </a:r>
            <a:r>
              <a:rPr lang="en-US" dirty="0" err="1">
                <a:solidFill>
                  <a:srgbClr val="CCFFFF"/>
                </a:solidFill>
                <a:latin typeface="Calibri" panose="020F0502020204030204" pitchFamily="34" charset="0"/>
                <a:ea typeface="Times New Roman" panose="02020603050405020304" pitchFamily="18" charset="0"/>
                <a:cs typeface="Calibri" panose="020F0502020204030204" pitchFamily="34" charset="0"/>
              </a:rPr>
              <a:t>depar-tures</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 from the faith.” </a:t>
            </a:r>
          </a:p>
          <a:p>
            <a:pPr marL="0" indent="0">
              <a:spcAft>
                <a:spcPts val="0"/>
              </a:spcAft>
              <a:buNone/>
            </a:pPr>
            <a:r>
              <a:rPr lang="en-US" dirty="0">
                <a:solidFill>
                  <a:schemeClr val="bg1"/>
                </a:solidFill>
                <a:ea typeface="Times New Roman" panose="02020603050405020304" pitchFamily="18" charset="0"/>
                <a:cs typeface="Calibri" panose="020F0502020204030204" pitchFamily="34" charset="0"/>
              </a:rPr>
              <a:t>Some believed the change in society </a:t>
            </a:r>
            <a:r>
              <a:rPr lang="en-US" dirty="0" err="1">
                <a:solidFill>
                  <a:schemeClr val="bg1"/>
                </a:solidFill>
                <a:ea typeface="Times New Roman" panose="02020603050405020304" pitchFamily="18" charset="0"/>
                <a:cs typeface="Calibri" panose="020F0502020204030204" pitchFamily="34" charset="0"/>
              </a:rPr>
              <a:t>influ-enced</a:t>
            </a:r>
            <a:r>
              <a:rPr lang="en-US" dirty="0">
                <a:solidFill>
                  <a:schemeClr val="bg1"/>
                </a:solidFill>
                <a:ea typeface="Times New Roman" panose="02020603050405020304" pitchFamily="18" charset="0"/>
                <a:cs typeface="Calibri" panose="020F0502020204030204" pitchFamily="34" charset="0"/>
              </a:rPr>
              <a:t> churches to change with the times.</a:t>
            </a:r>
          </a:p>
        </p:txBody>
      </p:sp>
    </p:spTree>
    <p:extLst>
      <p:ext uri="{BB962C8B-B14F-4D97-AF65-F5344CB8AC3E}">
        <p14:creationId xmlns:p14="http://schemas.microsoft.com/office/powerpoint/2010/main" val="153493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311599-8C90-4244-B7F4-4D1C9A4DFA23}"/>
              </a:ext>
            </a:extLst>
          </p:cNvPr>
          <p:cNvSpPr/>
          <p:nvPr/>
        </p:nvSpPr>
        <p:spPr>
          <a:xfrm>
            <a:off x="838200" y="646545"/>
            <a:ext cx="7481455" cy="1258455"/>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dirty="0">
                <a:solidFill>
                  <a:srgbClr val="FFFF99"/>
                </a:solidFill>
                <a:latin typeface="Verdana" panose="020B0604030504040204" pitchFamily="34" charset="0"/>
                <a:ea typeface="Verdana" panose="020B0604030504040204" pitchFamily="34" charset="0"/>
                <a:cs typeface="Verdana" panose="020B0604030504040204" pitchFamily="34" charset="0"/>
              </a:rPr>
              <a:t>People Often Change</a:t>
            </a:r>
            <a:br>
              <a:rPr lang="en-US" sz="3500" dirty="0">
                <a:solidFill>
                  <a:srgbClr val="FFFF99"/>
                </a:solidFill>
                <a:latin typeface="Verdana" panose="020B0604030504040204" pitchFamily="34" charset="0"/>
                <a:ea typeface="Verdana" panose="020B0604030504040204" pitchFamily="34" charset="0"/>
                <a:cs typeface="Verdana" panose="020B0604030504040204" pitchFamily="34" charset="0"/>
              </a:rPr>
            </a:br>
            <a:r>
              <a:rPr lang="en-US" sz="3500" dirty="0">
                <a:solidFill>
                  <a:srgbClr val="FFFF99"/>
                </a:solidFill>
                <a:latin typeface="Verdana" panose="020B0604030504040204" pitchFamily="34" charset="0"/>
                <a:ea typeface="Verdana" panose="020B0604030504040204" pitchFamily="34" charset="0"/>
                <a:cs typeface="Verdana" panose="020B0604030504040204" pitchFamily="34" charset="0"/>
              </a:rPr>
              <a:t>With Times</a:t>
            </a:r>
          </a:p>
        </p:txBody>
      </p:sp>
    </p:spTree>
    <p:extLst>
      <p:ext uri="{BB962C8B-B14F-4D97-AF65-F5344CB8AC3E}">
        <p14:creationId xmlns:p14="http://schemas.microsoft.com/office/powerpoint/2010/main" val="116515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Gal.5:7</a:t>
            </a:r>
          </a:p>
        </p:txBody>
      </p:sp>
      <p:sp>
        <p:nvSpPr>
          <p:cNvPr id="3" name="Content Placeholder 2"/>
          <p:cNvSpPr>
            <a:spLocks noGrp="1"/>
          </p:cNvSpPr>
          <p:nvPr>
            <p:ph idx="4294967295"/>
          </p:nvPr>
        </p:nvSpPr>
        <p:spPr>
          <a:xfrm>
            <a:off x="347022" y="748149"/>
            <a:ext cx="8458200" cy="5805051"/>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Constant concern in Scripture…</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1 Co.4:14</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2 Pt.2:1…</a:t>
            </a:r>
          </a:p>
          <a:p>
            <a:pPr marL="630238" lvl="1" indent="-230188">
              <a:spcAft>
                <a:spcPts val="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Jude 3-4</a:t>
            </a:r>
          </a:p>
          <a:p>
            <a:pPr marL="630238" lvl="1" indent="-230188">
              <a:spcAft>
                <a:spcPts val="6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marL="630238" lvl="1" indent="-230188">
              <a:spcAft>
                <a:spcPts val="6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marL="630238" lvl="1" indent="-230188">
              <a:spcAft>
                <a:spcPts val="6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marL="630238" lvl="1" indent="-230188">
              <a:spcBef>
                <a:spcPts val="0"/>
              </a:spcBef>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Compare 2 Jn.9</a:t>
            </a: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B2482ADC-9DAA-4460-8BF3-0A414B19E7C8}"/>
              </a:ext>
            </a:extLst>
          </p:cNvPr>
          <p:cNvSpPr/>
          <p:nvPr/>
        </p:nvSpPr>
        <p:spPr>
          <a:xfrm>
            <a:off x="1223815" y="3454406"/>
            <a:ext cx="6710218" cy="1524000"/>
          </a:xfrm>
          <a:prstGeom prst="rect">
            <a:avLst/>
          </a:prstGeom>
          <a:solidFill>
            <a:schemeClr val="tx1"/>
          </a:solid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Thomas Campbell motto: </a:t>
            </a:r>
          </a:p>
          <a:p>
            <a:r>
              <a:rPr lang="en-US" sz="3200" dirty="0">
                <a:solidFill>
                  <a:srgbClr val="FFFF99"/>
                </a:solidFill>
              </a:rPr>
              <a:t>“Where Bible speaks, we speak.</a:t>
            </a:r>
            <a:br>
              <a:rPr lang="en-US" sz="3200" dirty="0">
                <a:solidFill>
                  <a:srgbClr val="FFFF99"/>
                </a:solidFill>
              </a:rPr>
            </a:br>
            <a:r>
              <a:rPr lang="en-US" sz="3200" dirty="0">
                <a:solidFill>
                  <a:srgbClr val="FFFF99"/>
                </a:solidFill>
              </a:rPr>
              <a:t>Where Bible is silent, we are silent”</a:t>
            </a:r>
          </a:p>
        </p:txBody>
      </p:sp>
    </p:spTree>
    <p:extLst>
      <p:ext uri="{BB962C8B-B14F-4D97-AF65-F5344CB8AC3E}">
        <p14:creationId xmlns:p14="http://schemas.microsoft.com/office/powerpoint/2010/main" val="6132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Reactions to the motto</a:t>
            </a:r>
          </a:p>
        </p:txBody>
      </p:sp>
      <p:sp>
        <p:nvSpPr>
          <p:cNvPr id="3" name="Content Placeholder 2"/>
          <p:cNvSpPr>
            <a:spLocks noGrp="1"/>
          </p:cNvSpPr>
          <p:nvPr>
            <p:ph idx="4294967295"/>
          </p:nvPr>
        </p:nvSpPr>
        <p:spPr>
          <a:xfrm>
            <a:off x="347022" y="748149"/>
            <a:ext cx="8458200" cy="5805051"/>
          </a:xfrm>
        </p:spPr>
        <p:txBody>
          <a:bodyPr/>
          <a:lstStyle/>
          <a:p>
            <a:pPr marL="0" indent="0" algn="ctr">
              <a:spcAft>
                <a:spcPts val="600"/>
              </a:spcAft>
              <a:buNone/>
            </a:pPr>
            <a:r>
              <a:rPr lang="en-US" dirty="0" err="1">
                <a:solidFill>
                  <a:srgbClr val="FFFFCC"/>
                </a:solidFill>
                <a:ea typeface="Verdana" panose="020B0604030504040204" pitchFamily="34" charset="0"/>
                <a:cs typeface="Verdana" panose="020B0604030504040204" pitchFamily="34" charset="0"/>
              </a:rPr>
              <a:t>W.K.Pendleton</a:t>
            </a:r>
            <a:r>
              <a:rPr lang="en-US" dirty="0">
                <a:solidFill>
                  <a:srgbClr val="FFFFCC"/>
                </a:solidFill>
                <a:ea typeface="Verdana" panose="020B0604030504040204" pitchFamily="34" charset="0"/>
                <a:cs typeface="Verdana" panose="020B0604030504040204" pitchFamily="34" charset="0"/>
              </a:rPr>
              <a:t>:</a:t>
            </a:r>
            <a:r>
              <a:rPr lang="en-US" dirty="0">
                <a:solidFill>
                  <a:schemeClr val="bg1"/>
                </a:solidFill>
                <a:ea typeface="Verdana" panose="020B0604030504040204" pitchFamily="34" charset="0"/>
                <a:cs typeface="Verdana" panose="020B0604030504040204" pitchFamily="34" charset="0"/>
              </a:rPr>
              <a:t> this view of</a:t>
            </a:r>
            <a:br>
              <a:rPr lang="en-US" dirty="0">
                <a:solidFill>
                  <a:schemeClr val="bg1"/>
                </a:solidFill>
                <a:ea typeface="Verdana" panose="020B0604030504040204" pitchFamily="34" charset="0"/>
                <a:cs typeface="Verdana" panose="020B0604030504040204" pitchFamily="34" charset="0"/>
              </a:rPr>
            </a:br>
            <a:r>
              <a:rPr lang="en-US" dirty="0">
                <a:solidFill>
                  <a:schemeClr val="bg1"/>
                </a:solidFill>
                <a:ea typeface="Verdana" panose="020B0604030504040204" pitchFamily="34" charset="0"/>
                <a:cs typeface="Verdana" panose="020B0604030504040204" pitchFamily="34" charset="0"/>
              </a:rPr>
              <a:t>the old motto is wrong.  </a:t>
            </a:r>
          </a:p>
          <a:p>
            <a:pPr marL="230188" indent="-230188">
              <a:spcAft>
                <a:spcPts val="900"/>
              </a:spcAft>
              <a:buFont typeface="Arial" panose="020B0604020202020204" pitchFamily="34" charset="0"/>
              <a:buChar char="•"/>
            </a:pPr>
            <a:r>
              <a:rPr lang="en-US" dirty="0">
                <a:solidFill>
                  <a:srgbClr val="FFFF99"/>
                </a:solidFill>
                <a:ea typeface="Verdana" panose="020B0604030504040204" pitchFamily="34" charset="0"/>
                <a:cs typeface="Verdana" panose="020B0604030504040204" pitchFamily="34" charset="0"/>
              </a:rPr>
              <a:t>“A. Campbell had formed ‘Christian </a:t>
            </a:r>
            <a:r>
              <a:rPr lang="en-US" dirty="0" err="1">
                <a:solidFill>
                  <a:srgbClr val="FFFF99"/>
                </a:solidFill>
                <a:ea typeface="Verdana" panose="020B0604030504040204" pitchFamily="34" charset="0"/>
                <a:cs typeface="Verdana" panose="020B0604030504040204" pitchFamily="34" charset="0"/>
              </a:rPr>
              <a:t>Associ-ation</a:t>
            </a:r>
            <a:r>
              <a:rPr lang="en-US" dirty="0">
                <a:solidFill>
                  <a:srgbClr val="FFFF99"/>
                </a:solidFill>
                <a:ea typeface="Verdana" panose="020B0604030504040204" pitchFamily="34" charset="0"/>
                <a:cs typeface="Verdana" panose="020B0604030504040204" pitchFamily="34" charset="0"/>
              </a:rPr>
              <a:t> of Washington.”’</a:t>
            </a:r>
          </a:p>
          <a:p>
            <a:pPr marL="230188" indent="-230188">
              <a:spcBef>
                <a:spcPts val="0"/>
              </a:spcBef>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Wrong!  Thomas Campbell gave up infant baptism on this basis.</a:t>
            </a:r>
          </a:p>
          <a:p>
            <a:pPr marL="630238" lvl="1" indent="-230188">
              <a:spcBef>
                <a:spcPts val="0"/>
              </a:spcBef>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It did not mean he was consistent in everything he ever did.</a:t>
            </a: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910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Reactions to the motto</a:t>
            </a:r>
          </a:p>
        </p:txBody>
      </p:sp>
      <p:sp>
        <p:nvSpPr>
          <p:cNvPr id="3" name="Content Placeholder 2"/>
          <p:cNvSpPr>
            <a:spLocks noGrp="1"/>
          </p:cNvSpPr>
          <p:nvPr>
            <p:ph idx="4294967295"/>
          </p:nvPr>
        </p:nvSpPr>
        <p:spPr>
          <a:xfrm>
            <a:off x="347022" y="748149"/>
            <a:ext cx="8458200" cy="5805051"/>
          </a:xfrm>
        </p:spPr>
        <p:txBody>
          <a:bodyPr/>
          <a:lstStyle/>
          <a:p>
            <a:pPr marL="0" indent="0" algn="ctr">
              <a:spcAft>
                <a:spcPts val="600"/>
              </a:spcAft>
              <a:buNone/>
            </a:pPr>
            <a:r>
              <a:rPr lang="en-US" dirty="0">
                <a:solidFill>
                  <a:srgbClr val="FFFFCC"/>
                </a:solidFill>
                <a:ea typeface="Verdana" panose="020B0604030504040204" pitchFamily="34" charset="0"/>
                <a:cs typeface="Verdana" panose="020B0604030504040204" pitchFamily="34" charset="0"/>
              </a:rPr>
              <a:t>Isaac </a:t>
            </a:r>
            <a:r>
              <a:rPr lang="en-US" dirty="0" err="1">
                <a:solidFill>
                  <a:srgbClr val="FFFFCC"/>
                </a:solidFill>
                <a:ea typeface="Verdana" panose="020B0604030504040204" pitchFamily="34" charset="0"/>
                <a:cs typeface="Verdana" panose="020B0604030504040204" pitchFamily="34" charset="0"/>
              </a:rPr>
              <a:t>Errett</a:t>
            </a:r>
            <a:endParaRPr lang="en-US"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Motto must be redefined if the church was to conform to </a:t>
            </a:r>
            <a:r>
              <a:rPr lang="en-US" sz="3200" dirty="0">
                <a:solidFill>
                  <a:schemeClr val="bg1"/>
                </a:solidFill>
                <a:ea typeface="Verdana" panose="020B0604030504040204" pitchFamily="34" charset="0"/>
                <a:cs typeface="Verdana" panose="020B0604030504040204" pitchFamily="34" charset="0"/>
              </a:rPr>
              <a:t>an age of progress.</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Ro.12:2.</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His take: Thomas Campbell meant … </a:t>
            </a:r>
            <a:r>
              <a:rPr lang="en-US" dirty="0">
                <a:solidFill>
                  <a:srgbClr val="FFFF99"/>
                </a:solidFill>
                <a:ea typeface="Verdana" panose="020B0604030504040204" pitchFamily="34" charset="0"/>
                <a:cs typeface="Verdana" panose="020B0604030504040204" pitchFamily="34" charset="0"/>
              </a:rPr>
              <a:t>“</a:t>
            </a:r>
            <a:r>
              <a:rPr lang="en-US" dirty="0">
                <a:solidFill>
                  <a:srgbClr val="FFFF99"/>
                </a:solidFill>
                <a:ea typeface="Times New Roman" panose="02020603050405020304" pitchFamily="18" charset="0"/>
                <a:cs typeface="Times New Roman" panose="02020603050405020304" pitchFamily="18" charset="0"/>
              </a:rPr>
              <a:t>that nothing should be urged as a term of Chris-tian fellowship for which there could not be a thus saith the Lord.” </a:t>
            </a:r>
          </a:p>
          <a:p>
            <a:pPr marL="630238" lvl="1" indent="-230188">
              <a:spcAft>
                <a:spcPts val="600"/>
              </a:spcAft>
              <a:buFont typeface="Arial" panose="020B0604020202020204" pitchFamily="34" charset="0"/>
              <a:buChar char="•"/>
            </a:pPr>
            <a:endParaRPr lang="en-US"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5159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Reactions to the motto</a:t>
            </a:r>
          </a:p>
        </p:txBody>
      </p:sp>
      <p:sp>
        <p:nvSpPr>
          <p:cNvPr id="3" name="Content Placeholder 2"/>
          <p:cNvSpPr>
            <a:spLocks noGrp="1"/>
          </p:cNvSpPr>
          <p:nvPr>
            <p:ph idx="4294967295"/>
          </p:nvPr>
        </p:nvSpPr>
        <p:spPr>
          <a:xfrm>
            <a:off x="347022" y="748149"/>
            <a:ext cx="8458200" cy="5805051"/>
          </a:xfrm>
        </p:spPr>
        <p:txBody>
          <a:bodyPr/>
          <a:lstStyle/>
          <a:p>
            <a:pPr marL="0" indent="0" algn="ctr">
              <a:spcAft>
                <a:spcPts val="600"/>
              </a:spcAft>
              <a:buNone/>
            </a:pPr>
            <a:r>
              <a:rPr lang="en-US" dirty="0">
                <a:solidFill>
                  <a:srgbClr val="FFFFCC"/>
                </a:solidFill>
                <a:ea typeface="Verdana" panose="020B0604030504040204" pitchFamily="34" charset="0"/>
                <a:cs typeface="Verdana" panose="020B0604030504040204" pitchFamily="34" charset="0"/>
              </a:rPr>
              <a:t>Many were eager to throw off this bond</a:t>
            </a:r>
            <a:endParaRPr lang="en-US"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It was </a:t>
            </a:r>
            <a:r>
              <a:rPr lang="en-US" u="sng" dirty="0">
                <a:solidFill>
                  <a:schemeClr val="bg1"/>
                </a:solidFill>
                <a:ea typeface="Verdana" panose="020B0604030504040204" pitchFamily="34" charset="0"/>
                <a:cs typeface="Verdana" panose="020B0604030504040204" pitchFamily="34" charset="0"/>
              </a:rPr>
              <a:t>too narrow</a:t>
            </a:r>
            <a:r>
              <a:rPr lang="en-US" dirty="0">
                <a:solidFill>
                  <a:schemeClr val="bg1"/>
                </a:solidFill>
                <a:ea typeface="Verdana" panose="020B0604030504040204" pitchFamily="34" charset="0"/>
                <a:cs typeface="Verdana" panose="020B0604030504040204" pitchFamily="34" charset="0"/>
              </a:rPr>
              <a:t>; </a:t>
            </a:r>
            <a:r>
              <a:rPr lang="en-US" u="sng" dirty="0">
                <a:solidFill>
                  <a:schemeClr val="bg1"/>
                </a:solidFill>
                <a:ea typeface="Verdana" panose="020B0604030504040204" pitchFamily="34" charset="0"/>
                <a:cs typeface="Verdana" panose="020B0604030504040204" pitchFamily="34" charset="0"/>
              </a:rPr>
              <a:t>too strict</a:t>
            </a:r>
            <a:r>
              <a:rPr lang="en-US" dirty="0">
                <a:solidFill>
                  <a:schemeClr val="bg1"/>
                </a:solidFill>
                <a:ea typeface="Verdana" panose="020B0604030504040204" pitchFamily="34" charset="0"/>
                <a:cs typeface="Verdana" panose="020B0604030504040204" pitchFamily="34" charset="0"/>
              </a:rPr>
              <a:t>.</a:t>
            </a:r>
            <a:endParaRPr lang="en-US" sz="3200"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r>
              <a:rPr lang="en-US" u="sng" dirty="0">
                <a:solidFill>
                  <a:schemeClr val="bg1"/>
                </a:solidFill>
                <a:ea typeface="Verdana" panose="020B0604030504040204" pitchFamily="34" charset="0"/>
                <a:cs typeface="Verdana" panose="020B0604030504040204" pitchFamily="34" charset="0"/>
              </a:rPr>
              <a:t>Horrifying</a:t>
            </a:r>
            <a:r>
              <a:rPr lang="en-US" dirty="0">
                <a:solidFill>
                  <a:schemeClr val="bg1"/>
                </a:solidFill>
                <a:ea typeface="Verdana" panose="020B0604030504040204" pitchFamily="34" charset="0"/>
                <a:cs typeface="Verdana" panose="020B0604030504040204" pitchFamily="34" charset="0"/>
              </a:rPr>
              <a:t> </a:t>
            </a:r>
            <a:r>
              <a:rPr lang="en-US" u="sng" dirty="0">
                <a:solidFill>
                  <a:schemeClr val="bg1"/>
                </a:solidFill>
                <a:ea typeface="Verdana" panose="020B0604030504040204" pitchFamily="34" charset="0"/>
                <a:cs typeface="Verdana" panose="020B0604030504040204" pitchFamily="34" charset="0"/>
              </a:rPr>
              <a:t>thought</a:t>
            </a:r>
            <a:r>
              <a:rPr lang="en-US" dirty="0">
                <a:solidFill>
                  <a:schemeClr val="bg1"/>
                </a:solidFill>
                <a:ea typeface="Verdana" panose="020B0604030504040204" pitchFamily="34" charset="0"/>
                <a:cs typeface="Verdana" panose="020B0604030504040204" pitchFamily="34" charset="0"/>
              </a:rPr>
              <a:t>: Bible binds us; nothing may be practiced without divine authority.</a:t>
            </a:r>
            <a:endParaRPr lang="en-US" dirty="0">
              <a:solidFill>
                <a:schemeClr val="bg1"/>
              </a:solidFill>
              <a:ea typeface="Times New Roman" panose="02020603050405020304" pitchFamily="18" charset="0"/>
              <a:cs typeface="Times New Roman" panose="02020603050405020304" pitchFamily="18" charset="0"/>
            </a:endParaRPr>
          </a:p>
          <a:p>
            <a:pPr marL="630238" lvl="1" indent="-230188">
              <a:spcAft>
                <a:spcPts val="600"/>
              </a:spcAft>
              <a:buFont typeface="Arial" panose="020B0604020202020204" pitchFamily="34" charset="0"/>
              <a:buChar char="•"/>
            </a:pPr>
            <a:endParaRPr lang="en-US" dirty="0">
              <a:solidFill>
                <a:schemeClr val="bg1"/>
              </a:solidFill>
              <a:ea typeface="Verdana" panose="020B0604030504040204" pitchFamily="34" charset="0"/>
              <a:cs typeface="Verdana" panose="020B0604030504040204" pitchFamily="34" charset="0"/>
            </a:endParaRP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6002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Reactions to the motto</a:t>
            </a:r>
          </a:p>
        </p:txBody>
      </p:sp>
      <p:sp>
        <p:nvSpPr>
          <p:cNvPr id="3" name="Content Placeholder 2"/>
          <p:cNvSpPr>
            <a:spLocks noGrp="1"/>
          </p:cNvSpPr>
          <p:nvPr>
            <p:ph idx="4294967295"/>
          </p:nvPr>
        </p:nvSpPr>
        <p:spPr>
          <a:xfrm>
            <a:off x="347022" y="748149"/>
            <a:ext cx="8458200" cy="5805051"/>
          </a:xfrm>
        </p:spPr>
        <p:txBody>
          <a:bodyPr/>
          <a:lstStyle/>
          <a:p>
            <a:pPr marL="0" indent="0" algn="ctr">
              <a:spcAft>
                <a:spcPts val="600"/>
              </a:spcAft>
              <a:buNone/>
            </a:pPr>
            <a:r>
              <a:rPr lang="en-US" dirty="0">
                <a:solidFill>
                  <a:srgbClr val="FFFFCC"/>
                </a:solidFill>
                <a:ea typeface="Verdana" panose="020B0604030504040204" pitchFamily="34" charset="0"/>
                <a:cs typeface="Verdana" panose="020B0604030504040204" pitchFamily="34" charset="0"/>
              </a:rPr>
              <a:t>Some took middle of road position: favored Missionary Society, opposed music…</a:t>
            </a:r>
            <a:endParaRPr lang="en-US" dirty="0">
              <a:solidFill>
                <a:schemeClr val="bg1"/>
              </a:solidFill>
              <a:ea typeface="Verdana" panose="020B0604030504040204" pitchFamily="34" charset="0"/>
              <a:cs typeface="Verdana" panose="020B0604030504040204" pitchFamily="34" charset="0"/>
            </a:endParaRPr>
          </a:p>
          <a:p>
            <a:pPr marL="0" indent="0" algn="ctr">
              <a:spcAft>
                <a:spcPts val="0"/>
              </a:spcAft>
              <a:buNone/>
            </a:pPr>
            <a:r>
              <a:rPr lang="en-US" dirty="0">
                <a:solidFill>
                  <a:srgbClr val="CCFFFF"/>
                </a:solidFill>
                <a:ea typeface="Verdana" panose="020B0604030504040204" pitchFamily="34" charset="0"/>
                <a:cs typeface="Verdana" panose="020B0604030504040204" pitchFamily="34" charset="0"/>
              </a:rPr>
              <a:t>Some fought for ancient oracles – </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 Society is substitute for God’s plan (church) – they lost faith in God’s plan.</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God’s plan works: Col.1:6, 23.</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 Society originated in false pride and desire to be like denominations.</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 Society caused division.   Ro.16:17-18.</a:t>
            </a:r>
          </a:p>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 Society was dictator of local churches.</a:t>
            </a:r>
          </a:p>
          <a:p>
            <a:pPr marL="230188" indent="-230188">
              <a:spcAft>
                <a:spcPts val="600"/>
              </a:spcAft>
              <a:buFont typeface="Arial" panose="020B0604020202020204" pitchFamily="34" charset="0"/>
              <a:buChar char="•"/>
            </a:pPr>
            <a:endParaRPr lang="en-US" dirty="0">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5328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189</TotalTime>
  <Words>1247</Words>
  <Application>Microsoft Office PowerPoint</Application>
  <PresentationFormat>On-screen Show (4:3)</PresentationFormat>
  <Paragraphs>122</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Courier New</vt:lpstr>
      <vt:lpstr>Verdana</vt:lpstr>
      <vt:lpstr>Default Design</vt:lpstr>
      <vt:lpstr>1_Default Design</vt:lpstr>
      <vt:lpstr>PowerPoint Presentation</vt:lpstr>
      <vt:lpstr>Robert Graham, 1868 (1/2)</vt:lpstr>
      <vt:lpstr>Robert Graham, 1868 (2/2)</vt:lpstr>
      <vt:lpstr>PowerPoint Presentation</vt:lpstr>
      <vt:lpstr>Gal.5:7</vt:lpstr>
      <vt:lpstr>Reactions to the motto</vt:lpstr>
      <vt:lpstr>Reactions to the motto</vt:lpstr>
      <vt:lpstr>Reactions to the motto</vt:lpstr>
      <vt:lpstr>Reactions to the motto</vt:lpstr>
      <vt:lpstr>Reactions to the motto</vt:lpstr>
      <vt:lpstr>Reactions to the motto</vt:lpstr>
      <vt:lpstr>PowerPoint Presentation</vt:lpstr>
      <vt:lpstr>Music</vt:lpstr>
      <vt:lpstr>Music</vt:lpstr>
      <vt:lpstr>Schools</vt:lpstr>
      <vt:lpstr>Denominational drifting</vt:lpstr>
      <vt:lpstr>Denominational drifting</vt:lpstr>
      <vt:lpstr>Church buildings</vt:lpstr>
      <vt:lpstr>Change in preaching</vt:lpstr>
      <vt:lpstr>Change in preaching</vt:lpstr>
      <vt:lpstr>PowerPoint Presentation</vt:lpstr>
      <vt:lpstr>1. “We have good motives.”</vt:lpstr>
      <vt:lpstr>1. “We have good motives.” 2. “We do good works.”</vt:lpstr>
      <vt:lpstr>1. “We have good motives.” 2. “We do good works.” 3. “Better to do something than nothing”</vt:lpstr>
      <vt:lpstr>1 Jn.2:19</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7</cp:revision>
  <dcterms:created xsi:type="dcterms:W3CDTF">2011-08-18T15:42:19Z</dcterms:created>
  <dcterms:modified xsi:type="dcterms:W3CDTF">2019-12-10T04:40:42Z</dcterms:modified>
</cp:coreProperties>
</file>