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17"/>
  </p:notesMasterIdLst>
  <p:sldIdLst>
    <p:sldId id="434" r:id="rId3"/>
    <p:sldId id="546" r:id="rId4"/>
    <p:sldId id="528" r:id="rId5"/>
    <p:sldId id="560" r:id="rId6"/>
    <p:sldId id="561" r:id="rId7"/>
    <p:sldId id="562" r:id="rId8"/>
    <p:sldId id="563" r:id="rId9"/>
    <p:sldId id="564" r:id="rId10"/>
    <p:sldId id="547" r:id="rId11"/>
    <p:sldId id="565" r:id="rId12"/>
    <p:sldId id="566" r:id="rId13"/>
    <p:sldId id="569" r:id="rId14"/>
    <p:sldId id="567" r:id="rId15"/>
    <p:sldId id="568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00"/>
    <a:srgbClr val="CCFFFF"/>
    <a:srgbClr val="99FF33"/>
    <a:srgbClr val="FFCC99"/>
    <a:srgbClr val="CCFFCC"/>
    <a:srgbClr val="FFFFCC"/>
    <a:srgbClr val="FFFFFF"/>
    <a:srgbClr val="0000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414" y="66"/>
      </p:cViewPr>
      <p:guideLst>
        <p:guide orient="horz" pos="213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12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488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04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497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886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03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970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770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7254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5782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047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86789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4528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8108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092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900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15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50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33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17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1316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3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544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12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5DEC1DF-FA2C-4BD2-B94E-3A5952770D63}"/>
              </a:ext>
            </a:extLst>
          </p:cNvPr>
          <p:cNvSpPr/>
          <p:nvPr/>
        </p:nvSpPr>
        <p:spPr>
          <a:xfrm>
            <a:off x="1948867" y="1376218"/>
            <a:ext cx="5255490" cy="1052946"/>
          </a:xfrm>
          <a:prstGeom prst="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99"/>
                </a:solidFill>
              </a:rPr>
              <a:t>Don’t War – Be Happy</a:t>
            </a:r>
            <a:endParaRPr lang="en-US" sz="3000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15D9C1F-6539-41B4-BFAC-A34776E945E8}"/>
              </a:ext>
            </a:extLst>
          </p:cNvPr>
          <p:cNvSpPr/>
          <p:nvPr/>
        </p:nvSpPr>
        <p:spPr>
          <a:xfrm>
            <a:off x="3176698" y="2632369"/>
            <a:ext cx="2809076" cy="59112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Philippians 4</a:t>
            </a:r>
          </a:p>
        </p:txBody>
      </p:sp>
    </p:spTree>
    <p:extLst>
      <p:ext uri="{BB962C8B-B14F-4D97-AF65-F5344CB8AC3E}">
        <p14:creationId xmlns:p14="http://schemas.microsoft.com/office/powerpoint/2010/main" val="10364201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0976" y="136240"/>
            <a:ext cx="8458200" cy="1064487"/>
          </a:xfrm>
        </p:spPr>
        <p:txBody>
          <a:bodyPr/>
          <a:lstStyle/>
          <a:p>
            <a:r>
              <a:rPr lang="en-US" sz="34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Known to all </a:t>
            </a:r>
            <a:r>
              <a:rPr lang="en-US" sz="3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does NOT mean showing off</a:t>
            </a:r>
            <a:endParaRPr lang="en-US" sz="3400" dirty="0">
              <a:solidFill>
                <a:schemeClr val="bg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10078" y="1136081"/>
            <a:ext cx="8538360" cy="5213927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Contrast:  Mt.6 – Mt.5:16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It may include…</a:t>
            </a:r>
          </a:p>
          <a:p>
            <a:pPr lvl="1" indent="-34607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Encouraging words,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Ph.1:3.</a:t>
            </a:r>
          </a:p>
          <a:p>
            <a:pPr lvl="1" indent="-346075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Example to others,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Ph.2:19-30.</a:t>
            </a:r>
          </a:p>
          <a:p>
            <a:pPr lvl="1" indent="-346075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Example of Lord,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Ph.2:5-11.</a:t>
            </a:r>
          </a:p>
        </p:txBody>
      </p:sp>
    </p:spTree>
    <p:extLst>
      <p:ext uri="{BB962C8B-B14F-4D97-AF65-F5344CB8AC3E}">
        <p14:creationId xmlns:p14="http://schemas.microsoft.com/office/powerpoint/2010/main" val="97918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0976" y="136240"/>
            <a:ext cx="8458200" cy="1064487"/>
          </a:xfrm>
        </p:spPr>
        <p:txBody>
          <a:bodyPr/>
          <a:lstStyle/>
          <a:p>
            <a:r>
              <a:rPr lang="en-US" sz="34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Known to all </a:t>
            </a:r>
            <a:r>
              <a:rPr lang="en-US" sz="3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includes difficult people (2-3)</a:t>
            </a:r>
            <a:endParaRPr lang="en-US" sz="3400" dirty="0">
              <a:solidFill>
                <a:schemeClr val="bg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10078" y="1016001"/>
            <a:ext cx="8538360" cy="5426368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1800"/>
              </a:spcBef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Lk.15:28-32, the other son…</a:t>
            </a: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38FB91-091E-4969-B5D2-DB7B6534A851}"/>
              </a:ext>
            </a:extLst>
          </p:cNvPr>
          <p:cNvSpPr/>
          <p:nvPr/>
        </p:nvSpPr>
        <p:spPr>
          <a:xfrm>
            <a:off x="969812" y="1357738"/>
            <a:ext cx="7222842" cy="3094182"/>
          </a:xfrm>
          <a:prstGeom prst="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baseline="30000" dirty="0">
                <a:solidFill>
                  <a:srgbClr val="CCFFFF"/>
                </a:solidFill>
                <a:ea typeface="Times New Roman" panose="02020603050405020304" pitchFamily="18" charset="0"/>
              </a:rPr>
              <a:t>32</a:t>
            </a:r>
            <a:r>
              <a:rPr lang="en-US" sz="3200" baseline="30000" dirty="0">
                <a:ea typeface="Times New Roman" panose="02020603050405020304" pitchFamily="18" charset="0"/>
              </a:rPr>
              <a:t>  </a:t>
            </a:r>
            <a:r>
              <a:rPr lang="en-US" sz="3200" dirty="0">
                <a:ea typeface="Times New Roman" panose="02020603050405020304" pitchFamily="18" charset="0"/>
              </a:rPr>
              <a:t>‘But if you love those who love you, what credit is that to you? For even sinners love those who love them.   </a:t>
            </a:r>
            <a:r>
              <a:rPr lang="en-US" sz="3200" b="1" baseline="30000" dirty="0">
                <a:solidFill>
                  <a:srgbClr val="CCFFFF"/>
                </a:solidFill>
                <a:ea typeface="Times New Roman" panose="02020603050405020304" pitchFamily="18" charset="0"/>
              </a:rPr>
              <a:t>33</a:t>
            </a:r>
            <a:r>
              <a:rPr lang="en-US" sz="3200" baseline="30000" dirty="0">
                <a:ea typeface="Times New Roman" panose="02020603050405020304" pitchFamily="18" charset="0"/>
              </a:rPr>
              <a:t> </a:t>
            </a:r>
            <a:r>
              <a:rPr lang="en-US" sz="3200" dirty="0">
                <a:ea typeface="Times New Roman" panose="02020603050405020304" pitchFamily="18" charset="0"/>
              </a:rPr>
              <a:t>And if you do good to those who do good to you, what credit is that to you? For even sinners do the same’</a:t>
            </a:r>
            <a:r>
              <a:rPr lang="en-US" sz="2400" dirty="0">
                <a:ea typeface="Times New Roman" panose="02020603050405020304" pitchFamily="18" charset="0"/>
              </a:rPr>
              <a:t> – Lk.6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104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0976" y="136240"/>
            <a:ext cx="8458200" cy="1064487"/>
          </a:xfrm>
        </p:spPr>
        <p:txBody>
          <a:bodyPr/>
          <a:lstStyle/>
          <a:p>
            <a:r>
              <a:rPr lang="en-US" sz="34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Lord is at hand</a:t>
            </a:r>
            <a:endParaRPr lang="en-US" sz="3400" dirty="0">
              <a:solidFill>
                <a:schemeClr val="bg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70297" y="997527"/>
            <a:ext cx="7817922" cy="5444842"/>
          </a:xfrm>
        </p:spPr>
        <p:txBody>
          <a:bodyPr/>
          <a:lstStyle/>
          <a:p>
            <a:pPr marL="0" indent="0">
              <a:spcBef>
                <a:spcPts val="1800"/>
              </a:spcBef>
              <a:spcAft>
                <a:spcPts val="2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He is near us in order to . . .</a:t>
            </a:r>
          </a:p>
          <a:p>
            <a:pPr marL="0" indent="0" defTabSz="34131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 ● 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Judge.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Mt.18:20</a:t>
            </a:r>
          </a:p>
          <a:p>
            <a:pPr marL="0" indent="0" defTabSz="34131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969E2A-2798-47A2-9EF7-1AE04101423F}"/>
              </a:ext>
            </a:extLst>
          </p:cNvPr>
          <p:cNvSpPr/>
          <p:nvPr/>
        </p:nvSpPr>
        <p:spPr>
          <a:xfrm>
            <a:off x="1265373" y="2355273"/>
            <a:ext cx="6631709" cy="1524000"/>
          </a:xfrm>
          <a:prstGeom prst="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“For where two or three are gathered together in My name, I am there in the midst of them.”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6700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0976" y="136240"/>
            <a:ext cx="8458200" cy="1064487"/>
          </a:xfrm>
        </p:spPr>
        <p:txBody>
          <a:bodyPr/>
          <a:lstStyle/>
          <a:p>
            <a:r>
              <a:rPr lang="en-US" sz="34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Lord is at hand</a:t>
            </a:r>
            <a:endParaRPr lang="en-US" sz="3400" dirty="0">
              <a:solidFill>
                <a:schemeClr val="bg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70297" y="997527"/>
            <a:ext cx="7817922" cy="5444842"/>
          </a:xfrm>
        </p:spPr>
        <p:txBody>
          <a:bodyPr/>
          <a:lstStyle/>
          <a:p>
            <a:pPr marL="0" indent="0">
              <a:spcBef>
                <a:spcPts val="1800"/>
              </a:spcBef>
              <a:spcAft>
                <a:spcPts val="2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He is near us in order to . . .</a:t>
            </a:r>
          </a:p>
          <a:p>
            <a:pPr marL="0" indent="0" defTabSz="34131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 ●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Judge.   Mt.18:20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defTabSz="34131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● 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Encourage.</a:t>
            </a:r>
            <a:r>
              <a:rPr lang="en-US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2 Tim.4:17</a:t>
            </a:r>
          </a:p>
          <a:p>
            <a:pPr marL="0" indent="0" defTabSz="341313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100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5F8569-ED29-454E-A612-E1D83420A970}"/>
              </a:ext>
            </a:extLst>
          </p:cNvPr>
          <p:cNvSpPr/>
          <p:nvPr/>
        </p:nvSpPr>
        <p:spPr>
          <a:xfrm>
            <a:off x="1265373" y="2909457"/>
            <a:ext cx="6631709" cy="3112654"/>
          </a:xfrm>
          <a:prstGeom prst="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“But the Lord stood with me and strengthened me, so that the message might be preached fully through me, and </a:t>
            </a:r>
            <a:r>
              <a:rPr lang="en-US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that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all the Gentiles might hear.  And I was delivered out of the mouth of the lion.”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7239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0976" y="136240"/>
            <a:ext cx="8458200" cy="1064487"/>
          </a:xfrm>
        </p:spPr>
        <p:txBody>
          <a:bodyPr/>
          <a:lstStyle/>
          <a:p>
            <a:r>
              <a:rPr lang="en-US" sz="34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Lord is at hand</a:t>
            </a:r>
            <a:endParaRPr lang="en-US" sz="3400" dirty="0">
              <a:solidFill>
                <a:schemeClr val="bg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70297" y="997527"/>
            <a:ext cx="7817922" cy="5444842"/>
          </a:xfrm>
        </p:spPr>
        <p:txBody>
          <a:bodyPr/>
          <a:lstStyle/>
          <a:p>
            <a:pPr marL="0" indent="0">
              <a:spcBef>
                <a:spcPts val="1800"/>
              </a:spcBef>
              <a:spcAft>
                <a:spcPts val="200"/>
              </a:spcAft>
              <a:buNone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He is near us in order to . . .</a:t>
            </a:r>
          </a:p>
          <a:p>
            <a:pPr marL="0" indent="0" defTabSz="34131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	 ●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Judge.   Mt.18:20</a:t>
            </a:r>
          </a:p>
          <a:p>
            <a:pPr marL="0" indent="0" defTabSz="34131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● </a:t>
            </a:r>
            <a:r>
              <a:rPr lang="en-US" sz="2400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Encourage.   2 Tim.4:17</a:t>
            </a:r>
          </a:p>
          <a:p>
            <a:pPr marL="0" indent="0" defTabSz="341313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3100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4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● 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Restrain.</a:t>
            </a:r>
            <a:r>
              <a:rPr lang="en-US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Ph.4:5.  Mt.28:20</a:t>
            </a: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761D89-7664-4392-8CC4-B6F9A1C59724}"/>
              </a:ext>
            </a:extLst>
          </p:cNvPr>
          <p:cNvSpPr/>
          <p:nvPr/>
        </p:nvSpPr>
        <p:spPr>
          <a:xfrm>
            <a:off x="1265373" y="3454408"/>
            <a:ext cx="6631709" cy="2096649"/>
          </a:xfrm>
          <a:prstGeom prst="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them to observe all things that I have commanded you; and lo, I am with you always, </a:t>
            </a:r>
            <a:r>
              <a:rPr lang="en-U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the end of the age</a:t>
            </a:r>
            <a:r>
              <a:rPr lang="en-US" sz="3200" dirty="0"/>
              <a:t>.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”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75172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E311599-8C90-4244-B7F4-4D1C9A4DFA23}"/>
              </a:ext>
            </a:extLst>
          </p:cNvPr>
          <p:cNvSpPr/>
          <p:nvPr/>
        </p:nvSpPr>
        <p:spPr>
          <a:xfrm>
            <a:off x="2659343" y="646545"/>
            <a:ext cx="3839169" cy="517237"/>
          </a:xfrm>
          <a:prstGeom prst="rect">
            <a:avLst/>
          </a:prstGeom>
          <a:solidFill>
            <a:srgbClr val="000066"/>
          </a:solidFill>
          <a:ln w="31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Stand Firm In Lord, 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74C755-6193-45B4-9D7B-E97FC6C0EA95}"/>
              </a:ext>
            </a:extLst>
          </p:cNvPr>
          <p:cNvSpPr/>
          <p:nvPr/>
        </p:nvSpPr>
        <p:spPr>
          <a:xfrm>
            <a:off x="1482805" y="1999671"/>
            <a:ext cx="6183021" cy="1258455"/>
          </a:xfrm>
          <a:prstGeom prst="rect">
            <a:avLst/>
          </a:prstGeom>
          <a:solidFill>
            <a:srgbClr val="000066"/>
          </a:solidFill>
          <a:ln w="31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35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Rejoice In Lord,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endParaRPr lang="en-US" sz="35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E5960E-1F4F-4E30-8DCA-D0ADDA9BFD4C}"/>
              </a:ext>
            </a:extLst>
          </p:cNvPr>
          <p:cNvSpPr/>
          <p:nvPr/>
        </p:nvSpPr>
        <p:spPr>
          <a:xfrm>
            <a:off x="2654728" y="1316176"/>
            <a:ext cx="3839169" cy="517237"/>
          </a:xfrm>
          <a:prstGeom prst="rect">
            <a:avLst/>
          </a:prstGeom>
          <a:solidFill>
            <a:srgbClr val="000066"/>
          </a:solidFill>
          <a:ln w="31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Be United In Lord, 2-3</a:t>
            </a:r>
          </a:p>
        </p:txBody>
      </p:sp>
    </p:spTree>
    <p:extLst>
      <p:ext uri="{BB962C8B-B14F-4D97-AF65-F5344CB8AC3E}">
        <p14:creationId xmlns:p14="http://schemas.microsoft.com/office/powerpoint/2010/main" val="160880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0976" y="136240"/>
            <a:ext cx="8458200" cy="1295396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In Lord</a:t>
            </a:r>
            <a:b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(as v.1, 2, 4, 10)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1533236"/>
            <a:ext cx="8458200" cy="5019964"/>
          </a:xfrm>
        </p:spPr>
        <p:txBody>
          <a:bodyPr/>
          <a:lstStyle/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computers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sales</a:t>
            </a: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education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30188" indent="-23018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In Lord (Gal.3:27)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81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0976" y="136240"/>
            <a:ext cx="8458200" cy="1295396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Rejoice </a:t>
            </a:r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in Lord (4) – Gal.5:22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1533236"/>
            <a:ext cx="8458200" cy="5019964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00B0F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Precept.   Lk.24.   Jn.3:16.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00B0F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Privilege. 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00B0F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Preventive.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ACA71E-A5DF-401A-A513-22026E691193}"/>
              </a:ext>
            </a:extLst>
          </p:cNvPr>
          <p:cNvSpPr/>
          <p:nvPr/>
        </p:nvSpPr>
        <p:spPr>
          <a:xfrm>
            <a:off x="1358360" y="3583710"/>
            <a:ext cx="6427287" cy="1228435"/>
          </a:xfrm>
          <a:prstGeom prst="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Joy does not yield to violent outbursts/grudges, but service.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105F8CB-C8B4-4C87-9C65-4375992E0DB4}"/>
              </a:ext>
            </a:extLst>
          </p:cNvPr>
          <p:cNvSpPr/>
          <p:nvPr/>
        </p:nvSpPr>
        <p:spPr>
          <a:xfrm>
            <a:off x="1362982" y="5001495"/>
            <a:ext cx="6427287" cy="1228435"/>
          </a:xfrm>
          <a:prstGeom prst="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Hard to fight when filled with joy.   2 Sm.6:16-23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933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0976" y="136240"/>
            <a:ext cx="8458200" cy="1295396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Always</a:t>
            </a:r>
            <a:b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(four times in Philippians)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1533236"/>
            <a:ext cx="8458200" cy="5019964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Not happiness (happenstance).  </a:t>
            </a:r>
            <a:r>
              <a:rPr lang="en-US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Sm.24-26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Not worldly pleasures.   ‘In the Lord’ 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5ACA71E-A5DF-401A-A513-22026E691193}"/>
              </a:ext>
            </a:extLst>
          </p:cNvPr>
          <p:cNvSpPr/>
          <p:nvPr/>
        </p:nvSpPr>
        <p:spPr>
          <a:xfrm>
            <a:off x="1036995" y="2937165"/>
            <a:ext cx="7070016" cy="66503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Forced to attend?   </a:t>
            </a:r>
            <a:r>
              <a:rPr lang="en-US" sz="3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Ps.100:2</a:t>
            </a:r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4BF79C-32E0-4D45-B7E1-AD550B88FEF9}"/>
              </a:ext>
            </a:extLst>
          </p:cNvPr>
          <p:cNvSpPr/>
          <p:nvPr/>
        </p:nvSpPr>
        <p:spPr>
          <a:xfrm>
            <a:off x="1041616" y="3754581"/>
            <a:ext cx="7070016" cy="66503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Fear motivates.  </a:t>
            </a:r>
            <a:r>
              <a:rPr lang="en-US" sz="3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 just enough . . . </a:t>
            </a:r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6FDB57-9D9B-4566-B15F-55295808FCFC}"/>
              </a:ext>
            </a:extLst>
          </p:cNvPr>
          <p:cNvSpPr/>
          <p:nvPr/>
        </p:nvSpPr>
        <p:spPr>
          <a:xfrm>
            <a:off x="1046237" y="4571997"/>
            <a:ext cx="7070016" cy="66503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Favor of men / family.   </a:t>
            </a:r>
            <a:r>
              <a:rPr lang="en-US" sz="3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Gal.1:10</a:t>
            </a:r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7F3A36-8C56-42FA-8CB1-9D943A1C8658}"/>
              </a:ext>
            </a:extLst>
          </p:cNvPr>
          <p:cNvSpPr/>
          <p:nvPr/>
        </p:nvSpPr>
        <p:spPr>
          <a:xfrm>
            <a:off x="1050858" y="5389413"/>
            <a:ext cx="7070016" cy="665030"/>
          </a:xfrm>
          <a:prstGeom prst="rect">
            <a:avLst/>
          </a:prstGeom>
          <a:solidFill>
            <a:schemeClr val="tx1"/>
          </a:solidFill>
          <a:ln w="31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Faded love.   </a:t>
            </a:r>
            <a:r>
              <a:rPr lang="en-US" sz="31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Once thrilled at Word</a:t>
            </a:r>
            <a:r>
              <a:rPr lang="en-US" sz="28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…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182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0976" y="136240"/>
            <a:ext cx="8458200" cy="1295396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Always</a:t>
            </a:r>
            <a:b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(four times in Philippians)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1533236"/>
            <a:ext cx="8458200" cy="5019964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Not happiness (happenstance).  1 Sm.24-26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Not worldly pleasures.   ‘In the Lord’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But spiritual blessings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B01B64-6B6E-4334-9730-C510BBEF18FE}"/>
              </a:ext>
            </a:extLst>
          </p:cNvPr>
          <p:cNvSpPr/>
          <p:nvPr/>
        </p:nvSpPr>
        <p:spPr>
          <a:xfrm>
            <a:off x="637307" y="3549068"/>
            <a:ext cx="3865424" cy="766618"/>
          </a:xfrm>
          <a:prstGeom prst="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baseline="30000" dirty="0">
                <a:solidFill>
                  <a:srgbClr val="CCFFFF"/>
                </a:solidFill>
              </a:rPr>
              <a:t>1</a:t>
            </a:r>
            <a:r>
              <a:rPr lang="en-US" sz="3000" dirty="0"/>
              <a:t>God gave Son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985D1F-D7A2-478C-AB5D-1C47F6B40C62}"/>
              </a:ext>
            </a:extLst>
          </p:cNvPr>
          <p:cNvSpPr/>
          <p:nvPr/>
        </p:nvSpPr>
        <p:spPr>
          <a:xfrm>
            <a:off x="632695" y="4458843"/>
            <a:ext cx="3870036" cy="766618"/>
          </a:xfrm>
          <a:prstGeom prst="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baseline="30000" dirty="0">
                <a:solidFill>
                  <a:srgbClr val="CCFFFF"/>
                </a:solidFill>
              </a:rPr>
              <a:t>2</a:t>
            </a:r>
            <a:r>
              <a:rPr lang="en-US" sz="3000" dirty="0"/>
              <a:t>In Christ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EBEBB8E-45C9-48A3-AE88-D4E89C4C0A0E}"/>
              </a:ext>
            </a:extLst>
          </p:cNvPr>
          <p:cNvSpPr/>
          <p:nvPr/>
        </p:nvSpPr>
        <p:spPr>
          <a:xfrm>
            <a:off x="632695" y="5368618"/>
            <a:ext cx="3870036" cy="766618"/>
          </a:xfrm>
          <a:prstGeom prst="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baseline="30000" dirty="0">
                <a:solidFill>
                  <a:srgbClr val="CCFFFF"/>
                </a:solidFill>
              </a:rPr>
              <a:t>3</a:t>
            </a:r>
            <a:r>
              <a:rPr lang="en-US" sz="3000" dirty="0"/>
              <a:t>All spiritual blessings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2C904E-4473-4964-9CE6-FD9834BAB17E}"/>
              </a:ext>
            </a:extLst>
          </p:cNvPr>
          <p:cNvSpPr/>
          <p:nvPr/>
        </p:nvSpPr>
        <p:spPr>
          <a:xfrm>
            <a:off x="4641271" y="3553692"/>
            <a:ext cx="3860808" cy="766618"/>
          </a:xfrm>
          <a:prstGeom prst="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baseline="30000" dirty="0">
                <a:solidFill>
                  <a:srgbClr val="CCFFFF"/>
                </a:solidFill>
              </a:rPr>
              <a:t>4</a:t>
            </a:r>
            <a:r>
              <a:rPr lang="en-US" sz="3000" dirty="0"/>
              <a:t>All circumstances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4ABC0F3-CC02-4361-BE07-5193D72F99C4}"/>
              </a:ext>
            </a:extLst>
          </p:cNvPr>
          <p:cNvSpPr/>
          <p:nvPr/>
        </p:nvSpPr>
        <p:spPr>
          <a:xfrm>
            <a:off x="4636667" y="4463467"/>
            <a:ext cx="3870036" cy="766618"/>
          </a:xfrm>
          <a:prstGeom prst="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baseline="30000" dirty="0">
                <a:solidFill>
                  <a:srgbClr val="CCFFFF"/>
                </a:solidFill>
              </a:rPr>
              <a:t>5</a:t>
            </a:r>
            <a:r>
              <a:rPr lang="en-US" sz="3000" dirty="0"/>
              <a:t>Time and eternity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F10947E-50CF-499D-B6EA-D07671EFCEF5}"/>
              </a:ext>
            </a:extLst>
          </p:cNvPr>
          <p:cNvSpPr/>
          <p:nvPr/>
        </p:nvSpPr>
        <p:spPr>
          <a:xfrm>
            <a:off x="4641271" y="5373242"/>
            <a:ext cx="3860820" cy="766618"/>
          </a:xfrm>
          <a:prstGeom prst="rect">
            <a:avLst/>
          </a:prstGeom>
          <a:solidFill>
            <a:schemeClr val="tx1"/>
          </a:solidFill>
          <a:ln w="31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baseline="30000" dirty="0">
                <a:solidFill>
                  <a:srgbClr val="CCFFFF"/>
                </a:solidFill>
              </a:rPr>
              <a:t>6</a:t>
            </a:r>
            <a:r>
              <a:rPr lang="en-US" sz="3000" dirty="0"/>
              <a:t>Highest degree</a:t>
            </a:r>
          </a:p>
        </p:txBody>
      </p:sp>
    </p:spTree>
    <p:extLst>
      <p:ext uri="{BB962C8B-B14F-4D97-AF65-F5344CB8AC3E}">
        <p14:creationId xmlns:p14="http://schemas.microsoft.com/office/powerpoint/2010/main" val="177317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0976" y="136240"/>
            <a:ext cx="8458200" cy="898233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FFFF99"/>
                </a:solidFill>
                <a:latin typeface="+mn-lt"/>
                <a:ea typeface="Verdana" panose="020B0604030504040204" pitchFamily="34" charset="0"/>
                <a:cs typeface="Times New Roman" panose="02020603050405020304" pitchFamily="18" charset="0"/>
              </a:rPr>
              <a:t>Again I will say, rejoice!</a:t>
            </a:r>
            <a:endParaRPr lang="en-US" sz="3200" dirty="0">
              <a:solidFill>
                <a:schemeClr val="bg1"/>
              </a:solidFill>
              <a:latin typeface="+mn-lt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47022" y="1062191"/>
            <a:ext cx="8458200" cy="5421736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Repetition is emphasis . . . an order.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Paul writes in chains – 1:7; Ep.6:20; Ac.28:20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Many things threaten our joy.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6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♦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Ro.11:33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sz="1600" dirty="0">
                <a:solidFill>
                  <a:srgbClr val="CCFFFF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♦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Ep.5:20</a:t>
            </a:r>
          </a:p>
          <a:p>
            <a:pPr marL="0" indent="0">
              <a:spcBef>
                <a:spcPts val="180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– Some always take dark view.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– Some think sympathy precludes joy.</a:t>
            </a:r>
          </a:p>
          <a:p>
            <a:pPr marL="0" indent="0" defTabSz="1255713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      </a:t>
            </a:r>
            <a:r>
              <a:rPr lang="en-US" dirty="0">
                <a:solidFill>
                  <a:srgbClr val="FF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– Despondency is weakness; joy is 	strength.   1 K.19…	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2A07E04-1CA6-47A9-ACA6-668B42EB36FC}"/>
              </a:ext>
            </a:extLst>
          </p:cNvPr>
          <p:cNvSpPr/>
          <p:nvPr/>
        </p:nvSpPr>
        <p:spPr>
          <a:xfrm>
            <a:off x="2512293" y="3140370"/>
            <a:ext cx="6324594" cy="11453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CCFFFF"/>
                </a:solidFill>
              </a:rPr>
              <a:t>Spiritual blessings are permanent; so is joy</a:t>
            </a:r>
            <a:r>
              <a:rPr lang="en-US" sz="3100" dirty="0"/>
              <a:t>.   Ac.16:19-25.  Ph.1:30.</a:t>
            </a:r>
          </a:p>
        </p:txBody>
      </p:sp>
    </p:spTree>
    <p:extLst>
      <p:ext uri="{BB962C8B-B14F-4D97-AF65-F5344CB8AC3E}">
        <p14:creationId xmlns:p14="http://schemas.microsoft.com/office/powerpoint/2010/main" val="328658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E311599-8C90-4244-B7F4-4D1C9A4DFA23}"/>
              </a:ext>
            </a:extLst>
          </p:cNvPr>
          <p:cNvSpPr/>
          <p:nvPr/>
        </p:nvSpPr>
        <p:spPr>
          <a:xfrm>
            <a:off x="2659343" y="646545"/>
            <a:ext cx="3839169" cy="517237"/>
          </a:xfrm>
          <a:prstGeom prst="rect">
            <a:avLst/>
          </a:prstGeom>
          <a:solidFill>
            <a:srgbClr val="000066"/>
          </a:solidFill>
          <a:ln w="31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Stand Firm In Lord, 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74C755-6193-45B4-9D7B-E97FC6C0EA95}"/>
              </a:ext>
            </a:extLst>
          </p:cNvPr>
          <p:cNvSpPr/>
          <p:nvPr/>
        </p:nvSpPr>
        <p:spPr>
          <a:xfrm>
            <a:off x="1482805" y="2673924"/>
            <a:ext cx="6183021" cy="1258455"/>
          </a:xfrm>
          <a:prstGeom prst="rect">
            <a:avLst/>
          </a:prstGeom>
          <a:solidFill>
            <a:srgbClr val="000066"/>
          </a:solidFill>
          <a:ln w="31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</a:t>
            </a:r>
            <a:r>
              <a:rPr lang="en-US" sz="3500" dirty="0">
                <a:solidFill>
                  <a:srgbClr val="FFFF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Gentleness / Moderation,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endParaRPr lang="en-US" sz="35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E5960E-1F4F-4E30-8DCA-D0ADDA9BFD4C}"/>
              </a:ext>
            </a:extLst>
          </p:cNvPr>
          <p:cNvSpPr/>
          <p:nvPr/>
        </p:nvSpPr>
        <p:spPr>
          <a:xfrm>
            <a:off x="2654728" y="1316176"/>
            <a:ext cx="3839169" cy="517237"/>
          </a:xfrm>
          <a:prstGeom prst="rect">
            <a:avLst/>
          </a:prstGeom>
          <a:solidFill>
            <a:srgbClr val="000066"/>
          </a:solidFill>
          <a:ln w="31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Be United In Lord, 2-3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83C5DA-3780-4E47-910A-814E86BDF474}"/>
              </a:ext>
            </a:extLst>
          </p:cNvPr>
          <p:cNvSpPr/>
          <p:nvPr/>
        </p:nvSpPr>
        <p:spPr>
          <a:xfrm>
            <a:off x="2659349" y="1985800"/>
            <a:ext cx="3839169" cy="517237"/>
          </a:xfrm>
          <a:prstGeom prst="rect">
            <a:avLst/>
          </a:prstGeom>
          <a:solidFill>
            <a:srgbClr val="000066"/>
          </a:solidFill>
          <a:ln w="3175"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Rejoice In Lord, 4</a:t>
            </a:r>
          </a:p>
        </p:txBody>
      </p:sp>
    </p:spTree>
    <p:extLst>
      <p:ext uri="{BB962C8B-B14F-4D97-AF65-F5344CB8AC3E}">
        <p14:creationId xmlns:p14="http://schemas.microsoft.com/office/powerpoint/2010/main" val="1454251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50976" y="136240"/>
            <a:ext cx="8458200" cy="1064487"/>
          </a:xfrm>
        </p:spPr>
        <p:txBody>
          <a:bodyPr/>
          <a:lstStyle/>
          <a:p>
            <a:r>
              <a:rPr lang="en-US" sz="34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Synonyms:</a:t>
            </a:r>
            <a:r>
              <a:rPr lang="en-US" sz="3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yielding, gentle, kind, courteous, tolerant, patient</a:t>
            </a:r>
            <a:endParaRPr lang="en-US" sz="3400" dirty="0">
              <a:solidFill>
                <a:schemeClr val="bg1"/>
              </a:solidFill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10078" y="1228441"/>
            <a:ext cx="8538360" cy="5213927"/>
          </a:xfrm>
        </p:spPr>
        <p:txBody>
          <a:bodyPr/>
          <a:lstStyle/>
          <a:p>
            <a:pPr marL="0" lvl="1" indent="0" algn="ctr">
              <a:spcAft>
                <a:spcPts val="0"/>
              </a:spcAft>
              <a:buNone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Probably connected with </a:t>
            </a: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‘yield’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 . .</a:t>
            </a:r>
          </a:p>
          <a:p>
            <a:pPr marL="0" lvl="1" indent="0" algn="ctr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Or with </a:t>
            </a: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‘the equitable’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(what is fair, just…)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Moderation. 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“Nothing too much.”   </a:t>
            </a:r>
            <a:r>
              <a:rPr lang="en-US" dirty="0" err="1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Modestia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Sweet reasonableness.  </a:t>
            </a:r>
          </a:p>
          <a:p>
            <a:pPr lvl="1" indent="-346075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Lk.15 – father . . . older brother.</a:t>
            </a:r>
          </a:p>
          <a:p>
            <a:pPr lvl="1" indent="-346075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 Co.10:1</a:t>
            </a:r>
          </a:p>
          <a:p>
            <a:pPr lvl="1" indent="-346075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Ps.86:5</a:t>
            </a:r>
          </a:p>
          <a:p>
            <a:pPr marL="457200" lvl="1" indent="-457200">
              <a:spcAft>
                <a:spcPts val="0"/>
              </a:spcAft>
              <a:buNone/>
            </a:pPr>
            <a:r>
              <a:rPr lang="en-US" sz="240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1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Logically, connects with ‘rejoice’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(4)</a:t>
            </a:r>
            <a:r>
              <a:rPr lang="en-US" sz="3100" dirty="0">
                <a:solidFill>
                  <a:srgbClr val="99FF33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</a:p>
          <a:p>
            <a:pPr marL="738188" lvl="2" indent="-338138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738188" algn="l"/>
              </a:tabLst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Joy itself makes us mild, gentle.</a:t>
            </a:r>
          </a:p>
        </p:txBody>
      </p:sp>
    </p:spTree>
    <p:extLst>
      <p:ext uri="{BB962C8B-B14F-4D97-AF65-F5344CB8AC3E}">
        <p14:creationId xmlns:p14="http://schemas.microsoft.com/office/powerpoint/2010/main" val="2482293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925</TotalTime>
  <Words>743</Words>
  <Application>Microsoft Office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Times New Roman</vt:lpstr>
      <vt:lpstr>Verdana</vt:lpstr>
      <vt:lpstr>Wingdings</vt:lpstr>
      <vt:lpstr>Default Design</vt:lpstr>
      <vt:lpstr>1_Default Design</vt:lpstr>
      <vt:lpstr>PowerPoint Presentation</vt:lpstr>
      <vt:lpstr>PowerPoint Presentation</vt:lpstr>
      <vt:lpstr>In Lord (as v.1, 2, 4, 10)</vt:lpstr>
      <vt:lpstr>Rejoice in Lord (4) – Gal.5:22</vt:lpstr>
      <vt:lpstr>Always (four times in Philippians)</vt:lpstr>
      <vt:lpstr>Always (four times in Philippians)</vt:lpstr>
      <vt:lpstr>Again I will say, rejoice!</vt:lpstr>
      <vt:lpstr>PowerPoint Presentation</vt:lpstr>
      <vt:lpstr>Synonyms: yielding, gentle, kind, courteous, tolerant, patient</vt:lpstr>
      <vt:lpstr>Known to all does NOT mean showing off</vt:lpstr>
      <vt:lpstr>Known to all includes difficult people (2-3)</vt:lpstr>
      <vt:lpstr>Lord is at hand</vt:lpstr>
      <vt:lpstr>Lord is at hand</vt:lpstr>
      <vt:lpstr>Lord is at hand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27</cp:revision>
  <dcterms:created xsi:type="dcterms:W3CDTF">2011-08-18T15:42:19Z</dcterms:created>
  <dcterms:modified xsi:type="dcterms:W3CDTF">2020-01-07T01:44:32Z</dcterms:modified>
</cp:coreProperties>
</file>