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305" r:id="rId2"/>
    <p:sldId id="475" r:id="rId3"/>
    <p:sldId id="604" r:id="rId4"/>
    <p:sldId id="619" r:id="rId5"/>
    <p:sldId id="620" r:id="rId6"/>
    <p:sldId id="621" r:id="rId7"/>
    <p:sldId id="622" r:id="rId8"/>
    <p:sldId id="623" r:id="rId9"/>
    <p:sldId id="624" r:id="rId10"/>
    <p:sldId id="625" r:id="rId11"/>
    <p:sldId id="628" r:id="rId12"/>
    <p:sldId id="626" r:id="rId13"/>
    <p:sldId id="627" r:id="rId14"/>
    <p:sldId id="629" r:id="rId15"/>
    <p:sldId id="630" r:id="rId16"/>
    <p:sldId id="637" r:id="rId17"/>
    <p:sldId id="631" r:id="rId18"/>
    <p:sldId id="632" r:id="rId19"/>
    <p:sldId id="633" r:id="rId20"/>
    <p:sldId id="634" r:id="rId21"/>
    <p:sldId id="605" r:id="rId22"/>
    <p:sldId id="573" r:id="rId23"/>
    <p:sldId id="635" r:id="rId24"/>
    <p:sldId id="636" r:id="rId25"/>
    <p:sldId id="612" r:id="rId26"/>
    <p:sldId id="613"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a:srgbClr val="CCFFFF"/>
    <a:srgbClr val="FF9900"/>
    <a:srgbClr val="99FF66"/>
    <a:srgbClr val="00FFCC"/>
    <a:srgbClr val="FFCC99"/>
    <a:srgbClr val="000066"/>
    <a:srgbClr val="FF993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95" d="100"/>
          <a:sy n="95" d="100"/>
        </p:scale>
        <p:origin x="41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ref.ly/logosres/nkjv?ref=BibleNKJV.Eph5.19&amp;off=3&amp;ctx=with+the+Spirit%2c+19%C2%A0~speaking+to+one+ano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633883" y="1143000"/>
            <a:ext cx="5887347" cy="1828800"/>
          </a:xfrm>
          <a:prstGeom prst="roundRect">
            <a:avLst/>
          </a:prstGeom>
          <a:solidFill>
            <a:schemeClr val="tx1"/>
          </a:solidFill>
          <a:ln w="12700">
            <a:solidFill>
              <a:srgbClr val="FFFF99"/>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rgbClr val="FFFF00"/>
                </a:solidFill>
              </a:rPr>
              <a:t>Work Of The Church </a:t>
            </a:r>
            <a:r>
              <a:rPr lang="en-US" sz="3000" dirty="0">
                <a:solidFill>
                  <a:schemeClr val="bg1"/>
                </a:solidFill>
              </a:rPr>
              <a:t>(</a:t>
            </a:r>
            <a:r>
              <a:rPr lang="en-US" sz="3000" dirty="0">
                <a:solidFill>
                  <a:schemeClr val="bg1"/>
                </a:solidFill>
                <a:latin typeface="Verdana" panose="020B0604030504040204" pitchFamily="34" charset="0"/>
                <a:ea typeface="Verdana" panose="020B0604030504040204" pitchFamily="34" charset="0"/>
              </a:rPr>
              <a:t>II</a:t>
            </a:r>
            <a:r>
              <a:rPr lang="en-US" sz="3000" dirty="0">
                <a:solidFill>
                  <a:schemeClr val="bg1"/>
                </a:solidFill>
              </a:rPr>
              <a:t>)</a:t>
            </a:r>
          </a:p>
          <a:p>
            <a:pPr algn="ctr" eaLnBrk="1" hangingPunct="1">
              <a:defRPr/>
            </a:pPr>
            <a:r>
              <a:rPr lang="en-US" sz="3200" dirty="0">
                <a:solidFill>
                  <a:schemeClr val="bg1"/>
                </a:solidFill>
              </a:rPr>
              <a:t>Missionary Society; Mechanical Music</a:t>
            </a:r>
            <a:endParaRPr lang="en-US" sz="36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Recognized membership</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spcAft>
                <a:spcPts val="600"/>
              </a:spcAft>
              <a:buNone/>
            </a:pPr>
            <a:r>
              <a:rPr lang="en-US" dirty="0">
                <a:solidFill>
                  <a:schemeClr val="bg1"/>
                </a:solidFill>
              </a:rPr>
              <a:t>Ac.9</a:t>
            </a:r>
            <a:r>
              <a:rPr lang="en-US" baseline="30000" dirty="0">
                <a:solidFill>
                  <a:srgbClr val="FFFF00"/>
                </a:solidFill>
              </a:rPr>
              <a:t>26</a:t>
            </a:r>
            <a:r>
              <a:rPr lang="en-US" dirty="0">
                <a:solidFill>
                  <a:schemeClr val="bg1"/>
                </a:solidFill>
              </a:rPr>
              <a:t> And when Saul had come to Jeru-</a:t>
            </a:r>
            <a:r>
              <a:rPr lang="en-US" dirty="0" err="1">
                <a:solidFill>
                  <a:schemeClr val="bg1"/>
                </a:solidFill>
              </a:rPr>
              <a:t>salem</a:t>
            </a:r>
            <a:r>
              <a:rPr lang="en-US" dirty="0">
                <a:solidFill>
                  <a:schemeClr val="bg1"/>
                </a:solidFill>
              </a:rPr>
              <a:t>, he tried to join the disciples; but they were all afraid of him, and did not believe that he was a disciple.</a:t>
            </a:r>
          </a:p>
          <a:p>
            <a:pPr marL="0" indent="0">
              <a:buNone/>
            </a:pPr>
            <a:r>
              <a:rPr lang="en-US" dirty="0">
                <a:solidFill>
                  <a:schemeClr val="bg1"/>
                </a:solidFill>
              </a:rPr>
              <a:t>1 Co.14</a:t>
            </a:r>
            <a:r>
              <a:rPr lang="en-US" baseline="30000" dirty="0">
                <a:solidFill>
                  <a:srgbClr val="FFFF00"/>
                </a:solidFill>
              </a:rPr>
              <a:t>23</a:t>
            </a:r>
            <a:r>
              <a:rPr lang="en-US" dirty="0">
                <a:solidFill>
                  <a:schemeClr val="bg1"/>
                </a:solidFill>
              </a:rPr>
              <a:t> Therefore if the whole church comes together in one place, and all speak with tongues, and there come in those who are uninformed or unbelievers, will they not say that you are out of your mind?  </a:t>
            </a:r>
          </a:p>
        </p:txBody>
      </p:sp>
    </p:spTree>
    <p:extLst>
      <p:ext uri="{BB962C8B-B14F-4D97-AF65-F5344CB8AC3E}">
        <p14:creationId xmlns:p14="http://schemas.microsoft.com/office/powerpoint/2010/main" val="1898005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Recognized membership</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08708" y="838200"/>
            <a:ext cx="8342744" cy="5638800"/>
          </a:xfrm>
        </p:spPr>
        <p:txBody>
          <a:bodyPr/>
          <a:lstStyle/>
          <a:p>
            <a:pPr marL="0" indent="0" algn="just">
              <a:buNone/>
            </a:pPr>
            <a:r>
              <a:rPr lang="en-US" dirty="0">
                <a:solidFill>
                  <a:schemeClr val="bg1"/>
                </a:solidFill>
              </a:rPr>
              <a:t>1 Co.5</a:t>
            </a:r>
            <a:r>
              <a:rPr lang="en-US" baseline="30000" dirty="0">
                <a:solidFill>
                  <a:srgbClr val="FFFF00"/>
                </a:solidFill>
              </a:rPr>
              <a:t>1</a:t>
            </a:r>
            <a:r>
              <a:rPr lang="en-US" dirty="0">
                <a:solidFill>
                  <a:schemeClr val="bg1"/>
                </a:solidFill>
              </a:rPr>
              <a:t> </a:t>
            </a:r>
            <a:r>
              <a:rPr lang="en-US" sz="3000" dirty="0">
                <a:solidFill>
                  <a:schemeClr val="bg1"/>
                </a:solidFill>
              </a:rPr>
              <a:t>It is actually reported that there is sexual immorality among you… </a:t>
            </a:r>
            <a:r>
              <a:rPr lang="en-US" baseline="30000" dirty="0">
                <a:solidFill>
                  <a:srgbClr val="FFFF00"/>
                </a:solidFill>
              </a:rPr>
              <a:t>2</a:t>
            </a:r>
            <a:r>
              <a:rPr lang="en-US" baseline="30000" dirty="0">
                <a:solidFill>
                  <a:schemeClr val="bg1"/>
                </a:solidFill>
              </a:rPr>
              <a:t> </a:t>
            </a:r>
            <a:r>
              <a:rPr lang="en-US" sz="3000" dirty="0">
                <a:solidFill>
                  <a:schemeClr val="bg1"/>
                </a:solidFill>
              </a:rPr>
              <a:t>And you are puffed up, and have not rather mourned, that he who has done this deed might be taken away from among you. …</a:t>
            </a:r>
            <a:r>
              <a:rPr lang="en-US" baseline="30000" dirty="0">
                <a:solidFill>
                  <a:srgbClr val="FFFF00"/>
                </a:solidFill>
              </a:rPr>
              <a:t>4</a:t>
            </a:r>
            <a:r>
              <a:rPr lang="en-US" baseline="30000" dirty="0">
                <a:solidFill>
                  <a:schemeClr val="bg1"/>
                </a:solidFill>
              </a:rPr>
              <a:t> </a:t>
            </a:r>
            <a:r>
              <a:rPr lang="en-US" sz="3000" dirty="0">
                <a:solidFill>
                  <a:schemeClr val="bg1"/>
                </a:solidFill>
              </a:rPr>
              <a:t>In the name of our Lord Jesus Christ, when you are gathered together, along with my spirit, with the power of our Lord Jesus Christ, </a:t>
            </a:r>
            <a:r>
              <a:rPr lang="en-US" sz="3000" baseline="30000" dirty="0">
                <a:solidFill>
                  <a:srgbClr val="FFFF00"/>
                </a:solidFill>
              </a:rPr>
              <a:t>5</a:t>
            </a:r>
            <a:r>
              <a:rPr lang="en-US" sz="3000" dirty="0">
                <a:solidFill>
                  <a:schemeClr val="bg1"/>
                </a:solidFill>
              </a:rPr>
              <a:t> deliver such a one to Satan for the destruction of the flesh, that his spirit may be saved in the day of the Lord Jesus. </a:t>
            </a:r>
            <a:r>
              <a:rPr lang="en-US" sz="3000" baseline="30000" dirty="0">
                <a:solidFill>
                  <a:srgbClr val="FFFF00"/>
                </a:solidFill>
              </a:rPr>
              <a:t>6</a:t>
            </a:r>
            <a:r>
              <a:rPr lang="en-US" sz="3000" dirty="0">
                <a:solidFill>
                  <a:schemeClr val="bg1"/>
                </a:solidFill>
              </a:rPr>
              <a:t> Your glory-</a:t>
            </a:r>
            <a:r>
              <a:rPr lang="en-US" sz="3000" dirty="0" err="1">
                <a:solidFill>
                  <a:schemeClr val="bg1"/>
                </a:solidFill>
              </a:rPr>
              <a:t>ing</a:t>
            </a:r>
            <a:r>
              <a:rPr lang="en-US" sz="3000" dirty="0">
                <a:solidFill>
                  <a:schemeClr val="bg1"/>
                </a:solidFill>
              </a:rPr>
              <a:t> is not good. Do you not know that a little leaven leavens the whole lump?</a:t>
            </a:r>
            <a:endParaRPr lang="en-US" dirty="0">
              <a:solidFill>
                <a:schemeClr val="bg1"/>
              </a:solidFill>
            </a:endParaRPr>
          </a:p>
        </p:txBody>
      </p:sp>
    </p:spTree>
    <p:extLst>
      <p:ext uri="{BB962C8B-B14F-4D97-AF65-F5344CB8AC3E}">
        <p14:creationId xmlns:p14="http://schemas.microsoft.com/office/powerpoint/2010/main" val="3707433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Local oversight</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buNone/>
            </a:pPr>
            <a:r>
              <a:rPr lang="en-US" dirty="0">
                <a:solidFill>
                  <a:schemeClr val="bg1"/>
                </a:solidFill>
              </a:rPr>
              <a:t>1 Pt.5</a:t>
            </a:r>
            <a:r>
              <a:rPr lang="en-US" baseline="30000" dirty="0">
                <a:solidFill>
                  <a:srgbClr val="FFFF00"/>
                </a:solidFill>
              </a:rPr>
              <a:t>1</a:t>
            </a:r>
            <a:r>
              <a:rPr lang="en-US" dirty="0">
                <a:solidFill>
                  <a:schemeClr val="bg1"/>
                </a:solidFill>
              </a:rPr>
              <a:t> The elders who are among you I exhort, I who am a fellow elder and a wit-ness of the sufferings of Christ, and also a partaker of the glory that will be revealed: </a:t>
            </a:r>
            <a:r>
              <a:rPr lang="en-US" baseline="30000" dirty="0">
                <a:solidFill>
                  <a:srgbClr val="FFFF00"/>
                </a:solidFill>
              </a:rPr>
              <a:t>2</a:t>
            </a:r>
            <a:r>
              <a:rPr lang="en-US" baseline="30000" dirty="0">
                <a:solidFill>
                  <a:schemeClr val="bg1"/>
                </a:solidFill>
              </a:rPr>
              <a:t> </a:t>
            </a:r>
            <a:r>
              <a:rPr lang="en-US" dirty="0">
                <a:solidFill>
                  <a:schemeClr val="bg1"/>
                </a:solidFill>
              </a:rPr>
              <a:t>Shepherd the flock of God which is among you, serving as overseers, not by </a:t>
            </a:r>
            <a:r>
              <a:rPr lang="en-US" dirty="0" err="1">
                <a:solidFill>
                  <a:schemeClr val="bg1"/>
                </a:solidFill>
              </a:rPr>
              <a:t>compul-sion</a:t>
            </a:r>
            <a:r>
              <a:rPr lang="en-US" dirty="0">
                <a:solidFill>
                  <a:schemeClr val="bg1"/>
                </a:solidFill>
              </a:rPr>
              <a:t> but willingly, not for dishonest gain but eagerly</a:t>
            </a:r>
          </a:p>
          <a:p>
            <a:pPr marL="457200" lvl="1" indent="0">
              <a:buNone/>
            </a:pPr>
            <a:endParaRPr lang="en-US" dirty="0">
              <a:solidFill>
                <a:schemeClr val="bg1"/>
              </a:solidFill>
            </a:endParaRPr>
          </a:p>
        </p:txBody>
      </p:sp>
    </p:spTree>
    <p:extLst>
      <p:ext uri="{BB962C8B-B14F-4D97-AF65-F5344CB8AC3E}">
        <p14:creationId xmlns:p14="http://schemas.microsoft.com/office/powerpoint/2010/main" val="2610604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Treasury</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762000"/>
            <a:ext cx="8229600" cy="5638800"/>
          </a:xfrm>
        </p:spPr>
        <p:txBody>
          <a:bodyPr/>
          <a:lstStyle/>
          <a:p>
            <a:pPr marL="0" indent="0">
              <a:buNone/>
            </a:pPr>
            <a:r>
              <a:rPr lang="en-US" dirty="0">
                <a:solidFill>
                  <a:schemeClr val="bg1"/>
                </a:solidFill>
              </a:rPr>
              <a:t>1 Co.16</a:t>
            </a:r>
            <a:r>
              <a:rPr lang="en-US" baseline="30000" dirty="0">
                <a:solidFill>
                  <a:srgbClr val="FFFF00"/>
                </a:solidFill>
              </a:rPr>
              <a:t>1</a:t>
            </a:r>
            <a:r>
              <a:rPr lang="en-US" dirty="0">
                <a:solidFill>
                  <a:schemeClr val="bg1"/>
                </a:solidFill>
              </a:rPr>
              <a:t> Now concerning the collection for the saints, as I have given orders to the churches of Galatia, so you must do also: </a:t>
            </a:r>
            <a:r>
              <a:rPr lang="en-US" baseline="30000" dirty="0">
                <a:solidFill>
                  <a:srgbClr val="FFFF00"/>
                </a:solidFill>
              </a:rPr>
              <a:t>2</a:t>
            </a:r>
            <a:r>
              <a:rPr lang="en-US" baseline="30000" dirty="0">
                <a:solidFill>
                  <a:schemeClr val="bg1"/>
                </a:solidFill>
              </a:rPr>
              <a:t> </a:t>
            </a:r>
            <a:r>
              <a:rPr lang="en-US" dirty="0">
                <a:solidFill>
                  <a:schemeClr val="bg1"/>
                </a:solidFill>
              </a:rPr>
              <a:t>On the first day of the week let each one of you lay something aside, storing up as he may prosper, that there be no collections when I come.</a:t>
            </a:r>
          </a:p>
        </p:txBody>
      </p:sp>
    </p:spTree>
    <p:extLst>
      <p:ext uri="{BB962C8B-B14F-4D97-AF65-F5344CB8AC3E}">
        <p14:creationId xmlns:p14="http://schemas.microsoft.com/office/powerpoint/2010/main" val="753611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Function as a unit</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762000"/>
            <a:ext cx="8229600" cy="5638800"/>
          </a:xfrm>
        </p:spPr>
        <p:txBody>
          <a:bodyPr/>
          <a:lstStyle/>
          <a:p>
            <a:pPr marL="0" indent="0" algn="ctr">
              <a:buNone/>
            </a:pPr>
            <a:r>
              <a:rPr lang="en-US" dirty="0">
                <a:solidFill>
                  <a:srgbClr val="CCFFFF"/>
                </a:solidFill>
              </a:rPr>
              <a:t>Assembled; each participates</a:t>
            </a:r>
          </a:p>
          <a:p>
            <a:pPr marL="0" indent="0">
              <a:spcAft>
                <a:spcPts val="600"/>
              </a:spcAft>
              <a:buNone/>
            </a:pPr>
            <a:r>
              <a:rPr lang="en-US" dirty="0">
                <a:solidFill>
                  <a:schemeClr val="bg1"/>
                </a:solidFill>
              </a:rPr>
              <a:t>Ac.12</a:t>
            </a:r>
            <a:r>
              <a:rPr lang="en-US" baseline="30000" dirty="0">
                <a:solidFill>
                  <a:srgbClr val="FFFF00"/>
                </a:solidFill>
              </a:rPr>
              <a:t>5</a:t>
            </a:r>
            <a:r>
              <a:rPr lang="en-US" dirty="0">
                <a:solidFill>
                  <a:schemeClr val="bg1"/>
                </a:solidFill>
              </a:rPr>
              <a:t> </a:t>
            </a:r>
            <a:r>
              <a:rPr lang="en-US" sz="3100" dirty="0">
                <a:solidFill>
                  <a:schemeClr val="bg1"/>
                </a:solidFill>
              </a:rPr>
              <a:t>Peter was therefore kept in prison, but constant prayer was offered to God for him by the church.</a:t>
            </a:r>
          </a:p>
          <a:p>
            <a:pPr marL="0" indent="0">
              <a:spcAft>
                <a:spcPts val="600"/>
              </a:spcAft>
              <a:buNone/>
            </a:pPr>
            <a:r>
              <a:rPr lang="en-US" dirty="0">
                <a:solidFill>
                  <a:schemeClr val="bg1"/>
                </a:solidFill>
              </a:rPr>
              <a:t>Ep.5</a:t>
            </a:r>
            <a:r>
              <a:rPr lang="en-US" baseline="30000" dirty="0">
                <a:solidFill>
                  <a:srgbClr val="FFFF00"/>
                </a:solidFill>
              </a:rPr>
              <a:t>19</a:t>
            </a:r>
            <a:r>
              <a:rPr lang="en-US" dirty="0">
                <a:solidFill>
                  <a:schemeClr val="bg1"/>
                </a:solidFill>
              </a:rPr>
              <a:t> </a:t>
            </a:r>
            <a:r>
              <a:rPr lang="en-US" sz="3100" dirty="0">
                <a:solidFill>
                  <a:schemeClr val="bg1"/>
                </a:solidFill>
              </a:rPr>
              <a:t>speaking to one another in psalms and hymns and spiritual songs, singing and making melody in your heart to the Lord.</a:t>
            </a:r>
          </a:p>
          <a:p>
            <a:pPr marL="0" indent="0">
              <a:buNone/>
            </a:pPr>
            <a:r>
              <a:rPr lang="en-US" dirty="0">
                <a:solidFill>
                  <a:schemeClr val="bg1"/>
                </a:solidFill>
              </a:rPr>
              <a:t>1 Co.16</a:t>
            </a:r>
            <a:r>
              <a:rPr lang="en-US" baseline="30000" dirty="0">
                <a:solidFill>
                  <a:srgbClr val="FFFF00"/>
                </a:solidFill>
              </a:rPr>
              <a:t>2</a:t>
            </a:r>
            <a:r>
              <a:rPr lang="en-US" dirty="0">
                <a:solidFill>
                  <a:schemeClr val="bg1"/>
                </a:solidFill>
              </a:rPr>
              <a:t> </a:t>
            </a:r>
            <a:r>
              <a:rPr lang="en-US" sz="3100" dirty="0">
                <a:solidFill>
                  <a:schemeClr val="bg1"/>
                </a:solidFill>
              </a:rPr>
              <a:t>On the first day of the week let each one of you lay something aside, storing up as he may prosper, that there be no collections when I come</a:t>
            </a:r>
            <a:r>
              <a:rPr lang="en-US" sz="3100" i="1" dirty="0">
                <a:solidFill>
                  <a:schemeClr val="bg1"/>
                </a:solidFill>
              </a:rPr>
              <a:t>.</a:t>
            </a:r>
          </a:p>
          <a:p>
            <a:pPr marL="457200" lvl="1" indent="0">
              <a:buNone/>
            </a:pPr>
            <a:endParaRPr lang="en-US" dirty="0">
              <a:solidFill>
                <a:schemeClr val="bg1"/>
              </a:solidFill>
              <a:hlinkClick r:id="rId2">
                <a:extLst>
                  <a:ext uri="{A12FA001-AC4F-418D-AE19-62706E023703}">
                    <ahyp:hlinkClr xmlns:ahyp="http://schemas.microsoft.com/office/drawing/2018/hyperlinkcolor" val="tx"/>
                  </a:ext>
                </a:extLst>
              </a:hlinkClick>
            </a:endParaRPr>
          </a:p>
          <a:p>
            <a:pPr marL="0" indent="0">
              <a:buNone/>
            </a:pPr>
            <a:endParaRPr lang="en-US" dirty="0">
              <a:solidFill>
                <a:srgbClr val="0000FF"/>
              </a:solidFill>
              <a:hlinkClick r:id="rId2">
                <a:extLst>
                  <a:ext uri="{A12FA001-AC4F-418D-AE19-62706E023703}">
                    <ahyp:hlinkClr xmlns:ahyp="http://schemas.microsoft.com/office/drawing/2018/hyperlinkcolor" val="tx"/>
                  </a:ext>
                </a:extLst>
              </a:hlinkClick>
            </a:endParaRPr>
          </a:p>
          <a:p>
            <a:pPr marL="0" indent="0">
              <a:buNone/>
            </a:pPr>
            <a:endParaRPr lang="en-US" dirty="0">
              <a:solidFill>
                <a:schemeClr val="bg1"/>
              </a:solidFill>
            </a:endParaRPr>
          </a:p>
          <a:p>
            <a:pPr marL="457200" lvl="1" indent="0">
              <a:buNone/>
            </a:pPr>
            <a:endParaRPr lang="en-US" dirty="0">
              <a:solidFill>
                <a:schemeClr val="bg1"/>
              </a:solidFill>
            </a:endParaRPr>
          </a:p>
        </p:txBody>
      </p:sp>
    </p:spTree>
    <p:extLst>
      <p:ext uri="{BB962C8B-B14F-4D97-AF65-F5344CB8AC3E}">
        <p14:creationId xmlns:p14="http://schemas.microsoft.com/office/powerpoint/2010/main" val="98989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Function as a unit</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762000"/>
            <a:ext cx="8229600" cy="5638800"/>
          </a:xfrm>
        </p:spPr>
        <p:txBody>
          <a:bodyPr/>
          <a:lstStyle/>
          <a:p>
            <a:pPr marL="0" indent="0" algn="ctr">
              <a:buNone/>
            </a:pPr>
            <a:r>
              <a:rPr lang="en-US" dirty="0">
                <a:solidFill>
                  <a:srgbClr val="CCFFFF"/>
                </a:solidFill>
              </a:rPr>
              <a:t>Authorized agent</a:t>
            </a:r>
          </a:p>
          <a:p>
            <a:pPr marL="0" indent="0">
              <a:spcAft>
                <a:spcPts val="600"/>
              </a:spcAft>
              <a:buNone/>
            </a:pPr>
            <a:r>
              <a:rPr lang="en-US" dirty="0">
                <a:solidFill>
                  <a:schemeClr val="bg1"/>
                </a:solidFill>
              </a:rPr>
              <a:t>Ph.1</a:t>
            </a:r>
            <a:r>
              <a:rPr lang="en-US" baseline="30000" dirty="0">
                <a:solidFill>
                  <a:srgbClr val="FFFF00"/>
                </a:solidFill>
              </a:rPr>
              <a:t>5</a:t>
            </a:r>
            <a:r>
              <a:rPr lang="en-US" dirty="0">
                <a:solidFill>
                  <a:schemeClr val="bg1"/>
                </a:solidFill>
              </a:rPr>
              <a:t> </a:t>
            </a:r>
            <a:r>
              <a:rPr lang="en-US" sz="3100" dirty="0">
                <a:solidFill>
                  <a:schemeClr val="bg1"/>
                </a:solidFill>
              </a:rPr>
              <a:t>…for your fellowship in the gospel from the first day until now.</a:t>
            </a:r>
          </a:p>
          <a:p>
            <a:pPr marL="0" indent="0">
              <a:buNone/>
            </a:pPr>
            <a:r>
              <a:rPr lang="en-US" dirty="0">
                <a:solidFill>
                  <a:schemeClr val="bg1"/>
                </a:solidFill>
              </a:rPr>
              <a:t>Ph.4</a:t>
            </a:r>
            <a:r>
              <a:rPr lang="en-US" baseline="30000" dirty="0">
                <a:solidFill>
                  <a:srgbClr val="FFFF00"/>
                </a:solidFill>
              </a:rPr>
              <a:t>15</a:t>
            </a:r>
            <a:r>
              <a:rPr lang="en-US" dirty="0">
                <a:solidFill>
                  <a:schemeClr val="bg1"/>
                </a:solidFill>
              </a:rPr>
              <a:t> </a:t>
            </a:r>
            <a:r>
              <a:rPr lang="en-US" sz="3100" dirty="0">
                <a:solidFill>
                  <a:schemeClr val="bg1"/>
                </a:solidFill>
              </a:rPr>
              <a:t>Now you Philippians know also that in the beginning of the gospel, when I departed from Macedonia, no church shared with me concerning giving and receiving but you only.  </a:t>
            </a:r>
            <a:r>
              <a:rPr lang="en-US" sz="2400" dirty="0">
                <a:solidFill>
                  <a:srgbClr val="FFFF99"/>
                </a:solidFill>
              </a:rPr>
              <a:t>16</a:t>
            </a:r>
            <a:r>
              <a:rPr lang="en-US" sz="3100" dirty="0">
                <a:solidFill>
                  <a:schemeClr val="bg1"/>
                </a:solidFill>
              </a:rPr>
              <a:t> For even in </a:t>
            </a:r>
            <a:r>
              <a:rPr lang="en-US" sz="3100" dirty="0" err="1">
                <a:solidFill>
                  <a:schemeClr val="bg1"/>
                </a:solidFill>
              </a:rPr>
              <a:t>Thessalonica</a:t>
            </a:r>
            <a:r>
              <a:rPr lang="en-US" sz="3100" dirty="0">
                <a:solidFill>
                  <a:schemeClr val="bg1"/>
                </a:solidFill>
              </a:rPr>
              <a:t> you send aid once and again for my necessities. </a:t>
            </a:r>
          </a:p>
          <a:p>
            <a:pPr marL="0" indent="0">
              <a:buNone/>
            </a:pPr>
            <a:endParaRPr lang="en-US" sz="3100" dirty="0">
              <a:solidFill>
                <a:schemeClr val="bg1"/>
              </a:solidFill>
            </a:endParaRPr>
          </a:p>
        </p:txBody>
      </p:sp>
    </p:spTree>
    <p:extLst>
      <p:ext uri="{BB962C8B-B14F-4D97-AF65-F5344CB8AC3E}">
        <p14:creationId xmlns:p14="http://schemas.microsoft.com/office/powerpoint/2010/main" val="2379116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Be distinct from another church</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buNone/>
            </a:pPr>
            <a:r>
              <a:rPr lang="en-US" dirty="0">
                <a:solidFill>
                  <a:schemeClr val="bg1"/>
                </a:solidFill>
              </a:rPr>
              <a:t>Ro.16</a:t>
            </a:r>
            <a:r>
              <a:rPr lang="en-US" baseline="30000" dirty="0">
                <a:solidFill>
                  <a:srgbClr val="FFFF99"/>
                </a:solidFill>
              </a:rPr>
              <a:t>16 </a:t>
            </a:r>
            <a:r>
              <a:rPr lang="en-US" dirty="0">
                <a:solidFill>
                  <a:schemeClr val="bg1"/>
                </a:solidFill>
              </a:rPr>
              <a:t>…The churches of Christ greet you</a:t>
            </a:r>
            <a:r>
              <a:rPr lang="en-US" sz="3100" dirty="0">
                <a:solidFill>
                  <a:schemeClr val="bg1"/>
                </a:solidFill>
              </a:rPr>
              <a:t>.</a:t>
            </a:r>
          </a:p>
          <a:p>
            <a:pPr marL="0" indent="0">
              <a:buNone/>
            </a:pPr>
            <a:r>
              <a:rPr lang="en-US" dirty="0">
                <a:solidFill>
                  <a:schemeClr val="bg1"/>
                </a:solidFill>
              </a:rPr>
              <a:t>Ph.4</a:t>
            </a:r>
            <a:r>
              <a:rPr lang="en-US" baseline="30000" dirty="0">
                <a:solidFill>
                  <a:srgbClr val="FFFF00"/>
                </a:solidFill>
              </a:rPr>
              <a:t>15</a:t>
            </a:r>
            <a:r>
              <a:rPr lang="en-US" dirty="0">
                <a:solidFill>
                  <a:schemeClr val="bg1"/>
                </a:solidFill>
              </a:rPr>
              <a:t> </a:t>
            </a:r>
            <a:r>
              <a:rPr lang="en-US" sz="3100" dirty="0">
                <a:solidFill>
                  <a:schemeClr val="bg1"/>
                </a:solidFill>
              </a:rPr>
              <a:t>Now you Philippians know also that in the beginning of the gospel, when I departed from Macedonia, no church shared with me concerning giving and receiving but you only.</a:t>
            </a:r>
          </a:p>
          <a:p>
            <a:pPr marL="0" indent="0">
              <a:buNone/>
            </a:pPr>
            <a:r>
              <a:rPr lang="en-US" sz="3100" dirty="0">
                <a:solidFill>
                  <a:schemeClr val="bg1"/>
                </a:solidFill>
              </a:rPr>
              <a:t>Revelation 2-3   </a:t>
            </a:r>
          </a:p>
        </p:txBody>
      </p:sp>
    </p:spTree>
    <p:extLst>
      <p:ext uri="{BB962C8B-B14F-4D97-AF65-F5344CB8AC3E}">
        <p14:creationId xmlns:p14="http://schemas.microsoft.com/office/powerpoint/2010/main" val="123011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NT pattern for evangelism</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762000"/>
            <a:ext cx="8229600" cy="5638800"/>
          </a:xfrm>
        </p:spPr>
        <p:txBody>
          <a:bodyPr/>
          <a:lstStyle/>
          <a:p>
            <a:pPr marL="0" indent="0" algn="ctr">
              <a:buNone/>
            </a:pPr>
            <a:r>
              <a:rPr lang="en-US" dirty="0">
                <a:solidFill>
                  <a:srgbClr val="CCFFFF"/>
                </a:solidFill>
              </a:rPr>
              <a:t>Local church may send preacher</a:t>
            </a:r>
          </a:p>
          <a:p>
            <a:pPr marL="0" indent="0">
              <a:buNone/>
            </a:pPr>
            <a:r>
              <a:rPr lang="en-US" sz="3100" dirty="0">
                <a:solidFill>
                  <a:schemeClr val="bg1"/>
                </a:solidFill>
              </a:rPr>
              <a:t>Ac.13</a:t>
            </a:r>
            <a:r>
              <a:rPr lang="en-US" sz="3100" baseline="30000" dirty="0">
                <a:solidFill>
                  <a:srgbClr val="FFFF00"/>
                </a:solidFill>
              </a:rPr>
              <a:t>1</a:t>
            </a:r>
            <a:r>
              <a:rPr lang="en-US" sz="3100" dirty="0">
                <a:solidFill>
                  <a:schemeClr val="bg1"/>
                </a:solidFill>
              </a:rPr>
              <a:t> Now in the church that was at Antioch there were certain prophets and teachers: Barnabas, Simeon who was called Niger, Lucius of Cyrene, Manaen who had been brought up with Herod the tetrarch, and Saul. </a:t>
            </a:r>
            <a:r>
              <a:rPr lang="en-US" baseline="30000" dirty="0">
                <a:solidFill>
                  <a:srgbClr val="FFFF00"/>
                </a:solidFill>
              </a:rPr>
              <a:t>2</a:t>
            </a:r>
            <a:r>
              <a:rPr lang="en-US" baseline="30000" dirty="0">
                <a:solidFill>
                  <a:schemeClr val="bg1"/>
                </a:solidFill>
              </a:rPr>
              <a:t> </a:t>
            </a:r>
            <a:r>
              <a:rPr lang="en-US" sz="3100" dirty="0">
                <a:solidFill>
                  <a:schemeClr val="bg1"/>
                </a:solidFill>
              </a:rPr>
              <a:t>As they ministered to the Lord and fasted, the Holy Spirit said, “Now separate to Me Barnabas and Saul for the work to which I have called them.”  </a:t>
            </a:r>
            <a:r>
              <a:rPr lang="en-US" baseline="30000" dirty="0">
                <a:solidFill>
                  <a:srgbClr val="FFFF00"/>
                </a:solidFill>
              </a:rPr>
              <a:t>3</a:t>
            </a:r>
            <a:r>
              <a:rPr lang="en-US" baseline="30000" dirty="0">
                <a:solidFill>
                  <a:schemeClr val="bg1"/>
                </a:solidFill>
              </a:rPr>
              <a:t> </a:t>
            </a:r>
            <a:r>
              <a:rPr lang="en-US" sz="3100" dirty="0">
                <a:solidFill>
                  <a:schemeClr val="bg1"/>
                </a:solidFill>
              </a:rPr>
              <a:t>Then, having fasted and prayed, and laid hands on them, they sent them away.</a:t>
            </a:r>
          </a:p>
        </p:txBody>
      </p:sp>
    </p:spTree>
    <p:extLst>
      <p:ext uri="{BB962C8B-B14F-4D97-AF65-F5344CB8AC3E}">
        <p14:creationId xmlns:p14="http://schemas.microsoft.com/office/powerpoint/2010/main" val="2597810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NT pattern for evangelism</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762000"/>
            <a:ext cx="8229600" cy="5638800"/>
          </a:xfrm>
        </p:spPr>
        <p:txBody>
          <a:bodyPr/>
          <a:lstStyle/>
          <a:p>
            <a:pPr marL="0" indent="0" algn="ctr">
              <a:buNone/>
            </a:pPr>
            <a:r>
              <a:rPr lang="en-US" dirty="0">
                <a:solidFill>
                  <a:srgbClr val="CCFFFF"/>
                </a:solidFill>
              </a:rPr>
              <a:t>Local church may send preacher</a:t>
            </a:r>
          </a:p>
          <a:p>
            <a:pPr marL="0" indent="0">
              <a:buNone/>
            </a:pPr>
            <a:r>
              <a:rPr lang="en-US" sz="3100" dirty="0">
                <a:solidFill>
                  <a:schemeClr val="bg1"/>
                </a:solidFill>
              </a:rPr>
              <a:t>1 Th.1</a:t>
            </a:r>
            <a:r>
              <a:rPr lang="en-US" sz="3100" baseline="30000" dirty="0">
                <a:solidFill>
                  <a:srgbClr val="FFFF00"/>
                </a:solidFill>
              </a:rPr>
              <a:t>8</a:t>
            </a:r>
            <a:r>
              <a:rPr lang="en-US" sz="3100" dirty="0">
                <a:solidFill>
                  <a:schemeClr val="bg1"/>
                </a:solidFill>
              </a:rPr>
              <a:t> For from you the word of the Lord has sounded forth, not only in Macedonia and Achaia, but also in every place. Your faith toward God has gone out, so that we do not need to say anything.</a:t>
            </a:r>
          </a:p>
          <a:p>
            <a:pPr marL="0" indent="0">
              <a:buNone/>
            </a:pPr>
            <a:endParaRPr lang="en-US" dirty="0">
              <a:solidFill>
                <a:schemeClr val="bg1"/>
              </a:solidFill>
            </a:endParaRPr>
          </a:p>
        </p:txBody>
      </p:sp>
    </p:spTree>
    <p:extLst>
      <p:ext uri="{BB962C8B-B14F-4D97-AF65-F5344CB8AC3E}">
        <p14:creationId xmlns:p14="http://schemas.microsoft.com/office/powerpoint/2010/main" val="2909417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NT pattern for evangelism</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762000"/>
            <a:ext cx="8229600" cy="5638800"/>
          </a:xfrm>
        </p:spPr>
        <p:txBody>
          <a:bodyPr/>
          <a:lstStyle/>
          <a:p>
            <a:pPr marL="0" indent="0" algn="ctr">
              <a:buNone/>
            </a:pPr>
            <a:r>
              <a:rPr lang="en-US" sz="2600" dirty="0">
                <a:solidFill>
                  <a:srgbClr val="CCFFFF"/>
                </a:solidFill>
              </a:rPr>
              <a:t>Local church may send preacher</a:t>
            </a:r>
          </a:p>
          <a:p>
            <a:pPr marL="0" indent="0" algn="ctr">
              <a:buNone/>
            </a:pPr>
            <a:r>
              <a:rPr lang="en-US" dirty="0">
                <a:solidFill>
                  <a:srgbClr val="CCFFFF"/>
                </a:solidFill>
              </a:rPr>
              <a:t>Local church may send funds to preacher</a:t>
            </a:r>
          </a:p>
          <a:p>
            <a:pPr marL="0" indent="0">
              <a:buNone/>
            </a:pPr>
            <a:r>
              <a:rPr lang="en-US" sz="3100" dirty="0">
                <a:solidFill>
                  <a:schemeClr val="bg1"/>
                </a:solidFill>
              </a:rPr>
              <a:t>2 Co.11</a:t>
            </a:r>
            <a:r>
              <a:rPr lang="en-US" sz="3100" baseline="30000" dirty="0">
                <a:solidFill>
                  <a:srgbClr val="FFFF00"/>
                </a:solidFill>
              </a:rPr>
              <a:t>8</a:t>
            </a:r>
            <a:r>
              <a:rPr lang="en-US" sz="3100" dirty="0">
                <a:solidFill>
                  <a:schemeClr val="bg1"/>
                </a:solidFill>
              </a:rPr>
              <a:t> I robbed other churches, taking wages from them to minister to you. </a:t>
            </a:r>
            <a:endParaRPr lang="en-US" dirty="0">
              <a:solidFill>
                <a:schemeClr val="bg1"/>
              </a:solidFill>
            </a:endParaRPr>
          </a:p>
        </p:txBody>
      </p:sp>
    </p:spTree>
    <p:extLst>
      <p:ext uri="{BB962C8B-B14F-4D97-AF65-F5344CB8AC3E}">
        <p14:creationId xmlns:p14="http://schemas.microsoft.com/office/powerpoint/2010/main" val="2332531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Only the NT can identify Lord’s church</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spcAft>
                <a:spcPts val="600"/>
              </a:spcAft>
              <a:buNone/>
            </a:pPr>
            <a:r>
              <a:rPr lang="en-US" dirty="0">
                <a:solidFill>
                  <a:schemeClr val="bg1"/>
                </a:solidFill>
              </a:rPr>
              <a:t>Lk.8</a:t>
            </a:r>
            <a:r>
              <a:rPr lang="en-US" baseline="30000" dirty="0">
                <a:solidFill>
                  <a:srgbClr val="FFFF00"/>
                </a:solidFill>
              </a:rPr>
              <a:t>11</a:t>
            </a:r>
            <a:r>
              <a:rPr lang="en-US" dirty="0">
                <a:solidFill>
                  <a:schemeClr val="bg1"/>
                </a:solidFill>
              </a:rPr>
              <a:t> </a:t>
            </a:r>
            <a:r>
              <a:rPr lang="en-US" sz="3000" dirty="0">
                <a:solidFill>
                  <a:schemeClr val="bg1"/>
                </a:solidFill>
              </a:rPr>
              <a:t>Now the parable is this: The seed is the word of God.</a:t>
            </a:r>
          </a:p>
          <a:p>
            <a:pPr marL="0" indent="0">
              <a:spcAft>
                <a:spcPts val="600"/>
              </a:spcAft>
              <a:buNone/>
            </a:pPr>
            <a:r>
              <a:rPr lang="en-US" dirty="0">
                <a:solidFill>
                  <a:schemeClr val="bg1"/>
                </a:solidFill>
              </a:rPr>
              <a:t>Rv.2</a:t>
            </a:r>
            <a:r>
              <a:rPr lang="en-US" baseline="30000" dirty="0">
                <a:solidFill>
                  <a:srgbClr val="FFFF00"/>
                </a:solidFill>
              </a:rPr>
              <a:t>4</a:t>
            </a:r>
            <a:r>
              <a:rPr lang="en-US" dirty="0">
                <a:solidFill>
                  <a:schemeClr val="bg1"/>
                </a:solidFill>
              </a:rPr>
              <a:t> </a:t>
            </a:r>
            <a:r>
              <a:rPr lang="en-US" sz="3000" dirty="0">
                <a:solidFill>
                  <a:schemeClr val="bg1"/>
                </a:solidFill>
              </a:rPr>
              <a:t>Nevertheless I have this against you, that you have left your first love.  </a:t>
            </a:r>
            <a:r>
              <a:rPr lang="en-US" baseline="30000" dirty="0">
                <a:solidFill>
                  <a:srgbClr val="FFFF00"/>
                </a:solidFill>
              </a:rPr>
              <a:t>5</a:t>
            </a:r>
            <a:r>
              <a:rPr lang="en-US" baseline="30000" dirty="0">
                <a:solidFill>
                  <a:schemeClr val="bg1"/>
                </a:solidFill>
              </a:rPr>
              <a:t> </a:t>
            </a:r>
            <a:r>
              <a:rPr lang="en-US" sz="3000" dirty="0">
                <a:solidFill>
                  <a:schemeClr val="bg1"/>
                </a:solidFill>
              </a:rPr>
              <a:t>Remember therefore from where you have fallen; repent, and do the first works, or else I will come to you quickly and remove your lampstand from its place – unless you repent.</a:t>
            </a:r>
          </a:p>
          <a:p>
            <a:pPr marL="0" indent="0">
              <a:spcAft>
                <a:spcPts val="600"/>
              </a:spcAft>
              <a:buNone/>
            </a:pPr>
            <a:r>
              <a:rPr lang="en-US" sz="3000" dirty="0">
                <a:solidFill>
                  <a:schemeClr val="bg1"/>
                </a:solidFill>
              </a:rPr>
              <a:t>Ep.3</a:t>
            </a:r>
            <a:r>
              <a:rPr lang="en-US" baseline="30000" dirty="0">
                <a:solidFill>
                  <a:srgbClr val="FFFF00"/>
                </a:solidFill>
              </a:rPr>
              <a:t>21</a:t>
            </a:r>
            <a:r>
              <a:rPr lang="en-US" b="1" baseline="30000" dirty="0">
                <a:solidFill>
                  <a:schemeClr val="bg1"/>
                </a:solidFill>
              </a:rPr>
              <a:t> </a:t>
            </a:r>
            <a:r>
              <a:rPr lang="en-US" sz="3000" dirty="0">
                <a:solidFill>
                  <a:schemeClr val="bg1"/>
                </a:solidFill>
              </a:rPr>
              <a:t>to him be glory in the church by Christ Jesus to all generations, forever and ever. Amen. </a:t>
            </a:r>
          </a:p>
        </p:txBody>
      </p:sp>
    </p:spTree>
    <p:extLst>
      <p:ext uri="{BB962C8B-B14F-4D97-AF65-F5344CB8AC3E}">
        <p14:creationId xmlns:p14="http://schemas.microsoft.com/office/powerpoint/2010/main" val="22599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NT pattern for evangelism</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228600" y="762000"/>
            <a:ext cx="8610600" cy="5638800"/>
          </a:xfrm>
        </p:spPr>
        <p:txBody>
          <a:bodyPr/>
          <a:lstStyle/>
          <a:p>
            <a:pPr marL="0" indent="0" algn="ctr">
              <a:buNone/>
            </a:pPr>
            <a:r>
              <a:rPr lang="en-US" sz="2600" dirty="0">
                <a:solidFill>
                  <a:srgbClr val="CCFFFF"/>
                </a:solidFill>
              </a:rPr>
              <a:t>Local church may send preacher</a:t>
            </a:r>
          </a:p>
          <a:p>
            <a:pPr marL="0" indent="0" algn="ctr">
              <a:buNone/>
            </a:pPr>
            <a:r>
              <a:rPr lang="en-US" sz="2600" dirty="0">
                <a:solidFill>
                  <a:srgbClr val="CCFFFF"/>
                </a:solidFill>
              </a:rPr>
              <a:t>Local church may send funds to preacher</a:t>
            </a:r>
          </a:p>
          <a:p>
            <a:pPr marL="0" indent="0" algn="ctr">
              <a:buNone/>
            </a:pPr>
            <a:r>
              <a:rPr lang="en-US" dirty="0">
                <a:solidFill>
                  <a:srgbClr val="CCFFFF"/>
                </a:solidFill>
              </a:rPr>
              <a:t>Local churches may support preacher</a:t>
            </a:r>
          </a:p>
          <a:p>
            <a:pPr marL="0" indent="0">
              <a:spcBef>
                <a:spcPts val="600"/>
              </a:spcBef>
              <a:buNone/>
            </a:pPr>
            <a:r>
              <a:rPr lang="en-US" sz="3100" dirty="0">
                <a:solidFill>
                  <a:schemeClr val="bg1"/>
                </a:solidFill>
              </a:rPr>
              <a:t>Ph.4</a:t>
            </a:r>
            <a:r>
              <a:rPr lang="en-US" sz="3100" baseline="30000" dirty="0">
                <a:solidFill>
                  <a:srgbClr val="FFFF00"/>
                </a:solidFill>
              </a:rPr>
              <a:t>15</a:t>
            </a:r>
            <a:r>
              <a:rPr lang="en-US" sz="3100" dirty="0">
                <a:solidFill>
                  <a:schemeClr val="bg1"/>
                </a:solidFill>
              </a:rPr>
              <a:t> </a:t>
            </a:r>
            <a:r>
              <a:rPr lang="en-US" sz="3000" dirty="0">
                <a:solidFill>
                  <a:schemeClr val="bg1"/>
                </a:solidFill>
              </a:rPr>
              <a:t>Now you Philippians know also that in the beginning of the gospel, when I departed from Macedonia, no church shared with me concerning giving and receiving but you only. </a:t>
            </a:r>
            <a:r>
              <a:rPr lang="en-US" baseline="30000" dirty="0">
                <a:solidFill>
                  <a:srgbClr val="FFFF00"/>
                </a:solidFill>
              </a:rPr>
              <a:t>16</a:t>
            </a:r>
            <a:r>
              <a:rPr lang="en-US" dirty="0">
                <a:solidFill>
                  <a:schemeClr val="bg1"/>
                </a:solidFill>
              </a:rPr>
              <a:t> </a:t>
            </a:r>
            <a:r>
              <a:rPr lang="en-US" sz="3000" dirty="0">
                <a:solidFill>
                  <a:schemeClr val="bg1"/>
                </a:solidFill>
              </a:rPr>
              <a:t>For even in Thessalonica you sent aid once and again for my necessities. </a:t>
            </a:r>
            <a:r>
              <a:rPr lang="en-US" baseline="30000" dirty="0">
                <a:solidFill>
                  <a:srgbClr val="FFFF00"/>
                </a:solidFill>
              </a:rPr>
              <a:t>17</a:t>
            </a:r>
            <a:r>
              <a:rPr lang="en-US" dirty="0">
                <a:solidFill>
                  <a:schemeClr val="bg1"/>
                </a:solidFill>
              </a:rPr>
              <a:t> </a:t>
            </a:r>
            <a:r>
              <a:rPr lang="en-US" sz="3000" dirty="0">
                <a:solidFill>
                  <a:schemeClr val="bg1"/>
                </a:solidFill>
              </a:rPr>
              <a:t>Not that I seek the gift, but I seek the fruit that abounds to your account…</a:t>
            </a:r>
            <a:endParaRPr lang="en-US" dirty="0">
              <a:solidFill>
                <a:schemeClr val="bg1"/>
              </a:solidFill>
            </a:endParaRPr>
          </a:p>
        </p:txBody>
      </p:sp>
    </p:spTree>
    <p:extLst>
      <p:ext uri="{BB962C8B-B14F-4D97-AF65-F5344CB8AC3E}">
        <p14:creationId xmlns:p14="http://schemas.microsoft.com/office/powerpoint/2010/main" val="837677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Man’s plan improves upon God’s??</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762000"/>
            <a:ext cx="8229600" cy="5638800"/>
          </a:xfrm>
        </p:spPr>
        <p:txBody>
          <a:bodyPr/>
          <a:lstStyle/>
          <a:p>
            <a:pPr marL="0" indent="0">
              <a:buNone/>
            </a:pPr>
            <a:endParaRPr lang="en-US" dirty="0">
              <a:solidFill>
                <a:schemeClr val="bg1"/>
              </a:solidFill>
            </a:endParaRPr>
          </a:p>
          <a:p>
            <a:pPr marL="0" indent="0">
              <a:buNone/>
            </a:pPr>
            <a:endParaRPr lang="en-US" dirty="0">
              <a:solidFill>
                <a:schemeClr val="bg1"/>
              </a:solidFill>
            </a:endParaRPr>
          </a:p>
          <a:p>
            <a:pPr marL="0" indent="0">
              <a:spcAft>
                <a:spcPts val="2100"/>
              </a:spcAft>
              <a:buNone/>
            </a:pPr>
            <a:r>
              <a:rPr lang="en-US" dirty="0">
                <a:solidFill>
                  <a:schemeClr val="bg1"/>
                </a:solidFill>
              </a:rPr>
              <a:t>Church– </a:t>
            </a:r>
          </a:p>
          <a:p>
            <a:pPr marL="0" indent="0">
              <a:buNone/>
            </a:pPr>
            <a:endParaRPr lang="en-US" dirty="0">
              <a:solidFill>
                <a:schemeClr val="bg1"/>
              </a:solidFill>
            </a:endParaRPr>
          </a:p>
          <a:p>
            <a:pPr marL="0" indent="0">
              <a:buNone/>
            </a:pPr>
            <a:endParaRPr lang="en-US" dirty="0">
              <a:solidFill>
                <a:schemeClr val="bg1"/>
              </a:solidFill>
            </a:endParaRPr>
          </a:p>
          <a:p>
            <a:pPr marL="0" indent="0">
              <a:buNone/>
            </a:pPr>
            <a:endParaRPr lang="en-US" dirty="0">
              <a:solidFill>
                <a:schemeClr val="bg1"/>
              </a:solidFill>
            </a:endParaRPr>
          </a:p>
          <a:p>
            <a:pPr marL="0" indent="0">
              <a:buNone/>
            </a:pPr>
            <a:r>
              <a:rPr lang="en-US" dirty="0">
                <a:solidFill>
                  <a:schemeClr val="bg1"/>
                </a:solidFill>
              </a:rPr>
              <a:t>Church– </a:t>
            </a:r>
          </a:p>
        </p:txBody>
      </p:sp>
      <p:cxnSp>
        <p:nvCxnSpPr>
          <p:cNvPr id="6" name="Straight Connector 5">
            <a:extLst>
              <a:ext uri="{FF2B5EF4-FFF2-40B4-BE49-F238E27FC236}">
                <a16:creationId xmlns:a16="http://schemas.microsoft.com/office/drawing/2014/main" id="{A15D3BE2-F5EE-417A-9501-39E273102715}"/>
              </a:ext>
            </a:extLst>
          </p:cNvPr>
          <p:cNvCxnSpPr>
            <a:cxnSpLocks/>
          </p:cNvCxnSpPr>
          <p:nvPr/>
        </p:nvCxnSpPr>
        <p:spPr>
          <a:xfrm>
            <a:off x="2209800" y="1295400"/>
            <a:ext cx="0" cy="1828800"/>
          </a:xfrm>
          <a:prstGeom prst="line">
            <a:avLst/>
          </a:prstGeom>
          <a:ln w="38100">
            <a:solidFill>
              <a:srgbClr val="FFFFCC"/>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72C3CA43-A3B0-4503-936D-2AB3FBB79D91}"/>
              </a:ext>
            </a:extLst>
          </p:cNvPr>
          <p:cNvCxnSpPr/>
          <p:nvPr/>
        </p:nvCxnSpPr>
        <p:spPr>
          <a:xfrm>
            <a:off x="2209800" y="1295400"/>
            <a:ext cx="1981200" cy="0"/>
          </a:xfrm>
          <a:prstGeom prst="line">
            <a:avLst/>
          </a:prstGeom>
          <a:ln w="38100">
            <a:solidFill>
              <a:srgbClr val="FFFFCC"/>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D8B7918-B209-4561-ABA5-458A55C093BB}"/>
              </a:ext>
            </a:extLst>
          </p:cNvPr>
          <p:cNvCxnSpPr/>
          <p:nvPr/>
        </p:nvCxnSpPr>
        <p:spPr>
          <a:xfrm>
            <a:off x="2209800" y="1905000"/>
            <a:ext cx="1981200" cy="0"/>
          </a:xfrm>
          <a:prstGeom prst="line">
            <a:avLst/>
          </a:prstGeom>
          <a:ln w="38100">
            <a:solidFill>
              <a:srgbClr val="FFFFCC"/>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2EDBE07B-0A16-4F85-BB58-7E8B49005FFF}"/>
              </a:ext>
            </a:extLst>
          </p:cNvPr>
          <p:cNvCxnSpPr/>
          <p:nvPr/>
        </p:nvCxnSpPr>
        <p:spPr>
          <a:xfrm>
            <a:off x="2209800" y="2514600"/>
            <a:ext cx="1981200" cy="0"/>
          </a:xfrm>
          <a:prstGeom prst="line">
            <a:avLst/>
          </a:prstGeom>
          <a:ln w="38100">
            <a:solidFill>
              <a:srgbClr val="FFFFCC"/>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54A093A-69AB-430D-A880-11C86BD483CA}"/>
              </a:ext>
            </a:extLst>
          </p:cNvPr>
          <p:cNvCxnSpPr/>
          <p:nvPr/>
        </p:nvCxnSpPr>
        <p:spPr>
          <a:xfrm>
            <a:off x="2209800" y="3124200"/>
            <a:ext cx="1981200" cy="0"/>
          </a:xfrm>
          <a:prstGeom prst="line">
            <a:avLst/>
          </a:prstGeom>
          <a:ln w="38100">
            <a:solidFill>
              <a:srgbClr val="FFFFCC"/>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83D7C95A-4629-439B-863A-8B82B62A6A79}"/>
              </a:ext>
            </a:extLst>
          </p:cNvPr>
          <p:cNvSpPr/>
          <p:nvPr/>
        </p:nvSpPr>
        <p:spPr>
          <a:xfrm>
            <a:off x="4343400" y="1076036"/>
            <a:ext cx="4267190" cy="2362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US" sz="3000" dirty="0"/>
              <a:t>Selects area of work</a:t>
            </a:r>
          </a:p>
          <a:p>
            <a:pPr>
              <a:spcAft>
                <a:spcPts val="900"/>
              </a:spcAft>
            </a:pPr>
            <a:r>
              <a:rPr lang="en-US" sz="3000" dirty="0"/>
              <a:t>Selects preachers</a:t>
            </a:r>
          </a:p>
          <a:p>
            <a:pPr>
              <a:spcAft>
                <a:spcPts val="800"/>
              </a:spcAft>
            </a:pPr>
            <a:r>
              <a:rPr lang="en-US" sz="3000" dirty="0"/>
              <a:t>Provides place, support</a:t>
            </a:r>
          </a:p>
          <a:p>
            <a:r>
              <a:rPr lang="en-US" sz="3000" dirty="0"/>
              <a:t>Facilities (tools)</a:t>
            </a:r>
          </a:p>
        </p:txBody>
      </p:sp>
      <p:sp>
        <p:nvSpPr>
          <p:cNvPr id="14" name="Rectangle 13">
            <a:extLst>
              <a:ext uri="{FF2B5EF4-FFF2-40B4-BE49-F238E27FC236}">
                <a16:creationId xmlns:a16="http://schemas.microsoft.com/office/drawing/2014/main" id="{9AA9C8C9-28E0-4825-A750-E9704D9DE9D1}"/>
              </a:ext>
            </a:extLst>
          </p:cNvPr>
          <p:cNvSpPr/>
          <p:nvPr/>
        </p:nvSpPr>
        <p:spPr>
          <a:xfrm>
            <a:off x="2200568" y="3953164"/>
            <a:ext cx="1904993" cy="1828800"/>
          </a:xfrm>
          <a:prstGeom prst="rect">
            <a:avLst/>
          </a:prstGeom>
          <a:solidFill>
            <a:schemeClr val="tx1"/>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M. Society</a:t>
            </a:r>
          </a:p>
          <a:p>
            <a:pPr algn="ctr"/>
            <a:r>
              <a:rPr lang="en-US" sz="2800" dirty="0"/>
              <a:t>President,</a:t>
            </a:r>
            <a:br>
              <a:rPr lang="en-US" sz="2800" dirty="0"/>
            </a:br>
            <a:r>
              <a:rPr lang="en-US" sz="2800" dirty="0"/>
              <a:t>Board, Treasury</a:t>
            </a:r>
          </a:p>
        </p:txBody>
      </p:sp>
      <p:cxnSp>
        <p:nvCxnSpPr>
          <p:cNvPr id="16" name="Straight Connector 15">
            <a:extLst>
              <a:ext uri="{FF2B5EF4-FFF2-40B4-BE49-F238E27FC236}">
                <a16:creationId xmlns:a16="http://schemas.microsoft.com/office/drawing/2014/main" id="{A598AA94-B2B8-4D7B-9194-731A8331F652}"/>
              </a:ext>
            </a:extLst>
          </p:cNvPr>
          <p:cNvCxnSpPr>
            <a:cxnSpLocks/>
          </p:cNvCxnSpPr>
          <p:nvPr/>
        </p:nvCxnSpPr>
        <p:spPr>
          <a:xfrm>
            <a:off x="4083741" y="4897584"/>
            <a:ext cx="473145"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08511F24-D124-4B47-A1E0-F5ED00EB3631}"/>
              </a:ext>
            </a:extLst>
          </p:cNvPr>
          <p:cNvPicPr>
            <a:picLocks noChangeAspect="1"/>
          </p:cNvPicPr>
          <p:nvPr/>
        </p:nvPicPr>
        <p:blipFill>
          <a:blip r:embed="rId2"/>
          <a:stretch>
            <a:fillRect/>
          </a:stretch>
        </p:blipFill>
        <p:spPr>
          <a:xfrm>
            <a:off x="4535249" y="3925662"/>
            <a:ext cx="1255951" cy="1865538"/>
          </a:xfrm>
          <a:prstGeom prst="rect">
            <a:avLst/>
          </a:prstGeom>
        </p:spPr>
      </p:pic>
      <p:sp>
        <p:nvSpPr>
          <p:cNvPr id="20" name="Rectangle 19">
            <a:extLst>
              <a:ext uri="{FF2B5EF4-FFF2-40B4-BE49-F238E27FC236}">
                <a16:creationId xmlns:a16="http://schemas.microsoft.com/office/drawing/2014/main" id="{007C4ABA-DC06-4F41-A8E0-753117E877E2}"/>
              </a:ext>
            </a:extLst>
          </p:cNvPr>
          <p:cNvSpPr/>
          <p:nvPr/>
        </p:nvSpPr>
        <p:spPr>
          <a:xfrm>
            <a:off x="5867400" y="3768432"/>
            <a:ext cx="3200400" cy="20897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US" sz="2900" dirty="0"/>
              <a:t>Selects area</a:t>
            </a:r>
          </a:p>
          <a:p>
            <a:pPr>
              <a:spcAft>
                <a:spcPts val="900"/>
              </a:spcAft>
            </a:pPr>
            <a:r>
              <a:rPr lang="en-US" sz="2900" dirty="0"/>
              <a:t>Selects preachers</a:t>
            </a:r>
          </a:p>
          <a:p>
            <a:pPr>
              <a:spcAft>
                <a:spcPts val="800"/>
              </a:spcAft>
            </a:pPr>
            <a:r>
              <a:rPr lang="en-US" sz="2900" dirty="0"/>
              <a:t>Provides place…</a:t>
            </a:r>
          </a:p>
          <a:p>
            <a:r>
              <a:rPr lang="en-US" sz="2900" dirty="0"/>
              <a:t>Facilities (tools)</a:t>
            </a:r>
          </a:p>
        </p:txBody>
      </p:sp>
    </p:spTree>
    <p:extLst>
      <p:ext uri="{BB962C8B-B14F-4D97-AF65-F5344CB8AC3E}">
        <p14:creationId xmlns:p14="http://schemas.microsoft.com/office/powerpoint/2010/main" val="728818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500"/>
                                        <p:tgtEl>
                                          <p:spTgt spid="14"/>
                                        </p:tgtEl>
                                      </p:cBhvr>
                                    </p:animEffect>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500"/>
                                        <p:tgtEl>
                                          <p:spTgt spid="16"/>
                                        </p:tgtEl>
                                      </p:cBhvr>
                                    </p:animEffect>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left)">
                                      <p:cBhvr>
                                        <p:cTn id="19" dur="500"/>
                                        <p:tgtEl>
                                          <p:spTgt spid="18"/>
                                        </p:tgtEl>
                                      </p:cBhvr>
                                    </p:animEffect>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left)">
                                      <p:cBhvr>
                                        <p:cTn id="2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0"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744537"/>
          </a:xfrm>
        </p:spPr>
        <p:txBody>
          <a:bodyPr/>
          <a:lstStyle/>
          <a:p>
            <a:r>
              <a:rPr lang="en-US" sz="3600" dirty="0">
                <a:solidFill>
                  <a:srgbClr val="FFFF00"/>
                </a:solidFill>
              </a:rPr>
              <a:t>Wisdom of God</a:t>
            </a:r>
            <a:endParaRPr lang="en-US" sz="3600" dirty="0">
              <a:solidFill>
                <a:srgbClr val="CCFFFF"/>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90600"/>
            <a:ext cx="8610600" cy="5486400"/>
          </a:xfrm>
        </p:spPr>
        <p:txBody>
          <a:bodyPr/>
          <a:lstStyle/>
          <a:p>
            <a:pPr marL="0" indent="0">
              <a:buNone/>
            </a:pPr>
            <a:r>
              <a:rPr lang="en-US" sz="3100" dirty="0">
                <a:solidFill>
                  <a:schemeClr val="bg1"/>
                </a:solidFill>
              </a:rPr>
              <a:t>Ep.3</a:t>
            </a:r>
            <a:r>
              <a:rPr lang="en-US" sz="3100" baseline="30000" dirty="0">
                <a:solidFill>
                  <a:srgbClr val="FFFF00"/>
                </a:solidFill>
              </a:rPr>
              <a:t>10</a:t>
            </a:r>
            <a:r>
              <a:rPr lang="en-US" sz="3100" dirty="0">
                <a:solidFill>
                  <a:schemeClr val="bg1"/>
                </a:solidFill>
              </a:rPr>
              <a:t> </a:t>
            </a:r>
            <a:r>
              <a:rPr lang="en-US" dirty="0">
                <a:solidFill>
                  <a:schemeClr val="bg1"/>
                </a:solidFill>
              </a:rPr>
              <a:t>to the intent that now the manifold wisdom of God might be made known by the church to the principalities and powers in the heavenly </a:t>
            </a:r>
            <a:r>
              <a:rPr lang="en-US" i="1" dirty="0">
                <a:solidFill>
                  <a:schemeClr val="bg1"/>
                </a:solidFill>
              </a:rPr>
              <a:t>places, </a:t>
            </a:r>
            <a:r>
              <a:rPr lang="en-US" baseline="30000" dirty="0">
                <a:solidFill>
                  <a:srgbClr val="FFFF00"/>
                </a:solidFill>
              </a:rPr>
              <a:t>11</a:t>
            </a:r>
            <a:r>
              <a:rPr lang="en-US" dirty="0">
                <a:solidFill>
                  <a:schemeClr val="bg1"/>
                </a:solidFill>
              </a:rPr>
              <a:t> according to the eternal purpose which He accomplished in Christ Jesus our Lord . . . </a:t>
            </a:r>
            <a:r>
              <a:rPr lang="en-US" baseline="30000" dirty="0">
                <a:solidFill>
                  <a:srgbClr val="FFFF00"/>
                </a:solidFill>
              </a:rPr>
              <a:t>21</a:t>
            </a:r>
            <a:r>
              <a:rPr lang="en-US" dirty="0">
                <a:solidFill>
                  <a:schemeClr val="bg1"/>
                </a:solidFill>
              </a:rPr>
              <a:t> to Him be glory in the church by Christ Jesus to all generations, forever and ever. Amen.</a:t>
            </a:r>
          </a:p>
          <a:p>
            <a:pPr marL="0" indent="0">
              <a:buNone/>
            </a:pPr>
            <a:endParaRPr lang="en-US" dirty="0">
              <a:solidFill>
                <a:schemeClr val="bg1"/>
              </a:solidFill>
            </a:endParaRPr>
          </a:p>
        </p:txBody>
      </p:sp>
    </p:spTree>
    <p:extLst>
      <p:ext uri="{BB962C8B-B14F-4D97-AF65-F5344CB8AC3E}">
        <p14:creationId xmlns:p14="http://schemas.microsoft.com/office/powerpoint/2010/main" val="3680247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744537"/>
          </a:xfrm>
        </p:spPr>
        <p:txBody>
          <a:bodyPr/>
          <a:lstStyle/>
          <a:p>
            <a:r>
              <a:rPr lang="en-US" sz="3600" dirty="0">
                <a:solidFill>
                  <a:srgbClr val="FFFF00"/>
                </a:solidFill>
              </a:rPr>
              <a:t>Wisdom of God</a:t>
            </a:r>
            <a:endParaRPr lang="en-US" sz="3600" dirty="0">
              <a:solidFill>
                <a:srgbClr val="CCFFFF"/>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14400"/>
            <a:ext cx="8610600" cy="5486400"/>
          </a:xfrm>
        </p:spPr>
        <p:txBody>
          <a:bodyPr/>
          <a:lstStyle/>
          <a:p>
            <a:pPr marL="0" indent="0">
              <a:spcAft>
                <a:spcPts val="600"/>
              </a:spcAft>
              <a:buNone/>
            </a:pPr>
            <a:r>
              <a:rPr lang="en-US" sz="3100" dirty="0">
                <a:solidFill>
                  <a:schemeClr val="bg1"/>
                </a:solidFill>
              </a:rPr>
              <a:t>Ep.4</a:t>
            </a:r>
            <a:r>
              <a:rPr lang="en-US" sz="3100" baseline="30000" dirty="0">
                <a:solidFill>
                  <a:srgbClr val="FFFF00"/>
                </a:solidFill>
              </a:rPr>
              <a:t>4</a:t>
            </a:r>
            <a:r>
              <a:rPr lang="en-US" sz="3100" dirty="0">
                <a:solidFill>
                  <a:schemeClr val="bg1"/>
                </a:solidFill>
              </a:rPr>
              <a:t> </a:t>
            </a:r>
            <a:r>
              <a:rPr lang="en-US" dirty="0">
                <a:solidFill>
                  <a:schemeClr val="bg1"/>
                </a:solidFill>
              </a:rPr>
              <a:t>There is one body and one Spirit, just as you were called in one hope of your calling; </a:t>
            </a:r>
            <a:r>
              <a:rPr lang="en-US" baseline="30000" dirty="0">
                <a:solidFill>
                  <a:srgbClr val="FFFF00"/>
                </a:solidFill>
              </a:rPr>
              <a:t>5</a:t>
            </a:r>
            <a:r>
              <a:rPr lang="en-US" dirty="0">
                <a:solidFill>
                  <a:schemeClr val="bg1"/>
                </a:solidFill>
              </a:rPr>
              <a:t> one Lord, one faith, one baptism; </a:t>
            </a:r>
            <a:r>
              <a:rPr lang="en-US" baseline="30000" dirty="0">
                <a:solidFill>
                  <a:srgbClr val="FFFF00"/>
                </a:solidFill>
              </a:rPr>
              <a:t>6</a:t>
            </a:r>
            <a:r>
              <a:rPr lang="en-US" dirty="0">
                <a:solidFill>
                  <a:schemeClr val="bg1"/>
                </a:solidFill>
              </a:rPr>
              <a:t> one God and Father of all, who is above all, and through all, and in you all.</a:t>
            </a:r>
          </a:p>
          <a:p>
            <a:pPr marL="0" indent="0">
              <a:buNone/>
            </a:pPr>
            <a:r>
              <a:rPr lang="en-US" dirty="0">
                <a:solidFill>
                  <a:schemeClr val="bg1"/>
                </a:solidFill>
              </a:rPr>
              <a:t>Ph.4</a:t>
            </a:r>
            <a:r>
              <a:rPr lang="en-US" baseline="30000" dirty="0">
                <a:solidFill>
                  <a:srgbClr val="FFFF00"/>
                </a:solidFill>
              </a:rPr>
              <a:t>15</a:t>
            </a:r>
            <a:r>
              <a:rPr lang="en-US" dirty="0">
                <a:solidFill>
                  <a:schemeClr val="bg1"/>
                </a:solidFill>
              </a:rPr>
              <a:t> Now you Philippians know also that in the beginning of the gospel, when I departed from Macedonia, no church shared with me concerning giving and receiving but you only. </a:t>
            </a:r>
            <a:r>
              <a:rPr lang="en-US" baseline="30000" dirty="0">
                <a:solidFill>
                  <a:srgbClr val="FFFF00"/>
                </a:solidFill>
              </a:rPr>
              <a:t>16</a:t>
            </a:r>
            <a:r>
              <a:rPr lang="en-US" baseline="30000" dirty="0">
                <a:solidFill>
                  <a:schemeClr val="bg1"/>
                </a:solidFill>
              </a:rPr>
              <a:t> </a:t>
            </a:r>
            <a:r>
              <a:rPr lang="en-US" dirty="0">
                <a:solidFill>
                  <a:schemeClr val="bg1"/>
                </a:solidFill>
              </a:rPr>
              <a:t>For even in Thessalonica you sent aid once and again for my necessities.</a:t>
            </a:r>
          </a:p>
        </p:txBody>
      </p:sp>
    </p:spTree>
    <p:extLst>
      <p:ext uri="{BB962C8B-B14F-4D97-AF65-F5344CB8AC3E}">
        <p14:creationId xmlns:p14="http://schemas.microsoft.com/office/powerpoint/2010/main" val="3716353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93663"/>
            <a:ext cx="8229600" cy="744537"/>
          </a:xfrm>
        </p:spPr>
        <p:txBody>
          <a:bodyPr/>
          <a:lstStyle/>
          <a:p>
            <a:r>
              <a:rPr lang="en-US" sz="3600" dirty="0">
                <a:solidFill>
                  <a:srgbClr val="FFFF00"/>
                </a:solidFill>
              </a:rPr>
              <a:t>Wisdom of God</a:t>
            </a:r>
            <a:endParaRPr lang="en-US" sz="3600" dirty="0">
              <a:solidFill>
                <a:srgbClr val="CCFFFF"/>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990600"/>
            <a:ext cx="8610600" cy="5486400"/>
          </a:xfrm>
        </p:spPr>
        <p:txBody>
          <a:bodyPr/>
          <a:lstStyle/>
          <a:p>
            <a:pPr marL="0" indent="0">
              <a:buNone/>
            </a:pPr>
            <a:r>
              <a:rPr lang="en-US" sz="3100" dirty="0">
                <a:solidFill>
                  <a:schemeClr val="bg1"/>
                </a:solidFill>
              </a:rPr>
              <a:t>2 Pt.1</a:t>
            </a:r>
            <a:r>
              <a:rPr lang="en-US" sz="3100" baseline="30000" dirty="0">
                <a:solidFill>
                  <a:srgbClr val="FFFF00"/>
                </a:solidFill>
              </a:rPr>
              <a:t>3</a:t>
            </a:r>
            <a:r>
              <a:rPr lang="en-US" sz="3100" dirty="0">
                <a:solidFill>
                  <a:schemeClr val="bg1"/>
                </a:solidFill>
              </a:rPr>
              <a:t> </a:t>
            </a:r>
            <a:r>
              <a:rPr lang="en-US" dirty="0">
                <a:solidFill>
                  <a:schemeClr val="bg1"/>
                </a:solidFill>
              </a:rPr>
              <a:t>as His divine power has given to us all things that pertain to life and godliness, through the knowledge of Him who called us by glory and virtue</a:t>
            </a:r>
          </a:p>
        </p:txBody>
      </p:sp>
    </p:spTree>
    <p:extLst>
      <p:ext uri="{BB962C8B-B14F-4D97-AF65-F5344CB8AC3E}">
        <p14:creationId xmlns:p14="http://schemas.microsoft.com/office/powerpoint/2010/main" val="3736163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2420186" y="685800"/>
            <a:ext cx="4319786" cy="457200"/>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chemeClr val="bg1"/>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Missionary Society</a:t>
            </a:r>
            <a:endParaRPr lang="en-US" sz="2400" dirty="0">
              <a:solidFill>
                <a:schemeClr val="bg1"/>
              </a:solidFill>
            </a:endParaRPr>
          </a:p>
        </p:txBody>
      </p:sp>
      <p:sp>
        <p:nvSpPr>
          <p:cNvPr id="4" name="Rectangle: Rounded Corners 3">
            <a:extLst>
              <a:ext uri="{FF2B5EF4-FFF2-40B4-BE49-F238E27FC236}">
                <a16:creationId xmlns:a16="http://schemas.microsoft.com/office/drawing/2014/main" id="{DCE76A78-97B4-40A7-A901-D0BC75965AD1}"/>
              </a:ext>
            </a:extLst>
          </p:cNvPr>
          <p:cNvSpPr/>
          <p:nvPr/>
        </p:nvSpPr>
        <p:spPr>
          <a:xfrm>
            <a:off x="1410856" y="1295400"/>
            <a:ext cx="6324599" cy="1295400"/>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chemeClr val="bg1"/>
                </a:solidFill>
                <a:latin typeface="Verdana" panose="020B0604030504040204" pitchFamily="34" charset="0"/>
                <a:ea typeface="Verdana" panose="020B0604030504040204" pitchFamily="34" charset="0"/>
              </a:rPr>
              <a:t>II. </a:t>
            </a:r>
            <a:r>
              <a:rPr lang="en-US" sz="3600" dirty="0">
                <a:solidFill>
                  <a:schemeClr val="bg1"/>
                </a:solidFill>
                <a:ea typeface="Verdana" panose="020B0604030504040204" pitchFamily="34" charset="0"/>
              </a:rPr>
              <a:t>Mechanical Music</a:t>
            </a:r>
            <a:endParaRPr lang="en-US" sz="3400" dirty="0">
              <a:solidFill>
                <a:schemeClr val="bg1"/>
              </a:solidFill>
            </a:endParaRPr>
          </a:p>
        </p:txBody>
      </p:sp>
    </p:spTree>
    <p:extLst>
      <p:ext uri="{BB962C8B-B14F-4D97-AF65-F5344CB8AC3E}">
        <p14:creationId xmlns:p14="http://schemas.microsoft.com/office/powerpoint/2010/main" val="1315852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85436"/>
            <a:ext cx="8229600" cy="1447800"/>
          </a:xfrm>
        </p:spPr>
        <p:txBody>
          <a:bodyPr/>
          <a:lstStyle/>
          <a:p>
            <a:r>
              <a:rPr lang="en-US" sz="3400" dirty="0">
                <a:solidFill>
                  <a:srgbClr val="FFFF00"/>
                </a:solidFill>
              </a:rPr>
              <a:t>MUST</a:t>
            </a:r>
            <a:endParaRPr lang="en-US" sz="3400" dirty="0">
              <a:solidFill>
                <a:schemeClr val="bg1"/>
              </a:solidFill>
            </a:endParaRPr>
          </a:p>
        </p:txBody>
      </p:sp>
      <p:sp>
        <p:nvSpPr>
          <p:cNvPr id="5" name="Content Placeholder 4">
            <a:extLst>
              <a:ext uri="{FF2B5EF4-FFF2-40B4-BE49-F238E27FC236}">
                <a16:creationId xmlns:a16="http://schemas.microsoft.com/office/drawing/2014/main" id="{830C05A8-06DE-4BDD-B023-0D930E6FDF37}"/>
              </a:ext>
            </a:extLst>
          </p:cNvPr>
          <p:cNvSpPr>
            <a:spLocks noGrp="1"/>
          </p:cNvSpPr>
          <p:nvPr>
            <p:ph idx="1"/>
          </p:nvPr>
        </p:nvSpPr>
        <p:spPr>
          <a:xfrm>
            <a:off x="274780" y="1295400"/>
            <a:ext cx="8610600" cy="5105400"/>
          </a:xfrm>
        </p:spPr>
        <p:txBody>
          <a:bodyPr/>
          <a:lstStyle/>
          <a:p>
            <a:pPr marL="0" indent="0">
              <a:buNone/>
            </a:pPr>
            <a:r>
              <a:rPr lang="en-US" dirty="0">
                <a:solidFill>
                  <a:schemeClr val="bg1"/>
                </a:solidFill>
                <a:ea typeface="Verdana" panose="020B0604030504040204" pitchFamily="34" charset="0"/>
                <a:cs typeface="Times New Roman" panose="02020603050405020304" pitchFamily="18" charset="0"/>
              </a:rPr>
              <a:t>John 4</a:t>
            </a:r>
            <a:r>
              <a:rPr lang="en-US" baseline="30000" dirty="0">
                <a:solidFill>
                  <a:srgbClr val="FFFF00"/>
                </a:solidFill>
                <a:ea typeface="Verdana" panose="020B0604030504040204" pitchFamily="34" charset="0"/>
                <a:cs typeface="Times New Roman" panose="02020603050405020304" pitchFamily="18" charset="0"/>
              </a:rPr>
              <a:t>23</a:t>
            </a:r>
            <a:r>
              <a:rPr lang="en-US" dirty="0">
                <a:solidFill>
                  <a:schemeClr val="bg1"/>
                </a:solidFill>
                <a:ea typeface="Verdana" panose="020B0604030504040204" pitchFamily="34" charset="0"/>
                <a:cs typeface="Times New Roman" panose="02020603050405020304" pitchFamily="18" charset="0"/>
              </a:rPr>
              <a:t> </a:t>
            </a:r>
            <a:r>
              <a:rPr lang="en-US" dirty="0">
                <a:solidFill>
                  <a:schemeClr val="bg1"/>
                </a:solidFill>
              </a:rPr>
              <a:t>But the hour is coming, and now is, when the true worshipers will worship the Father in spirit and truth; for the Father is seeking such to worship Him.  </a:t>
            </a:r>
            <a:r>
              <a:rPr lang="en-US" baseline="30000" dirty="0">
                <a:solidFill>
                  <a:srgbClr val="FFFF00"/>
                </a:solidFill>
              </a:rPr>
              <a:t>24</a:t>
            </a:r>
            <a:r>
              <a:rPr lang="en-US" dirty="0">
                <a:solidFill>
                  <a:schemeClr val="bg1"/>
                </a:solidFill>
              </a:rPr>
              <a:t> God is Spirit, and those who worship Him must worship in spirit and truth.”</a:t>
            </a:r>
          </a:p>
        </p:txBody>
      </p:sp>
    </p:spTree>
    <p:extLst>
      <p:ext uri="{BB962C8B-B14F-4D97-AF65-F5344CB8AC3E}">
        <p14:creationId xmlns:p14="http://schemas.microsoft.com/office/powerpoint/2010/main" val="339524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417780" y="990600"/>
            <a:ext cx="6324599" cy="1295400"/>
          </a:xfrm>
          <a:prstGeom prst="roundRect">
            <a:avLst/>
          </a:prstGeom>
          <a:solidFill>
            <a:schemeClr val="tx1"/>
          </a:solidFill>
          <a:ln w="3175">
            <a:solidFill>
              <a:srgbClr val="00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chemeClr val="bg1"/>
                </a:solidFill>
                <a:latin typeface="Verdana" panose="020B0604030504040204" pitchFamily="34" charset="0"/>
                <a:ea typeface="Verdana" panose="020B0604030504040204" pitchFamily="34" charset="0"/>
              </a:rPr>
              <a:t>I. </a:t>
            </a:r>
            <a:r>
              <a:rPr lang="en-US" sz="3600" dirty="0">
                <a:solidFill>
                  <a:schemeClr val="bg1"/>
                </a:solidFill>
                <a:ea typeface="Verdana" panose="020B0604030504040204" pitchFamily="34" charset="0"/>
              </a:rPr>
              <a:t>Missionary Society</a:t>
            </a:r>
            <a:endParaRPr lang="en-US" sz="3400" dirty="0">
              <a:solidFill>
                <a:schemeClr val="bg1"/>
              </a:solidFill>
            </a:endParaRPr>
          </a:p>
        </p:txBody>
      </p:sp>
    </p:spTree>
    <p:extLst>
      <p:ext uri="{BB962C8B-B14F-4D97-AF65-F5344CB8AC3E}">
        <p14:creationId xmlns:p14="http://schemas.microsoft.com/office/powerpoint/2010/main" val="2836092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Only the NT can identify Lord’s church</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buNone/>
            </a:pPr>
            <a:r>
              <a:rPr lang="en-US" dirty="0">
                <a:solidFill>
                  <a:schemeClr val="bg1"/>
                </a:solidFill>
              </a:rPr>
              <a:t>Mt.7</a:t>
            </a:r>
            <a:r>
              <a:rPr lang="en-US" baseline="30000" dirty="0">
                <a:solidFill>
                  <a:srgbClr val="FFFF00"/>
                </a:solidFill>
              </a:rPr>
              <a:t>21</a:t>
            </a:r>
            <a:r>
              <a:rPr lang="en-US" dirty="0">
                <a:solidFill>
                  <a:schemeClr val="bg1"/>
                </a:solidFill>
              </a:rPr>
              <a:t> “Not everyone who says to me, ‘Lord, Lord,’ shall enter the kingdom of heaven, but he who does the will of my Father in heaven. </a:t>
            </a:r>
            <a:r>
              <a:rPr lang="en-US" baseline="30000" dirty="0">
                <a:solidFill>
                  <a:srgbClr val="FFFF00"/>
                </a:solidFill>
              </a:rPr>
              <a:t>22 </a:t>
            </a:r>
            <a:r>
              <a:rPr lang="en-US" baseline="30000" dirty="0">
                <a:solidFill>
                  <a:schemeClr val="bg1"/>
                </a:solidFill>
              </a:rPr>
              <a:t> </a:t>
            </a:r>
            <a:r>
              <a:rPr lang="en-US" dirty="0">
                <a:solidFill>
                  <a:schemeClr val="bg1"/>
                </a:solidFill>
              </a:rPr>
              <a:t>Many will say to me in that day, ‘Lord, Lord, have we not prophesied in Your name, cast out demons in Your name, and do many wonders in your name?’ </a:t>
            </a:r>
            <a:r>
              <a:rPr lang="en-US" baseline="30000" dirty="0">
                <a:solidFill>
                  <a:srgbClr val="FFFF00"/>
                </a:solidFill>
              </a:rPr>
              <a:t>23</a:t>
            </a:r>
            <a:r>
              <a:rPr lang="en-US" dirty="0">
                <a:solidFill>
                  <a:schemeClr val="bg1"/>
                </a:solidFill>
              </a:rPr>
              <a:t> And then I will declare to them, ‘I never knew you; depart from me, you who practice lawlessness.’ </a:t>
            </a:r>
          </a:p>
          <a:p>
            <a:pPr marL="457200" lvl="1" indent="0">
              <a:buNone/>
            </a:pPr>
            <a:endParaRPr lang="en-US" sz="3000" dirty="0">
              <a:solidFill>
                <a:schemeClr val="bg1"/>
              </a:solidFill>
            </a:endParaRPr>
          </a:p>
        </p:txBody>
      </p:sp>
    </p:spTree>
    <p:extLst>
      <p:ext uri="{BB962C8B-B14F-4D97-AF65-F5344CB8AC3E}">
        <p14:creationId xmlns:p14="http://schemas.microsoft.com/office/powerpoint/2010/main" val="2661836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Only the NT can identify Lord’s church</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buNone/>
            </a:pPr>
            <a:r>
              <a:rPr lang="en-US" dirty="0">
                <a:solidFill>
                  <a:schemeClr val="bg1"/>
                </a:solidFill>
              </a:rPr>
              <a:t>Mt.23</a:t>
            </a:r>
            <a:r>
              <a:rPr lang="en-US" baseline="30000" dirty="0">
                <a:solidFill>
                  <a:srgbClr val="FFFF00"/>
                </a:solidFill>
              </a:rPr>
              <a:t>15</a:t>
            </a:r>
            <a:r>
              <a:rPr lang="en-US" dirty="0">
                <a:solidFill>
                  <a:schemeClr val="bg1"/>
                </a:solidFill>
              </a:rPr>
              <a:t> Woe to you, scribes and Pharisees, hypocrites!  For you travel land and sea to win one single proselyte, and when he is won, you make him twice as much a son of hell as yourselves.</a:t>
            </a:r>
            <a:endParaRPr lang="en-US" dirty="0"/>
          </a:p>
        </p:txBody>
      </p:sp>
    </p:spTree>
    <p:extLst>
      <p:ext uri="{BB962C8B-B14F-4D97-AF65-F5344CB8AC3E}">
        <p14:creationId xmlns:p14="http://schemas.microsoft.com/office/powerpoint/2010/main" val="926988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Only the NT can identify Lord’s church</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buNone/>
            </a:pPr>
            <a:r>
              <a:rPr lang="en-US" dirty="0">
                <a:solidFill>
                  <a:schemeClr val="bg1"/>
                </a:solidFill>
              </a:rPr>
              <a:t>Ro.10</a:t>
            </a:r>
            <a:r>
              <a:rPr lang="en-US" baseline="30000" dirty="0">
                <a:solidFill>
                  <a:srgbClr val="FFFF00"/>
                </a:solidFill>
              </a:rPr>
              <a:t>1</a:t>
            </a:r>
            <a:r>
              <a:rPr lang="en-US" dirty="0">
                <a:solidFill>
                  <a:schemeClr val="bg1"/>
                </a:solidFill>
              </a:rPr>
              <a:t> Brethren, my heart’s desire and prayer to God for them is that they may be saved.  </a:t>
            </a:r>
            <a:r>
              <a:rPr lang="en-US" baseline="30000" dirty="0">
                <a:solidFill>
                  <a:srgbClr val="FFFF00"/>
                </a:solidFill>
              </a:rPr>
              <a:t>2</a:t>
            </a:r>
            <a:r>
              <a:rPr lang="en-US" dirty="0">
                <a:solidFill>
                  <a:schemeClr val="bg1"/>
                </a:solidFill>
              </a:rPr>
              <a:t> For I bear them witness that they have a zeal for God, but not according to knowledge.  </a:t>
            </a:r>
            <a:r>
              <a:rPr lang="en-US" baseline="30000" dirty="0">
                <a:solidFill>
                  <a:srgbClr val="FFFF00"/>
                </a:solidFill>
              </a:rPr>
              <a:t>3</a:t>
            </a:r>
            <a:r>
              <a:rPr lang="en-US" dirty="0">
                <a:solidFill>
                  <a:schemeClr val="bg1"/>
                </a:solidFill>
              </a:rPr>
              <a:t> For they, being ignorant of God’s righteousness, and seeking to establish their own righteousness, have not submitted to the righteousness of God. </a:t>
            </a:r>
          </a:p>
        </p:txBody>
      </p:sp>
    </p:spTree>
    <p:extLst>
      <p:ext uri="{BB962C8B-B14F-4D97-AF65-F5344CB8AC3E}">
        <p14:creationId xmlns:p14="http://schemas.microsoft.com/office/powerpoint/2010/main" val="2523649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The local church </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buNone/>
            </a:pPr>
            <a:r>
              <a:rPr lang="en-US" dirty="0">
                <a:solidFill>
                  <a:schemeClr val="bg1"/>
                </a:solidFill>
              </a:rPr>
              <a:t>1 Co.1</a:t>
            </a:r>
            <a:r>
              <a:rPr lang="en-US" baseline="30000" dirty="0">
                <a:solidFill>
                  <a:srgbClr val="FFFF00"/>
                </a:solidFill>
              </a:rPr>
              <a:t>2</a:t>
            </a:r>
            <a:r>
              <a:rPr lang="en-US" dirty="0">
                <a:solidFill>
                  <a:schemeClr val="bg1"/>
                </a:solidFill>
              </a:rPr>
              <a:t> To the church of God which is at Corinth, to those who are sanctified in Christ Jesus, called to be saints, with all who in every place call on the name of our Lord Jesus Christ, both theirs and ours… </a:t>
            </a:r>
          </a:p>
          <a:p>
            <a:pPr marL="0" indent="0">
              <a:buNone/>
            </a:pPr>
            <a:endParaRPr lang="en-US" dirty="0">
              <a:solidFill>
                <a:schemeClr val="bg1"/>
              </a:solidFill>
            </a:endParaRPr>
          </a:p>
        </p:txBody>
      </p:sp>
    </p:spTree>
    <p:extLst>
      <p:ext uri="{BB962C8B-B14F-4D97-AF65-F5344CB8AC3E}">
        <p14:creationId xmlns:p14="http://schemas.microsoft.com/office/powerpoint/2010/main" val="3039078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Local church functions collectively</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buNone/>
            </a:pPr>
            <a:r>
              <a:rPr lang="en-US" dirty="0">
                <a:solidFill>
                  <a:schemeClr val="bg1"/>
                </a:solidFill>
              </a:rPr>
              <a:t>1 Tim.5</a:t>
            </a:r>
            <a:r>
              <a:rPr lang="en-US" baseline="30000" dirty="0">
                <a:solidFill>
                  <a:srgbClr val="FFFF00"/>
                </a:solidFill>
              </a:rPr>
              <a:t>16</a:t>
            </a:r>
            <a:r>
              <a:rPr lang="en-US" dirty="0">
                <a:solidFill>
                  <a:schemeClr val="bg1"/>
                </a:solidFill>
              </a:rPr>
              <a:t> If any believing man or woman has widows, let them care for them, and do not let the church be burdened, that it may relieve those who are really widows.</a:t>
            </a:r>
          </a:p>
        </p:txBody>
      </p:sp>
    </p:spTree>
    <p:extLst>
      <p:ext uri="{BB962C8B-B14F-4D97-AF65-F5344CB8AC3E}">
        <p14:creationId xmlns:p14="http://schemas.microsoft.com/office/powerpoint/2010/main" val="3284395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dirty="0">
              <a:solidFill>
                <a:srgbClr val="000000"/>
              </a:solidFill>
            </a:endParaRPr>
          </a:p>
        </p:txBody>
      </p:sp>
      <p:sp>
        <p:nvSpPr>
          <p:cNvPr id="4" name="Title 3">
            <a:extLst>
              <a:ext uri="{FF2B5EF4-FFF2-40B4-BE49-F238E27FC236}">
                <a16:creationId xmlns:a16="http://schemas.microsoft.com/office/drawing/2014/main" id="{9AA08E47-1E01-4C6A-A86C-BABA5F4A73B7}"/>
              </a:ext>
            </a:extLst>
          </p:cNvPr>
          <p:cNvSpPr>
            <a:spLocks noGrp="1"/>
          </p:cNvSpPr>
          <p:nvPr>
            <p:ph type="title"/>
          </p:nvPr>
        </p:nvSpPr>
        <p:spPr>
          <a:xfrm>
            <a:off x="457200" y="0"/>
            <a:ext cx="8229600" cy="792162"/>
          </a:xfrm>
        </p:spPr>
        <p:txBody>
          <a:bodyPr/>
          <a:lstStyle/>
          <a:p>
            <a:r>
              <a:rPr lang="en-US" sz="3600" dirty="0">
                <a:solidFill>
                  <a:srgbClr val="FFFFCC"/>
                </a:solidFill>
              </a:rPr>
              <a:t>Local church functions collectively</a:t>
            </a:r>
          </a:p>
        </p:txBody>
      </p:sp>
      <p:sp>
        <p:nvSpPr>
          <p:cNvPr id="5" name="Content Placeholder 4">
            <a:extLst>
              <a:ext uri="{FF2B5EF4-FFF2-40B4-BE49-F238E27FC236}">
                <a16:creationId xmlns:a16="http://schemas.microsoft.com/office/drawing/2014/main" id="{5B4EDA91-6B7B-442D-B37A-5A4F44BA6199}"/>
              </a:ext>
            </a:extLst>
          </p:cNvPr>
          <p:cNvSpPr>
            <a:spLocks noGrp="1"/>
          </p:cNvSpPr>
          <p:nvPr>
            <p:ph idx="1"/>
          </p:nvPr>
        </p:nvSpPr>
        <p:spPr>
          <a:xfrm>
            <a:off x="457200" y="838200"/>
            <a:ext cx="8229600" cy="5638800"/>
          </a:xfrm>
        </p:spPr>
        <p:txBody>
          <a:bodyPr/>
          <a:lstStyle/>
          <a:p>
            <a:pPr marL="0" indent="0">
              <a:buNone/>
            </a:pPr>
            <a:r>
              <a:rPr lang="en-US" dirty="0">
                <a:solidFill>
                  <a:schemeClr val="bg1"/>
                </a:solidFill>
              </a:rPr>
              <a:t>Ac.4</a:t>
            </a:r>
            <a:r>
              <a:rPr lang="en-US" baseline="30000" dirty="0">
                <a:solidFill>
                  <a:srgbClr val="FFFF00"/>
                </a:solidFill>
              </a:rPr>
              <a:t>32</a:t>
            </a:r>
            <a:r>
              <a:rPr lang="en-US" dirty="0">
                <a:solidFill>
                  <a:schemeClr val="bg1"/>
                </a:solidFill>
              </a:rPr>
              <a:t>  Now the multitude of those who believed were of one heart and soul; neither did anyone say that any of the things he possessed was his own, but they had all thing  in common. . . . </a:t>
            </a:r>
            <a:r>
              <a:rPr lang="en-US" baseline="30000" dirty="0">
                <a:solidFill>
                  <a:srgbClr val="FFFF00"/>
                </a:solidFill>
              </a:rPr>
              <a:t>34</a:t>
            </a:r>
            <a:r>
              <a:rPr lang="en-US" dirty="0">
                <a:solidFill>
                  <a:schemeClr val="bg1"/>
                </a:solidFill>
              </a:rPr>
              <a:t> Nor was there anyone among them who lacked; for all who were possessors of lands or houses sold them, and brought the proceeds of the things that were sold </a:t>
            </a:r>
            <a:r>
              <a:rPr lang="en-US" baseline="30000" dirty="0">
                <a:solidFill>
                  <a:srgbClr val="FFFF00"/>
                </a:solidFill>
              </a:rPr>
              <a:t>35</a:t>
            </a:r>
            <a:r>
              <a:rPr lang="en-US" dirty="0">
                <a:solidFill>
                  <a:schemeClr val="bg1"/>
                </a:solidFill>
              </a:rPr>
              <a:t> and laid them at the apostles’ feet; and they distributed to each as anyone had need…</a:t>
            </a:r>
          </a:p>
        </p:txBody>
      </p:sp>
    </p:spTree>
    <p:extLst>
      <p:ext uri="{BB962C8B-B14F-4D97-AF65-F5344CB8AC3E}">
        <p14:creationId xmlns:p14="http://schemas.microsoft.com/office/powerpoint/2010/main" val="2089905903"/>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4233</TotalTime>
  <Words>1704</Words>
  <Application>Microsoft Office PowerPoint</Application>
  <PresentationFormat>On-screen Show (4:3)</PresentationFormat>
  <Paragraphs>87</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Verdana</vt:lpstr>
      <vt:lpstr>1_Default Design</vt:lpstr>
      <vt:lpstr>PowerPoint Presentation</vt:lpstr>
      <vt:lpstr>Only the NT can identify Lord’s church</vt:lpstr>
      <vt:lpstr>PowerPoint Presentation</vt:lpstr>
      <vt:lpstr>Only the NT can identify Lord’s church</vt:lpstr>
      <vt:lpstr>Only the NT can identify Lord’s church</vt:lpstr>
      <vt:lpstr>Only the NT can identify Lord’s church</vt:lpstr>
      <vt:lpstr>The local church </vt:lpstr>
      <vt:lpstr>Local church functions collectively</vt:lpstr>
      <vt:lpstr>Local church functions collectively</vt:lpstr>
      <vt:lpstr>Recognized membership</vt:lpstr>
      <vt:lpstr>Recognized membership</vt:lpstr>
      <vt:lpstr>Local oversight</vt:lpstr>
      <vt:lpstr>Treasury</vt:lpstr>
      <vt:lpstr>Function as a unit</vt:lpstr>
      <vt:lpstr>Function as a unit</vt:lpstr>
      <vt:lpstr>Be distinct from another church</vt:lpstr>
      <vt:lpstr>NT pattern for evangelism</vt:lpstr>
      <vt:lpstr>NT pattern for evangelism</vt:lpstr>
      <vt:lpstr>NT pattern for evangelism</vt:lpstr>
      <vt:lpstr>NT pattern for evangelism</vt:lpstr>
      <vt:lpstr>Man’s plan improves upon God’s??</vt:lpstr>
      <vt:lpstr>Wisdom of God</vt:lpstr>
      <vt:lpstr>Wisdom of God</vt:lpstr>
      <vt:lpstr>Wisdom of God</vt:lpstr>
      <vt:lpstr>PowerPoint Presentation</vt:lpstr>
      <vt:lpstr>MUST</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Johnson</cp:lastModifiedBy>
  <cp:revision>243</cp:revision>
  <dcterms:created xsi:type="dcterms:W3CDTF">2006-09-18T21:36:30Z</dcterms:created>
  <dcterms:modified xsi:type="dcterms:W3CDTF">2020-02-03T13:08:02Z</dcterms:modified>
</cp:coreProperties>
</file>