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305" r:id="rId2"/>
    <p:sldId id="604" r:id="rId3"/>
    <p:sldId id="475" r:id="rId4"/>
    <p:sldId id="649" r:id="rId5"/>
    <p:sldId id="650" r:id="rId6"/>
    <p:sldId id="651" r:id="rId7"/>
    <p:sldId id="652" r:id="rId8"/>
    <p:sldId id="653" r:id="rId9"/>
    <p:sldId id="639" r:id="rId10"/>
    <p:sldId id="675" r:id="rId11"/>
    <p:sldId id="676" r:id="rId12"/>
    <p:sldId id="654" r:id="rId13"/>
    <p:sldId id="655" r:id="rId14"/>
    <p:sldId id="619" r:id="rId15"/>
    <p:sldId id="658" r:id="rId16"/>
    <p:sldId id="659" r:id="rId17"/>
    <p:sldId id="662" r:id="rId18"/>
    <p:sldId id="664" r:id="rId19"/>
    <p:sldId id="665" r:id="rId20"/>
    <p:sldId id="661" r:id="rId21"/>
    <p:sldId id="666" r:id="rId22"/>
    <p:sldId id="667" r:id="rId23"/>
    <p:sldId id="668" r:id="rId24"/>
    <p:sldId id="669" r:id="rId25"/>
    <p:sldId id="670" r:id="rId26"/>
    <p:sldId id="671" r:id="rId27"/>
    <p:sldId id="656" r:id="rId28"/>
    <p:sldId id="657" r:id="rId29"/>
    <p:sldId id="672" r:id="rId30"/>
    <p:sldId id="673" r:id="rId31"/>
    <p:sldId id="674" r:id="rId3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a:srgbClr val="99FF66"/>
    <a:srgbClr val="FFFFCC"/>
    <a:srgbClr val="FFFF99"/>
    <a:srgbClr val="FF9900"/>
    <a:srgbClr val="00FFCC"/>
    <a:srgbClr val="FFCC99"/>
    <a:srgbClr val="000066"/>
    <a:srgbClr val="FF9933"/>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napToGrid="0">
      <p:cViewPr varScale="1">
        <p:scale>
          <a:sx n="106" d="100"/>
          <a:sy n="106" d="100"/>
        </p:scale>
        <p:origin x="1686"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id="{32693E8E-39FD-483E-A9DB-E12A6DA0EC2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6E567A2-252C-4724-9EBD-9E11C35E2FF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25C52FD-B4D4-42C6-90CD-75680F2C2ACA}"/>
              </a:ext>
            </a:extLst>
          </p:cNvPr>
          <p:cNvSpPr>
            <a:spLocks noGrp="1" noChangeArrowheads="1"/>
          </p:cNvSpPr>
          <p:nvPr>
            <p:ph type="sldNum" sz="quarter" idx="12"/>
          </p:nvPr>
        </p:nvSpPr>
        <p:spPr>
          <a:ln/>
        </p:spPr>
        <p:txBody>
          <a:bodyPr/>
          <a:lstStyle>
            <a:lvl1pPr>
              <a:defRPr/>
            </a:lvl1pPr>
          </a:lstStyle>
          <a:p>
            <a:pPr>
              <a:defRPr/>
            </a:pPr>
            <a:fld id="{10F4DA3B-E579-429F-B100-3D6C82B4B971}" type="slidenum">
              <a:rPr lang="en-US" altLang="en-US"/>
              <a:pPr>
                <a:defRPr/>
              </a:pPr>
              <a:t>‹#›</a:t>
            </a:fld>
            <a:endParaRPr lang="en-US" altLang="en-US"/>
          </a:p>
        </p:txBody>
      </p:sp>
    </p:spTree>
    <p:extLst>
      <p:ext uri="{BB962C8B-B14F-4D97-AF65-F5344CB8AC3E}">
        <p14:creationId xmlns:p14="http://schemas.microsoft.com/office/powerpoint/2010/main" val="3122222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A17294F-ED2C-4319-8322-B87842BE265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9DC6B21E-C112-49C0-B351-8DC9BFB9FDE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57F2E53B-17FF-40B7-B95E-3B5EA6A0F8DF}"/>
              </a:ext>
            </a:extLst>
          </p:cNvPr>
          <p:cNvSpPr>
            <a:spLocks noGrp="1" noChangeArrowheads="1"/>
          </p:cNvSpPr>
          <p:nvPr>
            <p:ph type="sldNum" sz="quarter" idx="12"/>
          </p:nvPr>
        </p:nvSpPr>
        <p:spPr>
          <a:ln/>
        </p:spPr>
        <p:txBody>
          <a:bodyPr/>
          <a:lstStyle>
            <a:lvl1pPr>
              <a:defRPr/>
            </a:lvl1pPr>
          </a:lstStyle>
          <a:p>
            <a:pPr>
              <a:defRPr/>
            </a:pPr>
            <a:fld id="{75FFC0AF-E6C9-435B-9B2B-490DAE1611B5}" type="slidenum">
              <a:rPr lang="en-US" altLang="en-US"/>
              <a:pPr>
                <a:defRPr/>
              </a:pPr>
              <a:t>‹#›</a:t>
            </a:fld>
            <a:endParaRPr lang="en-US" altLang="en-US"/>
          </a:p>
        </p:txBody>
      </p:sp>
    </p:spTree>
    <p:extLst>
      <p:ext uri="{BB962C8B-B14F-4D97-AF65-F5344CB8AC3E}">
        <p14:creationId xmlns:p14="http://schemas.microsoft.com/office/powerpoint/2010/main" val="838576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E6CF25D-01B7-4EE7-9F00-9BE73295F07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551373C8-96E5-4D5A-A91F-47B21CF73D7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90831544-90DD-4DEF-9A1D-A5F26F35E907}"/>
              </a:ext>
            </a:extLst>
          </p:cNvPr>
          <p:cNvSpPr>
            <a:spLocks noGrp="1" noChangeArrowheads="1"/>
          </p:cNvSpPr>
          <p:nvPr>
            <p:ph type="sldNum" sz="quarter" idx="12"/>
          </p:nvPr>
        </p:nvSpPr>
        <p:spPr>
          <a:ln/>
        </p:spPr>
        <p:txBody>
          <a:bodyPr/>
          <a:lstStyle>
            <a:lvl1pPr>
              <a:defRPr/>
            </a:lvl1pPr>
          </a:lstStyle>
          <a:p>
            <a:pPr>
              <a:defRPr/>
            </a:pPr>
            <a:fld id="{B2791A14-4106-4D57-A966-841D28FA2C1F}" type="slidenum">
              <a:rPr lang="en-US" altLang="en-US"/>
              <a:pPr>
                <a:defRPr/>
              </a:pPr>
              <a:t>‹#›</a:t>
            </a:fld>
            <a:endParaRPr lang="en-US" altLang="en-US"/>
          </a:p>
        </p:txBody>
      </p:sp>
    </p:spTree>
    <p:extLst>
      <p:ext uri="{BB962C8B-B14F-4D97-AF65-F5344CB8AC3E}">
        <p14:creationId xmlns:p14="http://schemas.microsoft.com/office/powerpoint/2010/main" val="467886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FF98D87-FFF2-41D1-84C5-5B5D14A9A1F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FC89EFF-1244-4E70-9703-062CF5F73A2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F6D42C04-9346-458F-A06C-0F1FA8F36F4F}"/>
              </a:ext>
            </a:extLst>
          </p:cNvPr>
          <p:cNvSpPr>
            <a:spLocks noGrp="1" noChangeArrowheads="1"/>
          </p:cNvSpPr>
          <p:nvPr>
            <p:ph type="sldNum" sz="quarter" idx="12"/>
          </p:nvPr>
        </p:nvSpPr>
        <p:spPr>
          <a:ln/>
        </p:spPr>
        <p:txBody>
          <a:bodyPr/>
          <a:lstStyle>
            <a:lvl1pPr>
              <a:defRPr/>
            </a:lvl1pPr>
          </a:lstStyle>
          <a:p>
            <a:pPr>
              <a:defRPr/>
            </a:pPr>
            <a:fld id="{D0EB5F1D-A032-4F73-B9AB-066441233003}" type="slidenum">
              <a:rPr lang="en-US" altLang="en-US"/>
              <a:pPr>
                <a:defRPr/>
              </a:pPr>
              <a:t>‹#›</a:t>
            </a:fld>
            <a:endParaRPr lang="en-US" altLang="en-US"/>
          </a:p>
        </p:txBody>
      </p:sp>
    </p:spTree>
    <p:extLst>
      <p:ext uri="{BB962C8B-B14F-4D97-AF65-F5344CB8AC3E}">
        <p14:creationId xmlns:p14="http://schemas.microsoft.com/office/powerpoint/2010/main" val="3941861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a:extLst>
              <a:ext uri="{FF2B5EF4-FFF2-40B4-BE49-F238E27FC236}">
                <a16:creationId xmlns:a16="http://schemas.microsoft.com/office/drawing/2014/main" id="{95F89F8A-4D9C-41BB-B607-42F54ADD0FA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1D5A5484-4D52-4851-8873-A5F36D9B5F3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2A2595E-6208-41A3-A54B-7574619F6295}"/>
              </a:ext>
            </a:extLst>
          </p:cNvPr>
          <p:cNvSpPr>
            <a:spLocks noGrp="1" noChangeArrowheads="1"/>
          </p:cNvSpPr>
          <p:nvPr>
            <p:ph type="sldNum" sz="quarter" idx="12"/>
          </p:nvPr>
        </p:nvSpPr>
        <p:spPr>
          <a:ln/>
        </p:spPr>
        <p:txBody>
          <a:bodyPr/>
          <a:lstStyle>
            <a:lvl1pPr>
              <a:defRPr/>
            </a:lvl1pPr>
          </a:lstStyle>
          <a:p>
            <a:pPr>
              <a:defRPr/>
            </a:pPr>
            <a:fld id="{0153E231-D2BF-42D1-B6F8-945C3F4DB5AE}" type="slidenum">
              <a:rPr lang="en-US" altLang="en-US"/>
              <a:pPr>
                <a:defRPr/>
              </a:pPr>
              <a:t>‹#›</a:t>
            </a:fld>
            <a:endParaRPr lang="en-US" altLang="en-US"/>
          </a:p>
        </p:txBody>
      </p:sp>
    </p:spTree>
    <p:extLst>
      <p:ext uri="{BB962C8B-B14F-4D97-AF65-F5344CB8AC3E}">
        <p14:creationId xmlns:p14="http://schemas.microsoft.com/office/powerpoint/2010/main" val="3105404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DB834686-6303-4ADE-AC09-4C5746566B3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EA66E28A-B925-4E65-8D24-B57E0F79149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18C4DC8-0CF5-4F97-9A9D-B0F4D5D03C0C}"/>
              </a:ext>
            </a:extLst>
          </p:cNvPr>
          <p:cNvSpPr>
            <a:spLocks noGrp="1" noChangeArrowheads="1"/>
          </p:cNvSpPr>
          <p:nvPr>
            <p:ph type="sldNum" sz="quarter" idx="12"/>
          </p:nvPr>
        </p:nvSpPr>
        <p:spPr>
          <a:ln/>
        </p:spPr>
        <p:txBody>
          <a:bodyPr/>
          <a:lstStyle>
            <a:lvl1pPr>
              <a:defRPr/>
            </a:lvl1pPr>
          </a:lstStyle>
          <a:p>
            <a:pPr>
              <a:defRPr/>
            </a:pPr>
            <a:fld id="{0331DCC2-57A4-4182-9F6B-C2DCB432A299}" type="slidenum">
              <a:rPr lang="en-US" altLang="en-US"/>
              <a:pPr>
                <a:defRPr/>
              </a:pPr>
              <a:t>‹#›</a:t>
            </a:fld>
            <a:endParaRPr lang="en-US" altLang="en-US"/>
          </a:p>
        </p:txBody>
      </p:sp>
    </p:spTree>
    <p:extLst>
      <p:ext uri="{BB962C8B-B14F-4D97-AF65-F5344CB8AC3E}">
        <p14:creationId xmlns:p14="http://schemas.microsoft.com/office/powerpoint/2010/main" val="1711818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9A34702E-35DE-42A2-A290-937CE5172CE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28E9B298-8964-4A00-9110-0DBC984AF3F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CE932F0F-2BCD-48A6-BA37-2D4DE766F6C5}"/>
              </a:ext>
            </a:extLst>
          </p:cNvPr>
          <p:cNvSpPr>
            <a:spLocks noGrp="1" noChangeArrowheads="1"/>
          </p:cNvSpPr>
          <p:nvPr>
            <p:ph type="sldNum" sz="quarter" idx="12"/>
          </p:nvPr>
        </p:nvSpPr>
        <p:spPr>
          <a:ln/>
        </p:spPr>
        <p:txBody>
          <a:bodyPr/>
          <a:lstStyle>
            <a:lvl1pPr>
              <a:defRPr/>
            </a:lvl1pPr>
          </a:lstStyle>
          <a:p>
            <a:pPr>
              <a:defRPr/>
            </a:pPr>
            <a:fld id="{6FB4B438-A833-4EF3-9C33-AD72DE2CC814}" type="slidenum">
              <a:rPr lang="en-US" altLang="en-US"/>
              <a:pPr>
                <a:defRPr/>
              </a:pPr>
              <a:t>‹#›</a:t>
            </a:fld>
            <a:endParaRPr lang="en-US" altLang="en-US"/>
          </a:p>
        </p:txBody>
      </p:sp>
    </p:spTree>
    <p:extLst>
      <p:ext uri="{BB962C8B-B14F-4D97-AF65-F5344CB8AC3E}">
        <p14:creationId xmlns:p14="http://schemas.microsoft.com/office/powerpoint/2010/main" val="3827598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984147C9-A3F1-433F-AAFF-6ECA9D47807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6773EA48-7B33-4777-8A3C-EDB44182DAD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294A91A2-B1BE-49B2-A188-D4F95793F6FB}"/>
              </a:ext>
            </a:extLst>
          </p:cNvPr>
          <p:cNvSpPr>
            <a:spLocks noGrp="1" noChangeArrowheads="1"/>
          </p:cNvSpPr>
          <p:nvPr>
            <p:ph type="sldNum" sz="quarter" idx="12"/>
          </p:nvPr>
        </p:nvSpPr>
        <p:spPr>
          <a:ln/>
        </p:spPr>
        <p:txBody>
          <a:bodyPr/>
          <a:lstStyle>
            <a:lvl1pPr>
              <a:defRPr/>
            </a:lvl1pPr>
          </a:lstStyle>
          <a:p>
            <a:pPr>
              <a:defRPr/>
            </a:pPr>
            <a:fld id="{9BB790CD-B251-47C4-8093-16BDA4369A98}" type="slidenum">
              <a:rPr lang="en-US" altLang="en-US"/>
              <a:pPr>
                <a:defRPr/>
              </a:pPr>
              <a:t>‹#›</a:t>
            </a:fld>
            <a:endParaRPr lang="en-US" altLang="en-US"/>
          </a:p>
        </p:txBody>
      </p:sp>
    </p:spTree>
    <p:extLst>
      <p:ext uri="{BB962C8B-B14F-4D97-AF65-F5344CB8AC3E}">
        <p14:creationId xmlns:p14="http://schemas.microsoft.com/office/powerpoint/2010/main" val="2694614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368D967E-F350-40B1-919C-E575A116852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4C4E2942-544A-469B-AB2E-7DFA450F28E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42D87BED-4BC3-4933-B77A-CF96324A2120}"/>
              </a:ext>
            </a:extLst>
          </p:cNvPr>
          <p:cNvSpPr>
            <a:spLocks noGrp="1" noChangeArrowheads="1"/>
          </p:cNvSpPr>
          <p:nvPr>
            <p:ph type="sldNum" sz="quarter" idx="12"/>
          </p:nvPr>
        </p:nvSpPr>
        <p:spPr>
          <a:ln/>
        </p:spPr>
        <p:txBody>
          <a:bodyPr/>
          <a:lstStyle>
            <a:lvl1pPr>
              <a:defRPr/>
            </a:lvl1pPr>
          </a:lstStyle>
          <a:p>
            <a:pPr>
              <a:defRPr/>
            </a:pPr>
            <a:fld id="{FCBAD56C-4A5D-40BB-A9CB-E8F5FBED69D2}" type="slidenum">
              <a:rPr lang="en-US" altLang="en-US"/>
              <a:pPr>
                <a:defRPr/>
              </a:pPr>
              <a:t>‹#›</a:t>
            </a:fld>
            <a:endParaRPr lang="en-US" altLang="en-US"/>
          </a:p>
        </p:txBody>
      </p:sp>
    </p:spTree>
    <p:extLst>
      <p:ext uri="{BB962C8B-B14F-4D97-AF65-F5344CB8AC3E}">
        <p14:creationId xmlns:p14="http://schemas.microsoft.com/office/powerpoint/2010/main" val="2194893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3B098DB6-F78D-4B85-96E1-99C3B88C131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BDC69AFD-271D-4764-A228-7A2B382F114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8422691-E3A7-4FEC-8503-3D7B10778614}"/>
              </a:ext>
            </a:extLst>
          </p:cNvPr>
          <p:cNvSpPr>
            <a:spLocks noGrp="1" noChangeArrowheads="1"/>
          </p:cNvSpPr>
          <p:nvPr>
            <p:ph type="sldNum" sz="quarter" idx="12"/>
          </p:nvPr>
        </p:nvSpPr>
        <p:spPr>
          <a:ln/>
        </p:spPr>
        <p:txBody>
          <a:bodyPr/>
          <a:lstStyle>
            <a:lvl1pPr>
              <a:defRPr/>
            </a:lvl1pPr>
          </a:lstStyle>
          <a:p>
            <a:pPr>
              <a:defRPr/>
            </a:pPr>
            <a:fld id="{5C9A409D-BB9A-49DD-9EE7-D83C34375027}" type="slidenum">
              <a:rPr lang="en-US" altLang="en-US"/>
              <a:pPr>
                <a:defRPr/>
              </a:pPr>
              <a:t>‹#›</a:t>
            </a:fld>
            <a:endParaRPr lang="en-US" altLang="en-US"/>
          </a:p>
        </p:txBody>
      </p:sp>
    </p:spTree>
    <p:extLst>
      <p:ext uri="{BB962C8B-B14F-4D97-AF65-F5344CB8AC3E}">
        <p14:creationId xmlns:p14="http://schemas.microsoft.com/office/powerpoint/2010/main" val="309631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5D7EBEBA-6559-43C8-A599-BC51EB7FD30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7F509530-16DF-48D1-B5F5-C98A8D3D850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D25ED5AD-6DB9-4ADA-9DB5-F56AF4682986}"/>
              </a:ext>
            </a:extLst>
          </p:cNvPr>
          <p:cNvSpPr>
            <a:spLocks noGrp="1" noChangeArrowheads="1"/>
          </p:cNvSpPr>
          <p:nvPr>
            <p:ph type="sldNum" sz="quarter" idx="12"/>
          </p:nvPr>
        </p:nvSpPr>
        <p:spPr>
          <a:ln/>
        </p:spPr>
        <p:txBody>
          <a:bodyPr/>
          <a:lstStyle>
            <a:lvl1pPr>
              <a:defRPr/>
            </a:lvl1pPr>
          </a:lstStyle>
          <a:p>
            <a:pPr>
              <a:defRPr/>
            </a:pPr>
            <a:fld id="{D42290AD-1421-4630-B7C0-21FD9A44DCC6}" type="slidenum">
              <a:rPr lang="en-US" altLang="en-US"/>
              <a:pPr>
                <a:defRPr/>
              </a:pPr>
              <a:t>‹#›</a:t>
            </a:fld>
            <a:endParaRPr lang="en-US" altLang="en-US"/>
          </a:p>
        </p:txBody>
      </p:sp>
    </p:spTree>
    <p:extLst>
      <p:ext uri="{BB962C8B-B14F-4D97-AF65-F5344CB8AC3E}">
        <p14:creationId xmlns:p14="http://schemas.microsoft.com/office/powerpoint/2010/main" val="450633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CF1B833-C6E0-46FB-A23C-F4986F4EEAA8}"/>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9337713B-F5E7-430C-A59B-1DDF47496224}"/>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A2036185-70A9-42BE-9A12-B66F77F46511}"/>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ltLang="en-US"/>
          </a:p>
        </p:txBody>
      </p:sp>
      <p:sp>
        <p:nvSpPr>
          <p:cNvPr id="1029" name="Rectangle 5">
            <a:extLst>
              <a:ext uri="{FF2B5EF4-FFF2-40B4-BE49-F238E27FC236}">
                <a16:creationId xmlns:a16="http://schemas.microsoft.com/office/drawing/2014/main" id="{8A873452-E442-4C5E-AA4F-DEECDAFB7927}"/>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en-US"/>
          </a:p>
        </p:txBody>
      </p:sp>
      <p:sp>
        <p:nvSpPr>
          <p:cNvPr id="1030" name="Rectangle 6">
            <a:extLst>
              <a:ext uri="{FF2B5EF4-FFF2-40B4-BE49-F238E27FC236}">
                <a16:creationId xmlns:a16="http://schemas.microsoft.com/office/drawing/2014/main" id="{70153418-0622-41A8-B1A5-9138FED9B5BD}"/>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D373DC09-5685-4D12-8DF6-4F8A4E96F19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uiExpand="1"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ref.ly/logosres/nkjv?ref=BibleNKJV.Ac2.41&amp;off=4&amp;ctx=se+generation.%E2%80%9D+41%C2%A0%E2%80%A2~Then+those+who+4%EF%BB%BFgl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3" name="Rectangle: Rounded Corners 2">
            <a:extLst>
              <a:ext uri="{FF2B5EF4-FFF2-40B4-BE49-F238E27FC236}">
                <a16:creationId xmlns:a16="http://schemas.microsoft.com/office/drawing/2014/main" id="{1BBC1824-2D85-4E16-8CEF-63034EC2D16E}"/>
              </a:ext>
            </a:extLst>
          </p:cNvPr>
          <p:cNvSpPr/>
          <p:nvPr/>
        </p:nvSpPr>
        <p:spPr>
          <a:xfrm>
            <a:off x="1633883" y="1143000"/>
            <a:ext cx="5887347" cy="1415473"/>
          </a:xfrm>
          <a:prstGeom prst="roundRect">
            <a:avLst/>
          </a:prstGeom>
          <a:solidFill>
            <a:schemeClr val="tx1"/>
          </a:solidFill>
          <a:ln w="12700">
            <a:solidFill>
              <a:srgbClr val="FFFF99"/>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600" dirty="0">
                <a:solidFill>
                  <a:srgbClr val="FFFF00"/>
                </a:solidFill>
              </a:rPr>
              <a:t>Work Of The Church </a:t>
            </a:r>
            <a:r>
              <a:rPr lang="en-US" sz="3000" dirty="0">
                <a:solidFill>
                  <a:schemeClr val="bg1"/>
                </a:solidFill>
              </a:rPr>
              <a:t>(</a:t>
            </a:r>
            <a:r>
              <a:rPr lang="en-US" sz="3000" dirty="0">
                <a:solidFill>
                  <a:schemeClr val="bg1"/>
                </a:solidFill>
                <a:latin typeface="Verdana" panose="020B0604030504040204" pitchFamily="34" charset="0"/>
                <a:ea typeface="Verdana" panose="020B0604030504040204" pitchFamily="34" charset="0"/>
              </a:rPr>
              <a:t>IV</a:t>
            </a:r>
            <a:r>
              <a:rPr lang="en-US" sz="3000" dirty="0">
                <a:solidFill>
                  <a:schemeClr val="bg1"/>
                </a:solidFill>
              </a:rPr>
              <a:t>)</a:t>
            </a:r>
          </a:p>
          <a:p>
            <a:pPr algn="ctr" eaLnBrk="1" hangingPunct="1">
              <a:defRPr/>
            </a:pPr>
            <a:r>
              <a:rPr lang="en-US" sz="3000" i="1" dirty="0">
                <a:solidFill>
                  <a:schemeClr val="bg1"/>
                </a:solidFill>
              </a:rPr>
              <a:t>What Is The Church?</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457200" y="0"/>
            <a:ext cx="8229600" cy="792162"/>
          </a:xfrm>
        </p:spPr>
        <p:txBody>
          <a:bodyPr/>
          <a:lstStyle/>
          <a:p>
            <a:r>
              <a:rPr lang="en-US" sz="3600" dirty="0">
                <a:solidFill>
                  <a:srgbClr val="FFFFCC"/>
                </a:solidFill>
              </a:rPr>
              <a:t>Local</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457200" y="838200"/>
            <a:ext cx="8229600" cy="5638800"/>
          </a:xfrm>
        </p:spPr>
        <p:txBody>
          <a:bodyPr/>
          <a:lstStyle/>
          <a:p>
            <a:pPr marL="0" indent="0" algn="ctr">
              <a:spcAft>
                <a:spcPts val="600"/>
              </a:spcAft>
              <a:buNone/>
            </a:pPr>
            <a:r>
              <a:rPr lang="en-US" sz="3600" dirty="0">
                <a:solidFill>
                  <a:srgbClr val="FFFF00"/>
                </a:solidFill>
              </a:rPr>
              <a:t>Ephesus – Asia</a:t>
            </a:r>
          </a:p>
        </p:txBody>
      </p:sp>
      <p:sp>
        <p:nvSpPr>
          <p:cNvPr id="3" name="Rectangle: Rounded Corners 2">
            <a:extLst>
              <a:ext uri="{FF2B5EF4-FFF2-40B4-BE49-F238E27FC236}">
                <a16:creationId xmlns:a16="http://schemas.microsoft.com/office/drawing/2014/main" id="{6A7317E2-29D8-4832-8E62-2F58F1CDB547}"/>
              </a:ext>
            </a:extLst>
          </p:cNvPr>
          <p:cNvSpPr/>
          <p:nvPr/>
        </p:nvSpPr>
        <p:spPr>
          <a:xfrm>
            <a:off x="508005" y="1791855"/>
            <a:ext cx="3768436" cy="1708727"/>
          </a:xfrm>
          <a:prstGeom prst="roundRect">
            <a:avLst/>
          </a:prstGeom>
          <a:solidFill>
            <a:schemeClr val="tx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Assembly of </a:t>
            </a:r>
            <a:r>
              <a:rPr lang="en-US" sz="3200" dirty="0">
                <a:solidFill>
                  <a:srgbClr val="99FF66"/>
                </a:solidFill>
              </a:rPr>
              <a:t>sinners</a:t>
            </a:r>
            <a:r>
              <a:rPr lang="en-US" sz="3200" dirty="0"/>
              <a:t> – Ac.19:32, 39, 41</a:t>
            </a:r>
          </a:p>
        </p:txBody>
      </p:sp>
      <p:sp>
        <p:nvSpPr>
          <p:cNvPr id="6" name="Rectangle: Rounded Corners 5">
            <a:extLst>
              <a:ext uri="{FF2B5EF4-FFF2-40B4-BE49-F238E27FC236}">
                <a16:creationId xmlns:a16="http://schemas.microsoft.com/office/drawing/2014/main" id="{7DA32B44-B03C-47C6-B4C5-4B958DC7C992}"/>
              </a:ext>
            </a:extLst>
          </p:cNvPr>
          <p:cNvSpPr/>
          <p:nvPr/>
        </p:nvSpPr>
        <p:spPr>
          <a:xfrm>
            <a:off x="4862949" y="1787243"/>
            <a:ext cx="3768436" cy="1708727"/>
          </a:xfrm>
          <a:prstGeom prst="roundRect">
            <a:avLst/>
          </a:prstGeom>
          <a:solidFill>
            <a:schemeClr val="tx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Assembly of</a:t>
            </a:r>
            <a:br>
              <a:rPr lang="en-US" sz="3200" dirty="0"/>
            </a:br>
            <a:r>
              <a:rPr lang="en-US" sz="3200" dirty="0">
                <a:solidFill>
                  <a:srgbClr val="CCFFFF"/>
                </a:solidFill>
              </a:rPr>
              <a:t>saints </a:t>
            </a:r>
            <a:r>
              <a:rPr lang="en-US" sz="3200" dirty="0"/>
              <a:t>– </a:t>
            </a:r>
            <a:br>
              <a:rPr lang="en-US" sz="3200" dirty="0"/>
            </a:br>
            <a:r>
              <a:rPr lang="en-US" sz="3200" dirty="0"/>
              <a:t>Ac.20:17, 28</a:t>
            </a:r>
          </a:p>
        </p:txBody>
      </p:sp>
      <p:sp>
        <p:nvSpPr>
          <p:cNvPr id="8" name="Rectangle 7">
            <a:extLst>
              <a:ext uri="{FF2B5EF4-FFF2-40B4-BE49-F238E27FC236}">
                <a16:creationId xmlns:a16="http://schemas.microsoft.com/office/drawing/2014/main" id="{B0336F68-09A1-4CBE-9112-E037C6EC745E}"/>
              </a:ext>
            </a:extLst>
          </p:cNvPr>
          <p:cNvSpPr/>
          <p:nvPr/>
        </p:nvSpPr>
        <p:spPr>
          <a:xfrm>
            <a:off x="4345718" y="2379663"/>
            <a:ext cx="466428" cy="4559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spcBef>
                <a:spcPct val="20000"/>
              </a:spcBef>
              <a:spcAft>
                <a:spcPts val="600"/>
              </a:spcAft>
            </a:pPr>
            <a:r>
              <a:rPr lang="en-US" sz="3200" dirty="0">
                <a:solidFill>
                  <a:srgbClr val="FFFF00"/>
                </a:solidFill>
              </a:rPr>
              <a:t>≠</a:t>
            </a:r>
            <a:endParaRPr lang="en-US" sz="3200" dirty="0">
              <a:solidFill>
                <a:srgbClr val="FFFFFF"/>
              </a:solidFill>
            </a:endParaRPr>
          </a:p>
        </p:txBody>
      </p:sp>
      <p:sp>
        <p:nvSpPr>
          <p:cNvPr id="9" name="Rectangle: Rounded Corners 8">
            <a:extLst>
              <a:ext uri="{FF2B5EF4-FFF2-40B4-BE49-F238E27FC236}">
                <a16:creationId xmlns:a16="http://schemas.microsoft.com/office/drawing/2014/main" id="{86905518-3BCA-4E70-9321-9DE388197A2C}"/>
              </a:ext>
            </a:extLst>
          </p:cNvPr>
          <p:cNvSpPr/>
          <p:nvPr/>
        </p:nvSpPr>
        <p:spPr>
          <a:xfrm>
            <a:off x="503393" y="3763819"/>
            <a:ext cx="3768436" cy="1708727"/>
          </a:xfrm>
          <a:prstGeom prst="roundRect">
            <a:avLst/>
          </a:prstGeom>
          <a:solidFill>
            <a:schemeClr val="tx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Assemblies of </a:t>
            </a:r>
            <a:r>
              <a:rPr lang="en-US" sz="3200" dirty="0">
                <a:solidFill>
                  <a:srgbClr val="CCFFFF"/>
                </a:solidFill>
              </a:rPr>
              <a:t>saints</a:t>
            </a:r>
            <a:br>
              <a:rPr lang="en-US" sz="3200" dirty="0"/>
            </a:br>
            <a:r>
              <a:rPr lang="en-US" sz="3200" dirty="0"/>
              <a:t>– Rv.1:11</a:t>
            </a:r>
          </a:p>
        </p:txBody>
      </p:sp>
      <p:sp>
        <p:nvSpPr>
          <p:cNvPr id="10" name="Rectangle: Rounded Corners 9">
            <a:extLst>
              <a:ext uri="{FF2B5EF4-FFF2-40B4-BE49-F238E27FC236}">
                <a16:creationId xmlns:a16="http://schemas.microsoft.com/office/drawing/2014/main" id="{9B4121F2-711F-4642-9E41-EB8DB55EE875}"/>
              </a:ext>
            </a:extLst>
          </p:cNvPr>
          <p:cNvSpPr/>
          <p:nvPr/>
        </p:nvSpPr>
        <p:spPr>
          <a:xfrm>
            <a:off x="4867573" y="3759207"/>
            <a:ext cx="3768436" cy="1708727"/>
          </a:xfrm>
          <a:prstGeom prst="roundRect">
            <a:avLst/>
          </a:prstGeom>
          <a:solidFill>
            <a:schemeClr val="tx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Assembly of</a:t>
            </a:r>
            <a:br>
              <a:rPr lang="en-US" sz="3200" dirty="0"/>
            </a:br>
            <a:r>
              <a:rPr lang="en-US" sz="3200" dirty="0">
                <a:solidFill>
                  <a:srgbClr val="CCFFFF"/>
                </a:solidFill>
              </a:rPr>
              <a:t>saints at Ephesus </a:t>
            </a:r>
            <a:r>
              <a:rPr lang="en-US" sz="3200" dirty="0"/>
              <a:t>– Rv.1:11; 2:1-7</a:t>
            </a:r>
          </a:p>
        </p:txBody>
      </p:sp>
      <p:sp>
        <p:nvSpPr>
          <p:cNvPr id="11" name="Rectangle 10">
            <a:extLst>
              <a:ext uri="{FF2B5EF4-FFF2-40B4-BE49-F238E27FC236}">
                <a16:creationId xmlns:a16="http://schemas.microsoft.com/office/drawing/2014/main" id="{BC004A0E-17E7-49F1-B7D9-714B2B0D5DD0}"/>
              </a:ext>
            </a:extLst>
          </p:cNvPr>
          <p:cNvSpPr/>
          <p:nvPr/>
        </p:nvSpPr>
        <p:spPr>
          <a:xfrm>
            <a:off x="4350342" y="4351627"/>
            <a:ext cx="466428" cy="4559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spcBef>
                <a:spcPct val="20000"/>
              </a:spcBef>
              <a:spcAft>
                <a:spcPts val="600"/>
              </a:spcAft>
            </a:pPr>
            <a:r>
              <a:rPr lang="en-US" sz="3200" dirty="0">
                <a:solidFill>
                  <a:srgbClr val="FFFF00"/>
                </a:solidFill>
              </a:rPr>
              <a:t>≠</a:t>
            </a:r>
            <a:endParaRPr lang="en-US" sz="3200" dirty="0">
              <a:solidFill>
                <a:srgbClr val="FFFFFF"/>
              </a:solidFill>
            </a:endParaRPr>
          </a:p>
        </p:txBody>
      </p:sp>
    </p:spTree>
    <p:extLst>
      <p:ext uri="{BB962C8B-B14F-4D97-AF65-F5344CB8AC3E}">
        <p14:creationId xmlns:p14="http://schemas.microsoft.com/office/powerpoint/2010/main" val="2405358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par>
                          <p:cTn id="7" fill="hold">
                            <p:stCondLst>
                              <p:cond delay="0"/>
                            </p:stCondLst>
                            <p:childTnLst>
                              <p:par>
                                <p:cTn id="8" presetID="22" presetClass="entr" presetSubtype="8" fill="hold" grpId="0" nodeType="after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left)">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par>
                          <p:cTn id="19" fill="hold">
                            <p:stCondLst>
                              <p:cond delay="0"/>
                            </p:stCondLst>
                            <p:childTnLst>
                              <p:par>
                                <p:cTn id="20" presetID="22" presetClass="entr" presetSubtype="8" fill="hold" grpId="0" nodeType="after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left)">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P spid="10" grpId="0" animBg="1"/>
      <p:bldP spid="11"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457200" y="0"/>
            <a:ext cx="8229600" cy="792162"/>
          </a:xfrm>
        </p:spPr>
        <p:txBody>
          <a:bodyPr/>
          <a:lstStyle/>
          <a:p>
            <a:r>
              <a:rPr lang="en-US" sz="3600" dirty="0">
                <a:solidFill>
                  <a:srgbClr val="FFFFCC"/>
                </a:solidFill>
              </a:rPr>
              <a:t>Local</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457200" y="838200"/>
            <a:ext cx="8229600" cy="5638800"/>
          </a:xfrm>
        </p:spPr>
        <p:txBody>
          <a:bodyPr/>
          <a:lstStyle/>
          <a:p>
            <a:pPr marL="0" indent="0">
              <a:spcAft>
                <a:spcPts val="600"/>
              </a:spcAft>
              <a:buNone/>
            </a:pPr>
            <a:r>
              <a:rPr lang="en-US" dirty="0">
                <a:solidFill>
                  <a:schemeClr val="bg1"/>
                </a:solidFill>
              </a:rPr>
              <a:t>Acts 13</a:t>
            </a:r>
            <a:r>
              <a:rPr lang="en-US" baseline="30000" dirty="0">
                <a:solidFill>
                  <a:srgbClr val="FFFF00"/>
                </a:solidFill>
              </a:rPr>
              <a:t>1 </a:t>
            </a:r>
            <a:r>
              <a:rPr lang="en-US" dirty="0">
                <a:solidFill>
                  <a:schemeClr val="bg1"/>
                </a:solidFill>
              </a:rPr>
              <a:t>Now in the church that was at Antioch there were certain prophets and teachers: Barnabas, Simeon who was called Niger, Lucius of Cyrene, Manaen who had been brought up with Herod the tetrarch, and Saul.</a:t>
            </a:r>
          </a:p>
          <a:p>
            <a:pPr marL="0" indent="0">
              <a:buNone/>
            </a:pPr>
            <a:r>
              <a:rPr lang="en-US" dirty="0">
                <a:solidFill>
                  <a:schemeClr val="bg1"/>
                </a:solidFill>
              </a:rPr>
              <a:t>1 Cor.14</a:t>
            </a:r>
            <a:r>
              <a:rPr lang="en-US" baseline="30000" dirty="0">
                <a:solidFill>
                  <a:srgbClr val="FFFF00"/>
                </a:solidFill>
              </a:rPr>
              <a:t>23 </a:t>
            </a:r>
            <a:r>
              <a:rPr lang="en-US" dirty="0">
                <a:solidFill>
                  <a:schemeClr val="bg1"/>
                </a:solidFill>
              </a:rPr>
              <a:t>Therefore if the whole church comes together in one place, and all speak with tongues, and there come in those who are uninformed or unbelievers, will they not say that you are out of your mind?</a:t>
            </a:r>
          </a:p>
        </p:txBody>
      </p:sp>
    </p:spTree>
    <p:extLst>
      <p:ext uri="{BB962C8B-B14F-4D97-AF65-F5344CB8AC3E}">
        <p14:creationId xmlns:p14="http://schemas.microsoft.com/office/powerpoint/2010/main" val="23006609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457200" y="0"/>
            <a:ext cx="8229600" cy="792162"/>
          </a:xfrm>
        </p:spPr>
        <p:txBody>
          <a:bodyPr/>
          <a:lstStyle/>
          <a:p>
            <a:r>
              <a:rPr lang="en-US" sz="3600" dirty="0">
                <a:solidFill>
                  <a:srgbClr val="FFFFCC"/>
                </a:solidFill>
              </a:rPr>
              <a:t>Distributive</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457200" y="838200"/>
            <a:ext cx="8229600" cy="5638800"/>
          </a:xfrm>
        </p:spPr>
        <p:txBody>
          <a:bodyPr/>
          <a:lstStyle/>
          <a:p>
            <a:pPr marL="0" indent="0">
              <a:buNone/>
            </a:pPr>
            <a:r>
              <a:rPr lang="en-US" dirty="0">
                <a:solidFill>
                  <a:srgbClr val="FFFFFF"/>
                </a:solidFill>
              </a:rPr>
              <a:t>Acts 8</a:t>
            </a:r>
            <a:r>
              <a:rPr lang="en-US" baseline="30000" dirty="0">
                <a:solidFill>
                  <a:srgbClr val="FFFF00"/>
                </a:solidFill>
              </a:rPr>
              <a:t>1 </a:t>
            </a:r>
            <a:r>
              <a:rPr lang="en-US" dirty="0">
                <a:solidFill>
                  <a:srgbClr val="FFFFFF"/>
                </a:solidFill>
              </a:rPr>
              <a:t>And Saul was consenting to his death. And at that time a great persecution arose against the church which was at Jeru-</a:t>
            </a:r>
            <a:r>
              <a:rPr lang="en-US" dirty="0" err="1">
                <a:solidFill>
                  <a:srgbClr val="FFFFFF"/>
                </a:solidFill>
              </a:rPr>
              <a:t>salem</a:t>
            </a:r>
            <a:r>
              <a:rPr lang="en-US" dirty="0">
                <a:solidFill>
                  <a:srgbClr val="FFFFFF"/>
                </a:solidFill>
              </a:rPr>
              <a:t>; and they were all scattered through-out the regions of Judea and Samaria, except the apostles…</a:t>
            </a:r>
            <a:r>
              <a:rPr lang="en-US" baseline="30000" dirty="0">
                <a:solidFill>
                  <a:srgbClr val="FFFF00"/>
                </a:solidFill>
              </a:rPr>
              <a:t>3</a:t>
            </a:r>
            <a:r>
              <a:rPr lang="en-US" dirty="0">
                <a:solidFill>
                  <a:schemeClr val="bg1"/>
                </a:solidFill>
              </a:rPr>
              <a:t> As for Saul, he made havoc of the church, entering every house, and dragging off men and women, commit-ting them to prison.</a:t>
            </a:r>
          </a:p>
        </p:txBody>
      </p:sp>
    </p:spTree>
    <p:extLst>
      <p:ext uri="{BB962C8B-B14F-4D97-AF65-F5344CB8AC3E}">
        <p14:creationId xmlns:p14="http://schemas.microsoft.com/office/powerpoint/2010/main" val="42512377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3" name="Rectangle: Rounded Corners 2">
            <a:extLst>
              <a:ext uri="{FF2B5EF4-FFF2-40B4-BE49-F238E27FC236}">
                <a16:creationId xmlns:a16="http://schemas.microsoft.com/office/drawing/2014/main" id="{1BBC1824-2D85-4E16-8CEF-63034EC2D16E}"/>
              </a:ext>
            </a:extLst>
          </p:cNvPr>
          <p:cNvSpPr/>
          <p:nvPr/>
        </p:nvSpPr>
        <p:spPr>
          <a:xfrm>
            <a:off x="2204197" y="990600"/>
            <a:ext cx="4751765" cy="505691"/>
          </a:xfrm>
          <a:prstGeom prst="roundRect">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bg1"/>
                </a:solidFill>
                <a:latin typeface="Verdana" panose="020B0604030504040204" pitchFamily="34" charset="0"/>
                <a:ea typeface="Verdana" panose="020B0604030504040204" pitchFamily="34" charset="0"/>
              </a:rPr>
              <a:t>I. </a:t>
            </a:r>
            <a:r>
              <a:rPr lang="en-US" sz="2400" dirty="0">
                <a:solidFill>
                  <a:schemeClr val="bg1"/>
                </a:solidFill>
                <a:ea typeface="Verdana" panose="020B0604030504040204" pitchFamily="34" charset="0"/>
              </a:rPr>
              <a:t>Definition of Church</a:t>
            </a:r>
            <a:endParaRPr lang="en-US" sz="2400" dirty="0">
              <a:solidFill>
                <a:schemeClr val="bg1"/>
              </a:solidFill>
            </a:endParaRPr>
          </a:p>
        </p:txBody>
      </p:sp>
      <p:sp>
        <p:nvSpPr>
          <p:cNvPr id="4" name="Rectangle: Rounded Corners 3">
            <a:extLst>
              <a:ext uri="{FF2B5EF4-FFF2-40B4-BE49-F238E27FC236}">
                <a16:creationId xmlns:a16="http://schemas.microsoft.com/office/drawing/2014/main" id="{8A9C5765-F1C4-4524-92A8-81BD443C8A64}"/>
              </a:ext>
            </a:extLst>
          </p:cNvPr>
          <p:cNvSpPr/>
          <p:nvPr/>
        </p:nvSpPr>
        <p:spPr>
          <a:xfrm>
            <a:off x="1413168" y="2352957"/>
            <a:ext cx="6324599" cy="1295400"/>
          </a:xfrm>
          <a:prstGeom prst="roundRect">
            <a:avLst/>
          </a:prstGeom>
          <a:solidFill>
            <a:schemeClr val="tx1"/>
          </a:solidFill>
          <a:ln w="3175">
            <a:solidFill>
              <a:srgbClr val="00FF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400" dirty="0">
                <a:solidFill>
                  <a:schemeClr val="bg1"/>
                </a:solidFill>
                <a:latin typeface="Verdana" panose="020B0604030504040204" pitchFamily="34" charset="0"/>
                <a:ea typeface="Verdana" panose="020B0604030504040204" pitchFamily="34" charset="0"/>
              </a:rPr>
              <a:t>III. </a:t>
            </a:r>
            <a:r>
              <a:rPr lang="en-US" sz="3600" dirty="0">
                <a:solidFill>
                  <a:schemeClr val="bg1"/>
                </a:solidFill>
                <a:ea typeface="Verdana" panose="020B0604030504040204" pitchFamily="34" charset="0"/>
              </a:rPr>
              <a:t>Difference In Church Universal and Local</a:t>
            </a:r>
            <a:endParaRPr lang="en-US" sz="3400" dirty="0">
              <a:solidFill>
                <a:schemeClr val="bg1"/>
              </a:solidFill>
            </a:endParaRPr>
          </a:p>
        </p:txBody>
      </p:sp>
      <p:sp>
        <p:nvSpPr>
          <p:cNvPr id="5" name="Rectangle: Rounded Corners 4">
            <a:extLst>
              <a:ext uri="{FF2B5EF4-FFF2-40B4-BE49-F238E27FC236}">
                <a16:creationId xmlns:a16="http://schemas.microsoft.com/office/drawing/2014/main" id="{E496EBAF-8D49-456F-A023-CC49C89A14FC}"/>
              </a:ext>
            </a:extLst>
          </p:cNvPr>
          <p:cNvSpPr/>
          <p:nvPr/>
        </p:nvSpPr>
        <p:spPr>
          <a:xfrm>
            <a:off x="2199585" y="1669471"/>
            <a:ext cx="4751765" cy="505691"/>
          </a:xfrm>
          <a:prstGeom prst="roundRect">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bg1"/>
                </a:solidFill>
                <a:latin typeface="Verdana" panose="020B0604030504040204" pitchFamily="34" charset="0"/>
                <a:ea typeface="Verdana" panose="020B0604030504040204" pitchFamily="34" charset="0"/>
              </a:rPr>
              <a:t>II. </a:t>
            </a:r>
            <a:r>
              <a:rPr lang="en-US" sz="2400" dirty="0">
                <a:solidFill>
                  <a:schemeClr val="bg1"/>
                </a:solidFill>
                <a:ea typeface="Verdana" panose="020B0604030504040204" pitchFamily="34" charset="0"/>
              </a:rPr>
              <a:t>NT Uses of Church</a:t>
            </a:r>
            <a:endParaRPr lang="en-US" sz="2400" dirty="0">
              <a:solidFill>
                <a:schemeClr val="bg1"/>
              </a:solidFill>
            </a:endParaRPr>
          </a:p>
        </p:txBody>
      </p:sp>
    </p:spTree>
    <p:extLst>
      <p:ext uri="{BB962C8B-B14F-4D97-AF65-F5344CB8AC3E}">
        <p14:creationId xmlns:p14="http://schemas.microsoft.com/office/powerpoint/2010/main" val="9066754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457200" y="0"/>
            <a:ext cx="8229600" cy="792162"/>
          </a:xfrm>
        </p:spPr>
        <p:txBody>
          <a:bodyPr/>
          <a:lstStyle/>
          <a:p>
            <a:r>
              <a:rPr lang="en-US" sz="3600" dirty="0">
                <a:solidFill>
                  <a:srgbClr val="FFFFCC"/>
                </a:solidFill>
              </a:rPr>
              <a:t>Beginning</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457200" y="838200"/>
            <a:ext cx="8229600" cy="5638800"/>
          </a:xfrm>
        </p:spPr>
        <p:txBody>
          <a:bodyPr/>
          <a:lstStyle/>
          <a:p>
            <a:pPr marL="0" indent="0">
              <a:spcAft>
                <a:spcPts val="600"/>
              </a:spcAft>
              <a:buNone/>
            </a:pPr>
            <a:r>
              <a:rPr lang="en-US" dirty="0">
                <a:solidFill>
                  <a:schemeClr val="bg1"/>
                </a:solidFill>
              </a:rPr>
              <a:t>Acts 2</a:t>
            </a:r>
            <a:r>
              <a:rPr lang="en-US" baseline="30000" dirty="0">
                <a:solidFill>
                  <a:srgbClr val="FFFF00"/>
                </a:solidFill>
              </a:rPr>
              <a:t>47</a:t>
            </a:r>
            <a:r>
              <a:rPr lang="en-US" dirty="0">
                <a:solidFill>
                  <a:schemeClr val="bg1"/>
                </a:solidFill>
              </a:rPr>
              <a:t> praising God and having favor with all the people. And the Lord added to the church daily those who were being saved.</a:t>
            </a:r>
          </a:p>
          <a:p>
            <a:pPr marL="0" indent="0">
              <a:buNone/>
            </a:pPr>
            <a:r>
              <a:rPr lang="en-US" dirty="0">
                <a:solidFill>
                  <a:schemeClr val="bg1"/>
                </a:solidFill>
              </a:rPr>
              <a:t>Acts 8</a:t>
            </a:r>
            <a:r>
              <a:rPr lang="en-US" baseline="30000" dirty="0">
                <a:solidFill>
                  <a:srgbClr val="FFFF00"/>
                </a:solidFill>
              </a:rPr>
              <a:t>1</a:t>
            </a:r>
            <a:r>
              <a:rPr lang="en-US" dirty="0">
                <a:solidFill>
                  <a:schemeClr val="bg1"/>
                </a:solidFill>
              </a:rPr>
              <a:t> At that time a great persecution arose against the church which was at Jerusalem; and they were all scattered throughout the regions of Judea and Samaria, except the apostles.</a:t>
            </a:r>
          </a:p>
          <a:p>
            <a:pPr marL="0" indent="0">
              <a:buNone/>
            </a:pPr>
            <a:endParaRPr lang="en-US" dirty="0">
              <a:solidFill>
                <a:schemeClr val="bg1"/>
              </a:solidFill>
            </a:endParaRPr>
          </a:p>
          <a:p>
            <a:pPr marL="0" indent="0">
              <a:buNone/>
            </a:pPr>
            <a:endParaRPr lang="en-US" dirty="0">
              <a:solidFill>
                <a:schemeClr val="bg1"/>
              </a:solidFill>
            </a:endParaRPr>
          </a:p>
        </p:txBody>
      </p:sp>
    </p:spTree>
    <p:extLst>
      <p:ext uri="{BB962C8B-B14F-4D97-AF65-F5344CB8AC3E}">
        <p14:creationId xmlns:p14="http://schemas.microsoft.com/office/powerpoint/2010/main" val="26618367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457200" y="0"/>
            <a:ext cx="8229600" cy="792162"/>
          </a:xfrm>
        </p:spPr>
        <p:txBody>
          <a:bodyPr/>
          <a:lstStyle/>
          <a:p>
            <a:r>
              <a:rPr lang="en-US" sz="3600" dirty="0">
                <a:solidFill>
                  <a:srgbClr val="FFFFCC"/>
                </a:solidFill>
              </a:rPr>
              <a:t>Entrance</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457200" y="838200"/>
            <a:ext cx="8229600" cy="5638800"/>
          </a:xfrm>
        </p:spPr>
        <p:txBody>
          <a:bodyPr/>
          <a:lstStyle/>
          <a:p>
            <a:pPr marL="0" indent="0">
              <a:spcAft>
                <a:spcPts val="600"/>
              </a:spcAft>
              <a:buNone/>
            </a:pPr>
            <a:r>
              <a:rPr lang="en-US" dirty="0">
                <a:solidFill>
                  <a:schemeClr val="bg1"/>
                </a:solidFill>
              </a:rPr>
              <a:t>Heb.12</a:t>
            </a:r>
            <a:r>
              <a:rPr lang="en-US" baseline="30000" dirty="0">
                <a:solidFill>
                  <a:srgbClr val="FFFF00"/>
                </a:solidFill>
              </a:rPr>
              <a:t>22</a:t>
            </a:r>
            <a:r>
              <a:rPr lang="en-US" dirty="0">
                <a:solidFill>
                  <a:schemeClr val="bg1"/>
                </a:solidFill>
              </a:rPr>
              <a:t> But you have come to Mount Zion and to the city of the living God, the heavenly Jerusalem, to an innumerable company of angels, </a:t>
            </a:r>
            <a:r>
              <a:rPr lang="en-US" baseline="30000" dirty="0">
                <a:solidFill>
                  <a:srgbClr val="FFFF00"/>
                </a:solidFill>
              </a:rPr>
              <a:t>23</a:t>
            </a:r>
            <a:r>
              <a:rPr lang="en-US" baseline="30000" dirty="0">
                <a:solidFill>
                  <a:schemeClr val="bg1"/>
                </a:solidFill>
              </a:rPr>
              <a:t> </a:t>
            </a:r>
            <a:r>
              <a:rPr lang="en-US" dirty="0">
                <a:solidFill>
                  <a:schemeClr val="bg1"/>
                </a:solidFill>
              </a:rPr>
              <a:t>to the general assembly and church of the firstborn who are registered in heaven, to God the Judge of all, to the spirits of just men made perfect</a:t>
            </a:r>
          </a:p>
          <a:p>
            <a:pPr marL="0" indent="0">
              <a:buNone/>
            </a:pPr>
            <a:r>
              <a:rPr lang="en-US" dirty="0">
                <a:solidFill>
                  <a:schemeClr val="bg1"/>
                </a:solidFill>
              </a:rPr>
              <a:t>Acts 9</a:t>
            </a:r>
            <a:r>
              <a:rPr lang="en-US" baseline="30000" dirty="0">
                <a:solidFill>
                  <a:srgbClr val="FFFF00"/>
                </a:solidFill>
              </a:rPr>
              <a:t>26</a:t>
            </a:r>
            <a:r>
              <a:rPr lang="en-US" dirty="0">
                <a:solidFill>
                  <a:schemeClr val="bg1"/>
                </a:solidFill>
              </a:rPr>
              <a:t>  And when Saul had come to Jerusalem, he tried to join the disciples; but they were all afraid of him, and did not believe that he was a disciple.</a:t>
            </a:r>
          </a:p>
          <a:p>
            <a:pPr marL="0" indent="0">
              <a:buNone/>
            </a:pPr>
            <a:endParaRPr lang="en-US" dirty="0">
              <a:solidFill>
                <a:schemeClr val="bg1"/>
              </a:solidFill>
            </a:endParaRPr>
          </a:p>
        </p:txBody>
      </p:sp>
    </p:spTree>
    <p:extLst>
      <p:ext uri="{BB962C8B-B14F-4D97-AF65-F5344CB8AC3E}">
        <p14:creationId xmlns:p14="http://schemas.microsoft.com/office/powerpoint/2010/main" val="4102031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457200" y="0"/>
            <a:ext cx="8229600" cy="792162"/>
          </a:xfrm>
        </p:spPr>
        <p:txBody>
          <a:bodyPr/>
          <a:lstStyle/>
          <a:p>
            <a:r>
              <a:rPr lang="en-US" sz="3600" dirty="0">
                <a:solidFill>
                  <a:srgbClr val="FFFFCC"/>
                </a:solidFill>
              </a:rPr>
              <a:t>Composition</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378688" y="727367"/>
            <a:ext cx="8391236" cy="5738091"/>
          </a:xfrm>
        </p:spPr>
        <p:txBody>
          <a:bodyPr/>
          <a:lstStyle/>
          <a:p>
            <a:pPr marL="0" indent="0">
              <a:buNone/>
            </a:pPr>
            <a:r>
              <a:rPr lang="en-US" dirty="0">
                <a:solidFill>
                  <a:schemeClr val="bg1"/>
                </a:solidFill>
              </a:rPr>
              <a:t>Eph.5</a:t>
            </a:r>
            <a:r>
              <a:rPr lang="en-US" baseline="30000" dirty="0">
                <a:solidFill>
                  <a:srgbClr val="FFFF00"/>
                </a:solidFill>
              </a:rPr>
              <a:t>23</a:t>
            </a:r>
          </a:p>
          <a:p>
            <a:pPr marL="0" indent="0">
              <a:buNone/>
            </a:pPr>
            <a:r>
              <a:rPr lang="en-US" dirty="0">
                <a:solidFill>
                  <a:schemeClr val="bg1"/>
                </a:solidFill>
              </a:rPr>
              <a:t>Rv.</a:t>
            </a:r>
            <a:r>
              <a:rPr lang="en-US" sz="3000" dirty="0">
                <a:solidFill>
                  <a:schemeClr val="bg1"/>
                </a:solidFill>
              </a:rPr>
              <a:t>2</a:t>
            </a:r>
            <a:r>
              <a:rPr lang="en-US" sz="3000" baseline="30000" dirty="0">
                <a:solidFill>
                  <a:srgbClr val="FFFF00"/>
                </a:solidFill>
              </a:rPr>
              <a:t>14 </a:t>
            </a:r>
            <a:r>
              <a:rPr lang="en-US" sz="3000" dirty="0">
                <a:solidFill>
                  <a:schemeClr val="bg1"/>
                </a:solidFill>
              </a:rPr>
              <a:t>But I have a few things against you, because you have there those who hold the doctrine of Balaam, who taught </a:t>
            </a:r>
            <a:r>
              <a:rPr lang="en-US" sz="3000" dirty="0" err="1">
                <a:solidFill>
                  <a:schemeClr val="bg1"/>
                </a:solidFill>
              </a:rPr>
              <a:t>Balak</a:t>
            </a:r>
            <a:r>
              <a:rPr lang="en-US" sz="3000" dirty="0">
                <a:solidFill>
                  <a:schemeClr val="bg1"/>
                </a:solidFill>
              </a:rPr>
              <a:t> to put a stumbling block before the children of Israel, to eat things sacrificed to idols, and to commit sexual immorality. </a:t>
            </a:r>
            <a:r>
              <a:rPr lang="en-US" sz="3000" baseline="30000" dirty="0">
                <a:solidFill>
                  <a:srgbClr val="FFFF00"/>
                </a:solidFill>
              </a:rPr>
              <a:t>15</a:t>
            </a:r>
            <a:r>
              <a:rPr lang="en-US" baseline="30000" dirty="0">
                <a:solidFill>
                  <a:schemeClr val="bg1"/>
                </a:solidFill>
              </a:rPr>
              <a:t> </a:t>
            </a:r>
            <a:r>
              <a:rPr lang="en-US" sz="3000" dirty="0">
                <a:solidFill>
                  <a:schemeClr val="bg1"/>
                </a:solidFill>
              </a:rPr>
              <a:t>Thus you also have those who hold the doctrine of the Nicolaitans, which thing I hate. </a:t>
            </a:r>
            <a:r>
              <a:rPr lang="en-US" sz="3000" baseline="30000" dirty="0">
                <a:solidFill>
                  <a:srgbClr val="FFFF00"/>
                </a:solidFill>
              </a:rPr>
              <a:t>16</a:t>
            </a:r>
            <a:r>
              <a:rPr lang="en-US" baseline="30000" dirty="0">
                <a:solidFill>
                  <a:schemeClr val="bg1"/>
                </a:solidFill>
              </a:rPr>
              <a:t> </a:t>
            </a:r>
            <a:r>
              <a:rPr lang="en-US" sz="3000" dirty="0">
                <a:solidFill>
                  <a:schemeClr val="bg1"/>
                </a:solidFill>
              </a:rPr>
              <a:t>Repent, or else I will come to you quickly and will fight against them with the sword of My mouth.</a:t>
            </a:r>
            <a:r>
              <a:rPr lang="en-US" sz="3000" dirty="0">
                <a:solidFill>
                  <a:srgbClr val="FFFF00"/>
                </a:solidFill>
              </a:rPr>
              <a:t> </a:t>
            </a:r>
          </a:p>
          <a:p>
            <a:pPr marL="0" indent="0">
              <a:buNone/>
            </a:pPr>
            <a:r>
              <a:rPr lang="en-US" dirty="0">
                <a:solidFill>
                  <a:schemeClr val="bg1"/>
                </a:solidFill>
              </a:rPr>
              <a:t>Rv.3</a:t>
            </a:r>
            <a:r>
              <a:rPr lang="en-US" baseline="30000" dirty="0">
                <a:solidFill>
                  <a:srgbClr val="FFFF00"/>
                </a:solidFill>
              </a:rPr>
              <a:t>1-4</a:t>
            </a:r>
          </a:p>
        </p:txBody>
      </p:sp>
    </p:spTree>
    <p:extLst>
      <p:ext uri="{BB962C8B-B14F-4D97-AF65-F5344CB8AC3E}">
        <p14:creationId xmlns:p14="http://schemas.microsoft.com/office/powerpoint/2010/main" val="40895723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457200" y="0"/>
            <a:ext cx="8229600" cy="792162"/>
          </a:xfrm>
        </p:spPr>
        <p:txBody>
          <a:bodyPr/>
          <a:lstStyle/>
          <a:p>
            <a:r>
              <a:rPr lang="en-US" sz="3600" dirty="0">
                <a:solidFill>
                  <a:srgbClr val="FFFFCC"/>
                </a:solidFill>
              </a:rPr>
              <a:t>Fellowship</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457200" y="838200"/>
            <a:ext cx="8229600" cy="5638800"/>
          </a:xfrm>
        </p:spPr>
        <p:txBody>
          <a:bodyPr/>
          <a:lstStyle/>
          <a:p>
            <a:pPr marL="0" indent="0">
              <a:spcAft>
                <a:spcPts val="600"/>
              </a:spcAft>
              <a:buNone/>
            </a:pPr>
            <a:r>
              <a:rPr lang="en-US" dirty="0">
                <a:solidFill>
                  <a:schemeClr val="bg1"/>
                </a:solidFill>
              </a:rPr>
              <a:t>1 Jn.1</a:t>
            </a:r>
            <a:r>
              <a:rPr lang="en-US" baseline="30000" dirty="0">
                <a:solidFill>
                  <a:srgbClr val="FFFF00"/>
                </a:solidFill>
              </a:rPr>
              <a:t>3</a:t>
            </a:r>
            <a:r>
              <a:rPr lang="en-US" dirty="0">
                <a:solidFill>
                  <a:schemeClr val="bg1"/>
                </a:solidFill>
              </a:rPr>
              <a:t>  that which we have seen and heard we declare to you, that you also may have fellowship with us; and truly our fellowship </a:t>
            </a:r>
            <a:r>
              <a:rPr lang="en-US" i="1" dirty="0">
                <a:solidFill>
                  <a:schemeClr val="bg1"/>
                </a:solidFill>
              </a:rPr>
              <a:t>is with the Father and with His Son Jesus Christ. </a:t>
            </a:r>
            <a:r>
              <a:rPr lang="en-US" baseline="30000" dirty="0">
                <a:solidFill>
                  <a:srgbClr val="FFFF00"/>
                </a:solidFill>
              </a:rPr>
              <a:t>4</a:t>
            </a:r>
            <a:r>
              <a:rPr lang="en-US" i="1" baseline="30000" dirty="0">
                <a:solidFill>
                  <a:schemeClr val="bg1"/>
                </a:solidFill>
              </a:rPr>
              <a:t> </a:t>
            </a:r>
            <a:r>
              <a:rPr lang="en-US" dirty="0">
                <a:solidFill>
                  <a:schemeClr val="bg1"/>
                </a:solidFill>
              </a:rPr>
              <a:t>And these things we write to you that your joy may be full.</a:t>
            </a:r>
          </a:p>
          <a:p>
            <a:pPr marL="0" lvl="0" indent="0">
              <a:buNone/>
            </a:pPr>
            <a:r>
              <a:rPr lang="en-US" dirty="0">
                <a:solidFill>
                  <a:srgbClr val="FFFFFF"/>
                </a:solidFill>
              </a:rPr>
              <a:t>Ph.4</a:t>
            </a:r>
            <a:r>
              <a:rPr lang="en-US" baseline="30000" dirty="0">
                <a:solidFill>
                  <a:srgbClr val="FFFF00"/>
                </a:solidFill>
              </a:rPr>
              <a:t>15</a:t>
            </a:r>
            <a:r>
              <a:rPr lang="en-US" dirty="0">
                <a:solidFill>
                  <a:srgbClr val="FFFFFF"/>
                </a:solidFill>
              </a:rPr>
              <a:t>  Now you Philippians know also that in the beginning of the gospel, when I departed from Macedonia, no church shared with me concerning giving and receiving but you only.</a:t>
            </a:r>
          </a:p>
          <a:p>
            <a:pPr marL="0" indent="0">
              <a:buNone/>
            </a:pPr>
            <a:endParaRPr lang="en-US" dirty="0">
              <a:solidFill>
                <a:schemeClr val="bg1"/>
              </a:solidFill>
            </a:endParaRPr>
          </a:p>
        </p:txBody>
      </p:sp>
    </p:spTree>
    <p:extLst>
      <p:ext uri="{BB962C8B-B14F-4D97-AF65-F5344CB8AC3E}">
        <p14:creationId xmlns:p14="http://schemas.microsoft.com/office/powerpoint/2010/main" val="9370846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457200" y="0"/>
            <a:ext cx="8229600" cy="792162"/>
          </a:xfrm>
        </p:spPr>
        <p:txBody>
          <a:bodyPr/>
          <a:lstStyle/>
          <a:p>
            <a:r>
              <a:rPr lang="en-US" sz="3600" dirty="0">
                <a:solidFill>
                  <a:srgbClr val="FFFFCC"/>
                </a:solidFill>
              </a:rPr>
              <a:t>Number</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457200" y="838200"/>
            <a:ext cx="8229600" cy="5638800"/>
          </a:xfrm>
        </p:spPr>
        <p:txBody>
          <a:bodyPr/>
          <a:lstStyle/>
          <a:p>
            <a:pPr marL="0" lvl="0" indent="0">
              <a:buNone/>
            </a:pPr>
            <a:r>
              <a:rPr lang="en-US" dirty="0">
                <a:solidFill>
                  <a:srgbClr val="FFFFFF"/>
                </a:solidFill>
              </a:rPr>
              <a:t>Eph.4</a:t>
            </a:r>
            <a:r>
              <a:rPr lang="en-US" baseline="30000" dirty="0">
                <a:solidFill>
                  <a:srgbClr val="FFFF00"/>
                </a:solidFill>
              </a:rPr>
              <a:t>4 </a:t>
            </a:r>
          </a:p>
          <a:p>
            <a:pPr marL="0" indent="0">
              <a:buNone/>
            </a:pPr>
            <a:r>
              <a:rPr lang="en-US" dirty="0">
                <a:solidFill>
                  <a:srgbClr val="FFFFFF"/>
                </a:solidFill>
              </a:rPr>
              <a:t>1 Cor.12</a:t>
            </a:r>
            <a:r>
              <a:rPr lang="en-US" baseline="30000" dirty="0">
                <a:solidFill>
                  <a:srgbClr val="FFFF00"/>
                </a:solidFill>
              </a:rPr>
              <a:t>13 </a:t>
            </a:r>
            <a:r>
              <a:rPr lang="en-US" dirty="0">
                <a:solidFill>
                  <a:schemeClr val="bg1"/>
                </a:solidFill>
              </a:rPr>
              <a:t>For by one Spirit we were all baptized into one body—whether Jews or Greeks, whether slaves or free—and have all been made to drink into one Spirit. </a:t>
            </a:r>
            <a:r>
              <a:rPr lang="en-US" baseline="30000" dirty="0">
                <a:solidFill>
                  <a:srgbClr val="FFFF00"/>
                </a:solidFill>
              </a:rPr>
              <a:t>14</a:t>
            </a:r>
            <a:r>
              <a:rPr lang="en-US" baseline="30000" dirty="0">
                <a:solidFill>
                  <a:schemeClr val="bg1"/>
                </a:solidFill>
              </a:rPr>
              <a:t> </a:t>
            </a:r>
            <a:r>
              <a:rPr lang="en-US" dirty="0">
                <a:solidFill>
                  <a:schemeClr val="bg1"/>
                </a:solidFill>
              </a:rPr>
              <a:t>For in fact the body is not one member but many.</a:t>
            </a:r>
          </a:p>
          <a:p>
            <a:pPr marL="0" indent="0">
              <a:buNone/>
            </a:pPr>
            <a:r>
              <a:rPr lang="en-US" dirty="0">
                <a:solidFill>
                  <a:schemeClr val="bg1"/>
                </a:solidFill>
              </a:rPr>
              <a:t>Rv.2-3</a:t>
            </a:r>
          </a:p>
          <a:p>
            <a:pPr marL="457200" lvl="1" indent="0">
              <a:buNone/>
            </a:pPr>
            <a:endParaRPr lang="en-US" dirty="0">
              <a:solidFill>
                <a:schemeClr val="bg1"/>
              </a:solidFill>
            </a:endParaRPr>
          </a:p>
        </p:txBody>
      </p:sp>
    </p:spTree>
    <p:extLst>
      <p:ext uri="{BB962C8B-B14F-4D97-AF65-F5344CB8AC3E}">
        <p14:creationId xmlns:p14="http://schemas.microsoft.com/office/powerpoint/2010/main" val="14475312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457200" y="0"/>
            <a:ext cx="8229600" cy="792162"/>
          </a:xfrm>
        </p:spPr>
        <p:txBody>
          <a:bodyPr/>
          <a:lstStyle/>
          <a:p>
            <a:r>
              <a:rPr lang="en-US" sz="3600" dirty="0">
                <a:solidFill>
                  <a:srgbClr val="FFFFCC"/>
                </a:solidFill>
              </a:rPr>
              <a:t>Unity</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457200" y="838200"/>
            <a:ext cx="8229600" cy="5638800"/>
          </a:xfrm>
        </p:spPr>
        <p:txBody>
          <a:bodyPr/>
          <a:lstStyle/>
          <a:p>
            <a:pPr marL="0" lvl="0" indent="0">
              <a:buNone/>
            </a:pPr>
            <a:r>
              <a:rPr lang="en-US" dirty="0">
                <a:solidFill>
                  <a:srgbClr val="FFFFFF"/>
                </a:solidFill>
              </a:rPr>
              <a:t>Eph.1</a:t>
            </a:r>
            <a:r>
              <a:rPr lang="en-US" baseline="30000" dirty="0">
                <a:solidFill>
                  <a:srgbClr val="FFFF00"/>
                </a:solidFill>
              </a:rPr>
              <a:t>22-23</a:t>
            </a:r>
          </a:p>
          <a:p>
            <a:pPr marL="0" indent="0">
              <a:buNone/>
            </a:pPr>
            <a:r>
              <a:rPr lang="en-US" dirty="0">
                <a:solidFill>
                  <a:srgbClr val="FFFFFF"/>
                </a:solidFill>
              </a:rPr>
              <a:t>1 Cor.1</a:t>
            </a:r>
            <a:r>
              <a:rPr lang="en-US" baseline="30000" dirty="0">
                <a:solidFill>
                  <a:srgbClr val="FFFF00"/>
                </a:solidFill>
              </a:rPr>
              <a:t>10 </a:t>
            </a:r>
            <a:endParaRPr lang="en-US" dirty="0">
              <a:solidFill>
                <a:schemeClr val="bg1"/>
              </a:solidFill>
            </a:endParaRPr>
          </a:p>
          <a:p>
            <a:pPr marL="0" indent="0">
              <a:buNone/>
            </a:pPr>
            <a:r>
              <a:rPr lang="en-US" dirty="0">
                <a:solidFill>
                  <a:schemeClr val="bg1"/>
                </a:solidFill>
              </a:rPr>
              <a:t>3 Jn.</a:t>
            </a:r>
            <a:r>
              <a:rPr lang="en-US" baseline="30000" dirty="0">
                <a:solidFill>
                  <a:srgbClr val="FFFF00"/>
                </a:solidFill>
              </a:rPr>
              <a:t>9</a:t>
            </a:r>
            <a:r>
              <a:rPr lang="en-US" dirty="0">
                <a:solidFill>
                  <a:schemeClr val="bg1"/>
                </a:solidFill>
              </a:rPr>
              <a:t> I wrote to the church, but Diotrephes, who loves to have the preeminence among them, does not receive us. </a:t>
            </a:r>
            <a:r>
              <a:rPr lang="en-US" baseline="30000" dirty="0">
                <a:solidFill>
                  <a:srgbClr val="FFFF00"/>
                </a:solidFill>
              </a:rPr>
              <a:t>10</a:t>
            </a:r>
            <a:r>
              <a:rPr lang="en-US" dirty="0">
                <a:solidFill>
                  <a:schemeClr val="bg1"/>
                </a:solidFill>
              </a:rPr>
              <a:t> Therefore, if I come, I will call to mind his deeds which he does, prating against us with malicious words. And not content with that, he himself does not receive the brethren, and forbids those who wish to, putting them out of the church.</a:t>
            </a:r>
          </a:p>
        </p:txBody>
      </p:sp>
    </p:spTree>
    <p:extLst>
      <p:ext uri="{BB962C8B-B14F-4D97-AF65-F5344CB8AC3E}">
        <p14:creationId xmlns:p14="http://schemas.microsoft.com/office/powerpoint/2010/main" val="128924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3" name="Rectangle: Rounded Corners 2">
            <a:extLst>
              <a:ext uri="{FF2B5EF4-FFF2-40B4-BE49-F238E27FC236}">
                <a16:creationId xmlns:a16="http://schemas.microsoft.com/office/drawing/2014/main" id="{1BBC1824-2D85-4E16-8CEF-63034EC2D16E}"/>
              </a:ext>
            </a:extLst>
          </p:cNvPr>
          <p:cNvSpPr/>
          <p:nvPr/>
        </p:nvSpPr>
        <p:spPr>
          <a:xfrm>
            <a:off x="1417780" y="990600"/>
            <a:ext cx="6324599" cy="1295400"/>
          </a:xfrm>
          <a:prstGeom prst="roundRect">
            <a:avLst/>
          </a:prstGeom>
          <a:solidFill>
            <a:schemeClr val="tx1"/>
          </a:solidFill>
          <a:ln w="3175">
            <a:solidFill>
              <a:srgbClr val="00FF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400" dirty="0">
                <a:solidFill>
                  <a:schemeClr val="bg1"/>
                </a:solidFill>
                <a:latin typeface="Verdana" panose="020B0604030504040204" pitchFamily="34" charset="0"/>
                <a:ea typeface="Verdana" panose="020B0604030504040204" pitchFamily="34" charset="0"/>
              </a:rPr>
              <a:t>I. </a:t>
            </a:r>
            <a:r>
              <a:rPr lang="en-US" sz="3600" dirty="0">
                <a:solidFill>
                  <a:schemeClr val="bg1"/>
                </a:solidFill>
                <a:ea typeface="Verdana" panose="020B0604030504040204" pitchFamily="34" charset="0"/>
              </a:rPr>
              <a:t>Definition of Church</a:t>
            </a:r>
            <a:endParaRPr lang="en-US" sz="3400" dirty="0">
              <a:solidFill>
                <a:schemeClr val="bg1"/>
              </a:solidFill>
            </a:endParaRPr>
          </a:p>
        </p:txBody>
      </p:sp>
    </p:spTree>
    <p:extLst>
      <p:ext uri="{BB962C8B-B14F-4D97-AF65-F5344CB8AC3E}">
        <p14:creationId xmlns:p14="http://schemas.microsoft.com/office/powerpoint/2010/main" val="28360922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457200" y="0"/>
            <a:ext cx="8229600" cy="792162"/>
          </a:xfrm>
        </p:spPr>
        <p:txBody>
          <a:bodyPr/>
          <a:lstStyle/>
          <a:p>
            <a:r>
              <a:rPr lang="en-US" sz="3600" dirty="0">
                <a:solidFill>
                  <a:srgbClr val="FFFFCC"/>
                </a:solidFill>
              </a:rPr>
              <a:t>Earthly organization</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457200" y="838200"/>
            <a:ext cx="8229600" cy="5638800"/>
          </a:xfrm>
        </p:spPr>
        <p:txBody>
          <a:bodyPr/>
          <a:lstStyle/>
          <a:p>
            <a:pPr marL="0" indent="0">
              <a:spcAft>
                <a:spcPts val="600"/>
              </a:spcAft>
              <a:buNone/>
            </a:pPr>
            <a:r>
              <a:rPr lang="en-US" dirty="0">
                <a:solidFill>
                  <a:schemeClr val="bg1"/>
                </a:solidFill>
              </a:rPr>
              <a:t>Eph.1</a:t>
            </a:r>
            <a:r>
              <a:rPr lang="en-US" baseline="30000" dirty="0">
                <a:solidFill>
                  <a:srgbClr val="FFFF00"/>
                </a:solidFill>
              </a:rPr>
              <a:t>22</a:t>
            </a:r>
            <a:r>
              <a:rPr lang="en-US" dirty="0">
                <a:solidFill>
                  <a:schemeClr val="bg1"/>
                </a:solidFill>
              </a:rPr>
              <a:t> </a:t>
            </a:r>
          </a:p>
          <a:p>
            <a:pPr marL="0" indent="0">
              <a:buNone/>
            </a:pPr>
            <a:r>
              <a:rPr lang="en-US" dirty="0">
                <a:solidFill>
                  <a:schemeClr val="bg1"/>
                </a:solidFill>
              </a:rPr>
              <a:t>Ph.1</a:t>
            </a:r>
            <a:r>
              <a:rPr lang="en-US" baseline="30000" dirty="0">
                <a:solidFill>
                  <a:srgbClr val="FFFF00"/>
                </a:solidFill>
              </a:rPr>
              <a:t>1</a:t>
            </a:r>
            <a:r>
              <a:rPr lang="en-US" dirty="0">
                <a:solidFill>
                  <a:schemeClr val="bg1"/>
                </a:solidFill>
              </a:rPr>
              <a:t> To all the saints in Christ Jesus who are in Philippi, with the bishops and deacons…</a:t>
            </a:r>
          </a:p>
          <a:p>
            <a:pPr marL="0" indent="0">
              <a:buNone/>
            </a:pPr>
            <a:endParaRPr lang="en-US" dirty="0">
              <a:solidFill>
                <a:schemeClr val="bg1"/>
              </a:solidFill>
            </a:endParaRPr>
          </a:p>
        </p:txBody>
      </p:sp>
    </p:spTree>
    <p:extLst>
      <p:ext uri="{BB962C8B-B14F-4D97-AF65-F5344CB8AC3E}">
        <p14:creationId xmlns:p14="http://schemas.microsoft.com/office/powerpoint/2010/main" val="17266293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457200" y="0"/>
            <a:ext cx="8229600" cy="792162"/>
          </a:xfrm>
        </p:spPr>
        <p:txBody>
          <a:bodyPr/>
          <a:lstStyle/>
          <a:p>
            <a:r>
              <a:rPr lang="en-US" sz="3600" dirty="0">
                <a:solidFill>
                  <a:srgbClr val="FFFFCC"/>
                </a:solidFill>
              </a:rPr>
              <a:t>Shepherds</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457200" y="838200"/>
            <a:ext cx="8229600" cy="5638800"/>
          </a:xfrm>
        </p:spPr>
        <p:txBody>
          <a:bodyPr/>
          <a:lstStyle/>
          <a:p>
            <a:pPr marL="0" indent="0">
              <a:spcAft>
                <a:spcPts val="600"/>
              </a:spcAft>
              <a:buNone/>
            </a:pPr>
            <a:r>
              <a:rPr lang="en-US" dirty="0">
                <a:solidFill>
                  <a:schemeClr val="bg1"/>
                </a:solidFill>
              </a:rPr>
              <a:t>Heb.13</a:t>
            </a:r>
            <a:r>
              <a:rPr lang="en-US" baseline="30000" dirty="0">
                <a:solidFill>
                  <a:srgbClr val="FFFF00"/>
                </a:solidFill>
              </a:rPr>
              <a:t>20</a:t>
            </a:r>
            <a:r>
              <a:rPr lang="en-US" baseline="30000" dirty="0">
                <a:solidFill>
                  <a:schemeClr val="bg1"/>
                </a:solidFill>
              </a:rPr>
              <a:t> </a:t>
            </a:r>
            <a:r>
              <a:rPr lang="en-US" dirty="0">
                <a:solidFill>
                  <a:schemeClr val="bg1"/>
                </a:solidFill>
              </a:rPr>
              <a:t> Now may the God of peace who brought up our Lord Jesus from the dead, that great Shepherd of the sheep, through the blood of the everlasting covenant,</a:t>
            </a:r>
          </a:p>
          <a:p>
            <a:pPr marL="0" indent="0">
              <a:spcAft>
                <a:spcPts val="600"/>
              </a:spcAft>
              <a:buNone/>
            </a:pPr>
            <a:r>
              <a:rPr lang="en-US" dirty="0">
                <a:solidFill>
                  <a:schemeClr val="bg1"/>
                </a:solidFill>
              </a:rPr>
              <a:t>Acts14</a:t>
            </a:r>
            <a:r>
              <a:rPr lang="en-US" baseline="30000" dirty="0">
                <a:solidFill>
                  <a:srgbClr val="FFFF00"/>
                </a:solidFill>
              </a:rPr>
              <a:t>23</a:t>
            </a:r>
            <a:r>
              <a:rPr lang="en-US" dirty="0">
                <a:solidFill>
                  <a:schemeClr val="bg1"/>
                </a:solidFill>
              </a:rPr>
              <a:t> So when they had appointed elders in every church, and prayed with fasting, they commended them to the Lord in whom they had believed.</a:t>
            </a:r>
          </a:p>
          <a:p>
            <a:pPr marL="0" indent="0">
              <a:buNone/>
            </a:pPr>
            <a:r>
              <a:rPr lang="en-US" dirty="0">
                <a:solidFill>
                  <a:schemeClr val="bg1"/>
                </a:solidFill>
              </a:rPr>
              <a:t>Acts 20</a:t>
            </a:r>
            <a:r>
              <a:rPr lang="en-US" baseline="30000" dirty="0">
                <a:solidFill>
                  <a:srgbClr val="FFFF00"/>
                </a:solidFill>
              </a:rPr>
              <a:t>28 </a:t>
            </a:r>
            <a:r>
              <a:rPr lang="en-US" dirty="0">
                <a:solidFill>
                  <a:schemeClr val="bg1"/>
                </a:solidFill>
              </a:rPr>
              <a:t>Therefore take heed to yourselves and to all the flock . . . </a:t>
            </a:r>
            <a:endParaRPr lang="en-US" baseline="30000" dirty="0">
              <a:solidFill>
                <a:srgbClr val="FFFF00"/>
              </a:solidFill>
            </a:endParaRPr>
          </a:p>
        </p:txBody>
      </p:sp>
    </p:spTree>
    <p:extLst>
      <p:ext uri="{BB962C8B-B14F-4D97-AF65-F5344CB8AC3E}">
        <p14:creationId xmlns:p14="http://schemas.microsoft.com/office/powerpoint/2010/main" val="16262076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457200" y="0"/>
            <a:ext cx="8229600" cy="792162"/>
          </a:xfrm>
        </p:spPr>
        <p:txBody>
          <a:bodyPr/>
          <a:lstStyle/>
          <a:p>
            <a:r>
              <a:rPr lang="en-US" sz="3600" dirty="0">
                <a:solidFill>
                  <a:srgbClr val="FFFFCC"/>
                </a:solidFill>
              </a:rPr>
              <a:t>Work (collective)</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457200" y="838200"/>
            <a:ext cx="8229600" cy="5638800"/>
          </a:xfrm>
        </p:spPr>
        <p:txBody>
          <a:bodyPr/>
          <a:lstStyle/>
          <a:p>
            <a:pPr marL="0" indent="0">
              <a:spcAft>
                <a:spcPts val="600"/>
              </a:spcAft>
              <a:buNone/>
            </a:pPr>
            <a:r>
              <a:rPr lang="en-US" dirty="0">
                <a:solidFill>
                  <a:schemeClr val="bg1"/>
                </a:solidFill>
              </a:rPr>
              <a:t>Universal: </a:t>
            </a:r>
            <a:r>
              <a:rPr lang="en-US" dirty="0">
                <a:solidFill>
                  <a:srgbClr val="CCFFFF"/>
                </a:solidFill>
              </a:rPr>
              <a:t>all churches </a:t>
            </a:r>
            <a:r>
              <a:rPr lang="en-US" u="sng" dirty="0">
                <a:solidFill>
                  <a:srgbClr val="CCFFFF"/>
                </a:solidFill>
              </a:rPr>
              <a:t>never</a:t>
            </a:r>
            <a:r>
              <a:rPr lang="en-US" dirty="0">
                <a:solidFill>
                  <a:srgbClr val="CCFFFF"/>
                </a:solidFill>
              </a:rPr>
              <a:t> sent funds to common treasury.</a:t>
            </a:r>
          </a:p>
          <a:p>
            <a:pPr marL="0" indent="0">
              <a:buNone/>
            </a:pPr>
            <a:r>
              <a:rPr lang="en-US" dirty="0">
                <a:solidFill>
                  <a:schemeClr val="bg1"/>
                </a:solidFill>
              </a:rPr>
              <a:t>Local: Ph.4</a:t>
            </a:r>
            <a:r>
              <a:rPr lang="en-US" baseline="30000" dirty="0">
                <a:solidFill>
                  <a:srgbClr val="FFFF00"/>
                </a:solidFill>
              </a:rPr>
              <a:t>15</a:t>
            </a:r>
            <a:r>
              <a:rPr lang="en-US" dirty="0">
                <a:solidFill>
                  <a:schemeClr val="bg1"/>
                </a:solidFill>
              </a:rPr>
              <a:t> Now you Philippians know also that in the beginning of the gospel, when I departed from Macedonia, no church shared with me concerning giving and receiving but you only.</a:t>
            </a:r>
          </a:p>
        </p:txBody>
      </p:sp>
    </p:spTree>
    <p:extLst>
      <p:ext uri="{BB962C8B-B14F-4D97-AF65-F5344CB8AC3E}">
        <p14:creationId xmlns:p14="http://schemas.microsoft.com/office/powerpoint/2010/main" val="21476076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457200" y="0"/>
            <a:ext cx="8229600" cy="792162"/>
          </a:xfrm>
        </p:spPr>
        <p:txBody>
          <a:bodyPr/>
          <a:lstStyle/>
          <a:p>
            <a:r>
              <a:rPr lang="en-US" sz="3600" dirty="0">
                <a:solidFill>
                  <a:srgbClr val="FFFFCC"/>
                </a:solidFill>
              </a:rPr>
              <a:t>Assembling</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457200" y="838200"/>
            <a:ext cx="8229600" cy="5638800"/>
          </a:xfrm>
        </p:spPr>
        <p:txBody>
          <a:bodyPr/>
          <a:lstStyle/>
          <a:p>
            <a:pPr marL="0" indent="0">
              <a:spcAft>
                <a:spcPts val="600"/>
              </a:spcAft>
              <a:buNone/>
            </a:pPr>
            <a:r>
              <a:rPr lang="en-US" dirty="0">
                <a:solidFill>
                  <a:srgbClr val="CCFFFF"/>
                </a:solidFill>
              </a:rPr>
              <a:t>No universal assembles of churches…</a:t>
            </a:r>
          </a:p>
          <a:p>
            <a:pPr marL="0" indent="0">
              <a:spcAft>
                <a:spcPts val="600"/>
              </a:spcAft>
              <a:buNone/>
            </a:pPr>
            <a:r>
              <a:rPr lang="en-US" dirty="0">
                <a:solidFill>
                  <a:schemeClr val="bg1"/>
                </a:solidFill>
              </a:rPr>
              <a:t>Local:  1 Cor.14</a:t>
            </a:r>
            <a:r>
              <a:rPr lang="en-US" baseline="30000" dirty="0">
                <a:solidFill>
                  <a:srgbClr val="FFFF00"/>
                </a:solidFill>
              </a:rPr>
              <a:t>23</a:t>
            </a:r>
            <a:r>
              <a:rPr lang="en-US" dirty="0">
                <a:solidFill>
                  <a:schemeClr val="bg1"/>
                </a:solidFill>
              </a:rPr>
              <a:t> </a:t>
            </a:r>
            <a:r>
              <a:rPr lang="en-US" sz="3100" dirty="0">
                <a:solidFill>
                  <a:schemeClr val="bg1"/>
                </a:solidFill>
              </a:rPr>
              <a:t>Therefore if the whole church comes together in one place, and all speak with tongues, and there come in those who are uninformed or unbelievers, will they not say that you are out of your mind?</a:t>
            </a:r>
          </a:p>
          <a:p>
            <a:pPr marL="0" indent="0">
              <a:buNone/>
            </a:pPr>
            <a:r>
              <a:rPr lang="en-US" dirty="0">
                <a:solidFill>
                  <a:schemeClr val="bg1"/>
                </a:solidFill>
              </a:rPr>
              <a:t>Heb.10</a:t>
            </a:r>
            <a:r>
              <a:rPr lang="en-US" baseline="30000" dirty="0">
                <a:solidFill>
                  <a:srgbClr val="FFFF00"/>
                </a:solidFill>
              </a:rPr>
              <a:t>25</a:t>
            </a:r>
            <a:r>
              <a:rPr lang="en-US" dirty="0">
                <a:solidFill>
                  <a:schemeClr val="bg1"/>
                </a:solidFill>
              </a:rPr>
              <a:t> </a:t>
            </a:r>
            <a:r>
              <a:rPr lang="en-US" sz="3100" dirty="0">
                <a:solidFill>
                  <a:schemeClr val="bg1"/>
                </a:solidFill>
              </a:rPr>
              <a:t>not forsaking the assembling of ourselves together, as is the manner of some, but exhorting one another, and so much the more as you see the Day approaching.</a:t>
            </a:r>
          </a:p>
        </p:txBody>
      </p:sp>
    </p:spTree>
    <p:extLst>
      <p:ext uri="{BB962C8B-B14F-4D97-AF65-F5344CB8AC3E}">
        <p14:creationId xmlns:p14="http://schemas.microsoft.com/office/powerpoint/2010/main" val="42717919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457200" y="0"/>
            <a:ext cx="8229600" cy="792162"/>
          </a:xfrm>
        </p:spPr>
        <p:txBody>
          <a:bodyPr/>
          <a:lstStyle/>
          <a:p>
            <a:r>
              <a:rPr lang="en-US" sz="3600" dirty="0">
                <a:solidFill>
                  <a:srgbClr val="FFFFCC"/>
                </a:solidFill>
              </a:rPr>
              <a:t>Treasury</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378691" y="838200"/>
            <a:ext cx="8405091" cy="5638800"/>
          </a:xfrm>
        </p:spPr>
        <p:txBody>
          <a:bodyPr/>
          <a:lstStyle/>
          <a:p>
            <a:pPr marL="0" indent="0">
              <a:spcAft>
                <a:spcPts val="600"/>
              </a:spcAft>
              <a:buNone/>
            </a:pPr>
            <a:r>
              <a:rPr lang="en-US" dirty="0">
                <a:solidFill>
                  <a:srgbClr val="CCFFFF"/>
                </a:solidFill>
              </a:rPr>
              <a:t>No universal treasury.</a:t>
            </a:r>
          </a:p>
          <a:p>
            <a:pPr marL="0" indent="0">
              <a:buNone/>
            </a:pPr>
            <a:r>
              <a:rPr lang="en-US" dirty="0">
                <a:solidFill>
                  <a:schemeClr val="bg1"/>
                </a:solidFill>
              </a:rPr>
              <a:t>Local: 1 Cor.16</a:t>
            </a:r>
            <a:r>
              <a:rPr lang="en-US" baseline="30000" dirty="0">
                <a:solidFill>
                  <a:srgbClr val="FFFF00"/>
                </a:solidFill>
              </a:rPr>
              <a:t>1</a:t>
            </a:r>
            <a:r>
              <a:rPr lang="en-US" dirty="0">
                <a:solidFill>
                  <a:schemeClr val="bg1"/>
                </a:solidFill>
              </a:rPr>
              <a:t> </a:t>
            </a:r>
            <a:r>
              <a:rPr lang="en-US" sz="3100" dirty="0">
                <a:solidFill>
                  <a:schemeClr val="bg1"/>
                </a:solidFill>
              </a:rPr>
              <a:t>Now concerning the </a:t>
            </a:r>
            <a:r>
              <a:rPr lang="en-US" sz="3100" dirty="0" err="1">
                <a:solidFill>
                  <a:schemeClr val="bg1"/>
                </a:solidFill>
              </a:rPr>
              <a:t>collec-tion</a:t>
            </a:r>
            <a:r>
              <a:rPr lang="en-US" sz="3100" dirty="0">
                <a:solidFill>
                  <a:schemeClr val="bg1"/>
                </a:solidFill>
              </a:rPr>
              <a:t> for the saints, as I have given orders to the churches of Galatia, so you must do also: </a:t>
            </a:r>
            <a:r>
              <a:rPr lang="en-US" baseline="30000" dirty="0">
                <a:solidFill>
                  <a:srgbClr val="FFFF00"/>
                </a:solidFill>
              </a:rPr>
              <a:t>2</a:t>
            </a:r>
            <a:r>
              <a:rPr lang="en-US" baseline="30000" dirty="0">
                <a:solidFill>
                  <a:schemeClr val="bg1"/>
                </a:solidFill>
              </a:rPr>
              <a:t> </a:t>
            </a:r>
            <a:r>
              <a:rPr lang="en-US" sz="3100" dirty="0">
                <a:solidFill>
                  <a:schemeClr val="bg1"/>
                </a:solidFill>
              </a:rPr>
              <a:t>On the first day of the week let each one of you lay something aside, storing up as he may pros-per, that there be no collections when I come. </a:t>
            </a:r>
            <a:r>
              <a:rPr lang="en-US" baseline="30000" dirty="0">
                <a:solidFill>
                  <a:srgbClr val="FFFF00"/>
                </a:solidFill>
              </a:rPr>
              <a:t>3</a:t>
            </a:r>
            <a:r>
              <a:rPr lang="en-US" baseline="30000" dirty="0">
                <a:solidFill>
                  <a:schemeClr val="bg1"/>
                </a:solidFill>
              </a:rPr>
              <a:t> </a:t>
            </a:r>
            <a:r>
              <a:rPr lang="en-US" sz="3100" dirty="0">
                <a:solidFill>
                  <a:schemeClr val="bg1"/>
                </a:solidFill>
              </a:rPr>
              <a:t>And when I come, whomever you approve by your letters I will send to bear your gift to Jeru-</a:t>
            </a:r>
            <a:r>
              <a:rPr lang="en-US" sz="3100" dirty="0" err="1">
                <a:solidFill>
                  <a:schemeClr val="bg1"/>
                </a:solidFill>
              </a:rPr>
              <a:t>salem</a:t>
            </a:r>
            <a:r>
              <a:rPr lang="en-US" sz="3100" dirty="0">
                <a:solidFill>
                  <a:schemeClr val="bg1"/>
                </a:solidFill>
              </a:rPr>
              <a:t>. </a:t>
            </a:r>
            <a:r>
              <a:rPr lang="en-US" baseline="30000" dirty="0">
                <a:solidFill>
                  <a:srgbClr val="FFFF00"/>
                </a:solidFill>
              </a:rPr>
              <a:t>4</a:t>
            </a:r>
            <a:r>
              <a:rPr lang="en-US" dirty="0">
                <a:solidFill>
                  <a:schemeClr val="bg1"/>
                </a:solidFill>
              </a:rPr>
              <a:t> </a:t>
            </a:r>
            <a:r>
              <a:rPr lang="en-US" sz="3100" dirty="0">
                <a:solidFill>
                  <a:schemeClr val="bg1"/>
                </a:solidFill>
              </a:rPr>
              <a:t>But if it is fitting that I go also, they will go with me.</a:t>
            </a:r>
          </a:p>
        </p:txBody>
      </p:sp>
    </p:spTree>
    <p:extLst>
      <p:ext uri="{BB962C8B-B14F-4D97-AF65-F5344CB8AC3E}">
        <p14:creationId xmlns:p14="http://schemas.microsoft.com/office/powerpoint/2010/main" val="42058547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457200" y="0"/>
            <a:ext cx="8229600" cy="792162"/>
          </a:xfrm>
        </p:spPr>
        <p:txBody>
          <a:bodyPr/>
          <a:lstStyle/>
          <a:p>
            <a:r>
              <a:rPr lang="en-US" sz="3600" dirty="0">
                <a:solidFill>
                  <a:srgbClr val="FFFFCC"/>
                </a:solidFill>
              </a:rPr>
              <a:t>Effect of death</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457200" y="838200"/>
            <a:ext cx="8229600" cy="5638800"/>
          </a:xfrm>
        </p:spPr>
        <p:txBody>
          <a:bodyPr/>
          <a:lstStyle/>
          <a:p>
            <a:pPr marL="0" indent="0">
              <a:buNone/>
            </a:pPr>
            <a:r>
              <a:rPr lang="en-US" dirty="0">
                <a:solidFill>
                  <a:schemeClr val="bg1"/>
                </a:solidFill>
              </a:rPr>
              <a:t>Ph.1</a:t>
            </a:r>
            <a:r>
              <a:rPr lang="en-US" baseline="30000" dirty="0">
                <a:solidFill>
                  <a:srgbClr val="FFFF00"/>
                </a:solidFill>
              </a:rPr>
              <a:t>21</a:t>
            </a:r>
            <a:r>
              <a:rPr lang="en-US" dirty="0">
                <a:solidFill>
                  <a:schemeClr val="bg1"/>
                </a:solidFill>
              </a:rPr>
              <a:t> For to me, to live </a:t>
            </a:r>
            <a:r>
              <a:rPr lang="en-US" i="1" dirty="0">
                <a:solidFill>
                  <a:schemeClr val="bg1"/>
                </a:solidFill>
              </a:rPr>
              <a:t>is Christ, and to die is gain. </a:t>
            </a:r>
            <a:r>
              <a:rPr lang="en-US" i="1" baseline="30000" dirty="0">
                <a:solidFill>
                  <a:srgbClr val="FFFF00"/>
                </a:solidFill>
              </a:rPr>
              <a:t>22</a:t>
            </a:r>
            <a:r>
              <a:rPr lang="en-US" i="1" baseline="30000" dirty="0">
                <a:solidFill>
                  <a:schemeClr val="bg1"/>
                </a:solidFill>
              </a:rPr>
              <a:t> </a:t>
            </a:r>
            <a:r>
              <a:rPr lang="en-US" dirty="0">
                <a:solidFill>
                  <a:schemeClr val="bg1"/>
                </a:solidFill>
              </a:rPr>
              <a:t>But if I live on in the flesh, this will mean fruit from my labor; yet what I shall choose I cannot tell. </a:t>
            </a:r>
            <a:r>
              <a:rPr lang="en-US" baseline="30000" dirty="0">
                <a:solidFill>
                  <a:srgbClr val="FFFF00"/>
                </a:solidFill>
              </a:rPr>
              <a:t>23</a:t>
            </a:r>
            <a:r>
              <a:rPr lang="en-US" dirty="0">
                <a:solidFill>
                  <a:schemeClr val="bg1"/>
                </a:solidFill>
              </a:rPr>
              <a:t> For I am hard-pressed between the two, having a desire to depart and be with Christ, which is far better. </a:t>
            </a:r>
            <a:r>
              <a:rPr lang="en-US" baseline="30000" dirty="0">
                <a:solidFill>
                  <a:srgbClr val="FFFF00"/>
                </a:solidFill>
              </a:rPr>
              <a:t>24</a:t>
            </a:r>
            <a:r>
              <a:rPr lang="en-US" i="1" baseline="30000" dirty="0">
                <a:solidFill>
                  <a:schemeClr val="bg1"/>
                </a:solidFill>
              </a:rPr>
              <a:t> </a:t>
            </a:r>
            <a:r>
              <a:rPr lang="en-US" dirty="0">
                <a:solidFill>
                  <a:schemeClr val="bg1"/>
                </a:solidFill>
              </a:rPr>
              <a:t>Nevertheless to remain in the flesh is more needful for you. </a:t>
            </a:r>
            <a:r>
              <a:rPr lang="en-US" baseline="30000" dirty="0">
                <a:solidFill>
                  <a:srgbClr val="FFFF00"/>
                </a:solidFill>
              </a:rPr>
              <a:t>25</a:t>
            </a:r>
            <a:r>
              <a:rPr lang="en-US" i="1" baseline="30000" dirty="0">
                <a:solidFill>
                  <a:schemeClr val="bg1"/>
                </a:solidFill>
              </a:rPr>
              <a:t> </a:t>
            </a:r>
            <a:r>
              <a:rPr lang="en-US" dirty="0">
                <a:solidFill>
                  <a:schemeClr val="bg1"/>
                </a:solidFill>
              </a:rPr>
              <a:t>And being confident of this, I know that I shall remain and continue with you all for your progress and joy of faith.</a:t>
            </a:r>
          </a:p>
        </p:txBody>
      </p:sp>
    </p:spTree>
    <p:extLst>
      <p:ext uri="{BB962C8B-B14F-4D97-AF65-F5344CB8AC3E}">
        <p14:creationId xmlns:p14="http://schemas.microsoft.com/office/powerpoint/2010/main" val="31003272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457200" y="0"/>
            <a:ext cx="8229600" cy="792162"/>
          </a:xfrm>
        </p:spPr>
        <p:txBody>
          <a:bodyPr/>
          <a:lstStyle/>
          <a:p>
            <a:r>
              <a:rPr lang="en-US" sz="3600" dirty="0">
                <a:solidFill>
                  <a:srgbClr val="FFFFCC"/>
                </a:solidFill>
              </a:rPr>
              <a:t>Effect of death</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314037" y="764311"/>
            <a:ext cx="8515928" cy="5765797"/>
          </a:xfrm>
        </p:spPr>
        <p:txBody>
          <a:bodyPr/>
          <a:lstStyle/>
          <a:p>
            <a:pPr marL="0" indent="0">
              <a:spcAft>
                <a:spcPts val="600"/>
              </a:spcAft>
              <a:buNone/>
            </a:pPr>
            <a:r>
              <a:rPr lang="en-US" dirty="0">
                <a:solidFill>
                  <a:schemeClr val="bg1"/>
                </a:solidFill>
              </a:rPr>
              <a:t>Rv.3</a:t>
            </a:r>
            <a:r>
              <a:rPr lang="en-US" baseline="30000" dirty="0">
                <a:solidFill>
                  <a:srgbClr val="FFFF00"/>
                </a:solidFill>
              </a:rPr>
              <a:t>21</a:t>
            </a:r>
            <a:r>
              <a:rPr lang="en-US" dirty="0">
                <a:solidFill>
                  <a:schemeClr val="bg1"/>
                </a:solidFill>
              </a:rPr>
              <a:t> </a:t>
            </a:r>
            <a:r>
              <a:rPr lang="en-US" sz="3050" dirty="0">
                <a:solidFill>
                  <a:schemeClr val="bg1"/>
                </a:solidFill>
              </a:rPr>
              <a:t>To him who overcomes I will grant to sit with Me on My throne, as I also overcame and sat down with My Father on His throne.</a:t>
            </a:r>
          </a:p>
          <a:p>
            <a:pPr marL="0" indent="0" algn="just">
              <a:buNone/>
            </a:pPr>
            <a:r>
              <a:rPr lang="en-US" sz="3100" dirty="0">
                <a:solidFill>
                  <a:schemeClr val="bg1"/>
                </a:solidFill>
              </a:rPr>
              <a:t>Local: Ac.8</a:t>
            </a:r>
            <a:r>
              <a:rPr lang="en-US" sz="3050" baseline="30000" dirty="0">
                <a:solidFill>
                  <a:srgbClr val="FFFF00"/>
                </a:solidFill>
              </a:rPr>
              <a:t>1</a:t>
            </a:r>
            <a:r>
              <a:rPr lang="en-US" baseline="30000" dirty="0">
                <a:solidFill>
                  <a:srgbClr val="FFFF00"/>
                </a:solidFill>
              </a:rPr>
              <a:t> </a:t>
            </a:r>
            <a:r>
              <a:rPr lang="en-US" sz="3050" dirty="0">
                <a:solidFill>
                  <a:schemeClr val="bg1"/>
                </a:solidFill>
              </a:rPr>
              <a:t>At that time a great persecution arose against the church which was at Jeru-</a:t>
            </a:r>
            <a:r>
              <a:rPr lang="en-US" sz="3050" dirty="0" err="1">
                <a:solidFill>
                  <a:schemeClr val="bg1"/>
                </a:solidFill>
              </a:rPr>
              <a:t>salem</a:t>
            </a:r>
            <a:r>
              <a:rPr lang="en-US" sz="3050" dirty="0">
                <a:solidFill>
                  <a:schemeClr val="bg1"/>
                </a:solidFill>
              </a:rPr>
              <a:t>; and they were all scattered throughout the regions of Judea and Samaria, except the apostles. </a:t>
            </a:r>
            <a:r>
              <a:rPr lang="en-US" sz="3050" baseline="30000" dirty="0">
                <a:solidFill>
                  <a:srgbClr val="FFFF00"/>
                </a:solidFill>
              </a:rPr>
              <a:t>2</a:t>
            </a:r>
            <a:r>
              <a:rPr lang="en-US" sz="3050" baseline="30000" dirty="0">
                <a:solidFill>
                  <a:schemeClr val="bg1"/>
                </a:solidFill>
              </a:rPr>
              <a:t> </a:t>
            </a:r>
            <a:r>
              <a:rPr lang="en-US" sz="3050" dirty="0">
                <a:solidFill>
                  <a:schemeClr val="bg1"/>
                </a:solidFill>
              </a:rPr>
              <a:t>And devout men carried Stephen to his burial, and made great lamentation over him.</a:t>
            </a:r>
            <a:r>
              <a:rPr lang="en-US" sz="3050" i="1" dirty="0">
                <a:solidFill>
                  <a:schemeClr val="bg1"/>
                </a:solidFill>
              </a:rPr>
              <a:t>  </a:t>
            </a:r>
            <a:r>
              <a:rPr lang="en-US" sz="3050" baseline="30000" dirty="0">
                <a:solidFill>
                  <a:srgbClr val="FFFF00"/>
                </a:solidFill>
              </a:rPr>
              <a:t>3</a:t>
            </a:r>
            <a:r>
              <a:rPr lang="en-US" sz="3050" baseline="30000" dirty="0">
                <a:solidFill>
                  <a:schemeClr val="bg1"/>
                </a:solidFill>
              </a:rPr>
              <a:t> </a:t>
            </a:r>
            <a:r>
              <a:rPr lang="en-US" sz="3050" dirty="0">
                <a:solidFill>
                  <a:schemeClr val="bg1"/>
                </a:solidFill>
              </a:rPr>
              <a:t>As for Saul, he made havoc of the church, entering every house, and dragging off men and women, committing them to prison.</a:t>
            </a:r>
          </a:p>
        </p:txBody>
      </p:sp>
    </p:spTree>
    <p:extLst>
      <p:ext uri="{BB962C8B-B14F-4D97-AF65-F5344CB8AC3E}">
        <p14:creationId xmlns:p14="http://schemas.microsoft.com/office/powerpoint/2010/main" val="12632988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3" name="Rectangle: Rounded Corners 2">
            <a:extLst>
              <a:ext uri="{FF2B5EF4-FFF2-40B4-BE49-F238E27FC236}">
                <a16:creationId xmlns:a16="http://schemas.microsoft.com/office/drawing/2014/main" id="{1BBC1824-2D85-4E16-8CEF-63034EC2D16E}"/>
              </a:ext>
            </a:extLst>
          </p:cNvPr>
          <p:cNvSpPr/>
          <p:nvPr/>
        </p:nvSpPr>
        <p:spPr>
          <a:xfrm>
            <a:off x="2204197" y="990600"/>
            <a:ext cx="4751765" cy="505691"/>
          </a:xfrm>
          <a:prstGeom prst="roundRect">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bg1"/>
                </a:solidFill>
                <a:latin typeface="Verdana" panose="020B0604030504040204" pitchFamily="34" charset="0"/>
                <a:ea typeface="Verdana" panose="020B0604030504040204" pitchFamily="34" charset="0"/>
              </a:rPr>
              <a:t>I. </a:t>
            </a:r>
            <a:r>
              <a:rPr lang="en-US" sz="2400" dirty="0">
                <a:solidFill>
                  <a:schemeClr val="bg1"/>
                </a:solidFill>
                <a:ea typeface="Verdana" panose="020B0604030504040204" pitchFamily="34" charset="0"/>
              </a:rPr>
              <a:t>Definition of Church</a:t>
            </a:r>
            <a:endParaRPr lang="en-US" sz="2400" dirty="0">
              <a:solidFill>
                <a:schemeClr val="bg1"/>
              </a:solidFill>
            </a:endParaRPr>
          </a:p>
        </p:txBody>
      </p:sp>
      <p:sp>
        <p:nvSpPr>
          <p:cNvPr id="4" name="Rectangle: Rounded Corners 3">
            <a:extLst>
              <a:ext uri="{FF2B5EF4-FFF2-40B4-BE49-F238E27FC236}">
                <a16:creationId xmlns:a16="http://schemas.microsoft.com/office/drawing/2014/main" id="{8A9C5765-F1C4-4524-92A8-81BD443C8A64}"/>
              </a:ext>
            </a:extLst>
          </p:cNvPr>
          <p:cNvSpPr/>
          <p:nvPr/>
        </p:nvSpPr>
        <p:spPr>
          <a:xfrm>
            <a:off x="1413168" y="3073397"/>
            <a:ext cx="6324599" cy="1295400"/>
          </a:xfrm>
          <a:prstGeom prst="roundRect">
            <a:avLst/>
          </a:prstGeom>
          <a:solidFill>
            <a:schemeClr val="tx1"/>
          </a:solidFill>
          <a:ln w="3175">
            <a:solidFill>
              <a:srgbClr val="00FF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400" dirty="0">
                <a:solidFill>
                  <a:schemeClr val="bg1"/>
                </a:solidFill>
                <a:latin typeface="Verdana" panose="020B0604030504040204" pitchFamily="34" charset="0"/>
                <a:ea typeface="Verdana" panose="020B0604030504040204" pitchFamily="34" charset="0"/>
              </a:rPr>
              <a:t>IV. </a:t>
            </a:r>
            <a:r>
              <a:rPr lang="en-US" sz="3600" dirty="0">
                <a:solidFill>
                  <a:schemeClr val="bg1"/>
                </a:solidFill>
                <a:ea typeface="Verdana" panose="020B0604030504040204" pitchFamily="34" charset="0"/>
              </a:rPr>
              <a:t>Makeup of Church Universal</a:t>
            </a:r>
            <a:endParaRPr lang="en-US" sz="3400" dirty="0">
              <a:solidFill>
                <a:schemeClr val="bg1"/>
              </a:solidFill>
            </a:endParaRPr>
          </a:p>
        </p:txBody>
      </p:sp>
      <p:sp>
        <p:nvSpPr>
          <p:cNvPr id="5" name="Rectangle: Rounded Corners 4">
            <a:extLst>
              <a:ext uri="{FF2B5EF4-FFF2-40B4-BE49-F238E27FC236}">
                <a16:creationId xmlns:a16="http://schemas.microsoft.com/office/drawing/2014/main" id="{E496EBAF-8D49-456F-A023-CC49C89A14FC}"/>
              </a:ext>
            </a:extLst>
          </p:cNvPr>
          <p:cNvSpPr/>
          <p:nvPr/>
        </p:nvSpPr>
        <p:spPr>
          <a:xfrm>
            <a:off x="2199585" y="1669471"/>
            <a:ext cx="4751765" cy="505691"/>
          </a:xfrm>
          <a:prstGeom prst="roundRect">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bg1"/>
                </a:solidFill>
                <a:latin typeface="Verdana" panose="020B0604030504040204" pitchFamily="34" charset="0"/>
                <a:ea typeface="Verdana" panose="020B0604030504040204" pitchFamily="34" charset="0"/>
              </a:rPr>
              <a:t>II. </a:t>
            </a:r>
            <a:r>
              <a:rPr lang="en-US" sz="2400" dirty="0">
                <a:solidFill>
                  <a:schemeClr val="bg1"/>
                </a:solidFill>
                <a:ea typeface="Verdana" panose="020B0604030504040204" pitchFamily="34" charset="0"/>
              </a:rPr>
              <a:t>NT Uses of Church</a:t>
            </a:r>
            <a:endParaRPr lang="en-US" sz="2400" dirty="0">
              <a:solidFill>
                <a:schemeClr val="bg1"/>
              </a:solidFill>
            </a:endParaRPr>
          </a:p>
        </p:txBody>
      </p:sp>
      <p:sp>
        <p:nvSpPr>
          <p:cNvPr id="6" name="Rectangle: Rounded Corners 5">
            <a:extLst>
              <a:ext uri="{FF2B5EF4-FFF2-40B4-BE49-F238E27FC236}">
                <a16:creationId xmlns:a16="http://schemas.microsoft.com/office/drawing/2014/main" id="{473B7F8B-C682-4F63-8353-39AE87441599}"/>
              </a:ext>
            </a:extLst>
          </p:cNvPr>
          <p:cNvSpPr/>
          <p:nvPr/>
        </p:nvSpPr>
        <p:spPr>
          <a:xfrm>
            <a:off x="2204209" y="2348338"/>
            <a:ext cx="4751765" cy="505691"/>
          </a:xfrm>
          <a:prstGeom prst="roundRect">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bg1"/>
                </a:solidFill>
                <a:latin typeface="Verdana" panose="020B0604030504040204" pitchFamily="34" charset="0"/>
                <a:ea typeface="Verdana" panose="020B0604030504040204" pitchFamily="34" charset="0"/>
              </a:rPr>
              <a:t>III. </a:t>
            </a:r>
            <a:r>
              <a:rPr lang="en-US" sz="2400" dirty="0">
                <a:solidFill>
                  <a:schemeClr val="bg1"/>
                </a:solidFill>
                <a:ea typeface="Verdana" panose="020B0604030504040204" pitchFamily="34" charset="0"/>
              </a:rPr>
              <a:t>Difference In Church U. &amp; L.</a:t>
            </a:r>
            <a:endParaRPr lang="en-US" sz="2400" dirty="0">
              <a:solidFill>
                <a:schemeClr val="bg1"/>
              </a:solidFill>
            </a:endParaRPr>
          </a:p>
        </p:txBody>
      </p:sp>
    </p:spTree>
    <p:extLst>
      <p:ext uri="{BB962C8B-B14F-4D97-AF65-F5344CB8AC3E}">
        <p14:creationId xmlns:p14="http://schemas.microsoft.com/office/powerpoint/2010/main" val="7504576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457200" y="0"/>
            <a:ext cx="8229600" cy="792162"/>
          </a:xfrm>
        </p:spPr>
        <p:txBody>
          <a:bodyPr/>
          <a:lstStyle/>
          <a:p>
            <a:r>
              <a:rPr lang="en-US" sz="3600" dirty="0">
                <a:solidFill>
                  <a:srgbClr val="FFFFCC"/>
                </a:solidFill>
              </a:rPr>
              <a:t>Denominations?</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457200" y="838200"/>
            <a:ext cx="8229600" cy="5638800"/>
          </a:xfrm>
        </p:spPr>
        <p:txBody>
          <a:bodyPr/>
          <a:lstStyle/>
          <a:p>
            <a:pPr marL="0" indent="0">
              <a:spcAft>
                <a:spcPts val="600"/>
              </a:spcAft>
              <a:buNone/>
            </a:pPr>
            <a:r>
              <a:rPr lang="en-US" dirty="0">
                <a:solidFill>
                  <a:schemeClr val="bg1"/>
                </a:solidFill>
              </a:rPr>
              <a:t>Jn.17</a:t>
            </a:r>
            <a:r>
              <a:rPr lang="en-US" baseline="30000" dirty="0">
                <a:solidFill>
                  <a:srgbClr val="FFFF00"/>
                </a:solidFill>
              </a:rPr>
              <a:t>20</a:t>
            </a:r>
            <a:r>
              <a:rPr lang="en-US" baseline="30000" dirty="0">
                <a:solidFill>
                  <a:schemeClr val="bg1"/>
                </a:solidFill>
              </a:rPr>
              <a:t> </a:t>
            </a:r>
            <a:r>
              <a:rPr lang="en-US" dirty="0">
                <a:solidFill>
                  <a:schemeClr val="bg1"/>
                </a:solidFill>
              </a:rPr>
              <a:t>I do not pray for these alone, but also for those who will believe in Me through their word; </a:t>
            </a:r>
            <a:r>
              <a:rPr lang="en-US" baseline="30000" dirty="0">
                <a:solidFill>
                  <a:srgbClr val="FFFF00"/>
                </a:solidFill>
              </a:rPr>
              <a:t>21</a:t>
            </a:r>
            <a:r>
              <a:rPr lang="en-US" dirty="0">
                <a:solidFill>
                  <a:schemeClr val="bg1"/>
                </a:solidFill>
              </a:rPr>
              <a:t> that they all may be one, as You, Father, </a:t>
            </a:r>
            <a:r>
              <a:rPr lang="en-US" i="1" dirty="0">
                <a:solidFill>
                  <a:schemeClr val="bg1"/>
                </a:solidFill>
              </a:rPr>
              <a:t>are </a:t>
            </a:r>
            <a:r>
              <a:rPr lang="en-US" dirty="0">
                <a:solidFill>
                  <a:schemeClr val="bg1"/>
                </a:solidFill>
              </a:rPr>
              <a:t>in Me, and I in You; that they also may be one in Us, that the world may believe that You sent Me. 22 And the glory which You gave Me I have given them, that they may be one just as We are one…</a:t>
            </a:r>
          </a:p>
          <a:p>
            <a:pPr marL="0" indent="0">
              <a:buNone/>
            </a:pPr>
            <a:r>
              <a:rPr lang="en-US" dirty="0">
                <a:solidFill>
                  <a:schemeClr val="bg1"/>
                </a:solidFill>
              </a:rPr>
              <a:t>Jn.17</a:t>
            </a:r>
            <a:r>
              <a:rPr lang="en-US" baseline="30000" dirty="0">
                <a:solidFill>
                  <a:srgbClr val="FFFF00"/>
                </a:solidFill>
              </a:rPr>
              <a:t>17 </a:t>
            </a:r>
            <a:r>
              <a:rPr lang="en-US" dirty="0">
                <a:solidFill>
                  <a:schemeClr val="bg1"/>
                </a:solidFill>
              </a:rPr>
              <a:t>Sanctify them by Your truth. Your word is truth</a:t>
            </a:r>
          </a:p>
        </p:txBody>
      </p:sp>
    </p:spTree>
    <p:extLst>
      <p:ext uri="{BB962C8B-B14F-4D97-AF65-F5344CB8AC3E}">
        <p14:creationId xmlns:p14="http://schemas.microsoft.com/office/powerpoint/2010/main" val="2694592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457200" y="0"/>
            <a:ext cx="8229600" cy="792162"/>
          </a:xfrm>
        </p:spPr>
        <p:txBody>
          <a:bodyPr/>
          <a:lstStyle/>
          <a:p>
            <a:r>
              <a:rPr lang="en-US" sz="3600" dirty="0">
                <a:solidFill>
                  <a:srgbClr val="FFFFCC"/>
                </a:solidFill>
              </a:rPr>
              <a:t>Churches?</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457200" y="838200"/>
            <a:ext cx="8229600" cy="5638800"/>
          </a:xfrm>
        </p:spPr>
        <p:txBody>
          <a:bodyPr/>
          <a:lstStyle/>
          <a:p>
            <a:pPr marL="0" indent="0">
              <a:buNone/>
            </a:pPr>
            <a:r>
              <a:rPr lang="en-US" dirty="0">
                <a:solidFill>
                  <a:schemeClr val="bg1"/>
                </a:solidFill>
              </a:rPr>
              <a:t>Ac.2</a:t>
            </a:r>
            <a:r>
              <a:rPr lang="en-US" baseline="30000" dirty="0">
                <a:solidFill>
                  <a:srgbClr val="FFFF00"/>
                </a:solidFill>
              </a:rPr>
              <a:t>41</a:t>
            </a:r>
            <a:r>
              <a:rPr lang="en-US" baseline="30000" dirty="0">
                <a:solidFill>
                  <a:schemeClr val="bg1"/>
                </a:solidFill>
              </a:rPr>
              <a:t> </a:t>
            </a:r>
            <a:r>
              <a:rPr lang="en-US" dirty="0">
                <a:solidFill>
                  <a:schemeClr val="bg1"/>
                </a:solidFill>
              </a:rPr>
              <a:t>Then those who gladly received his word were baptized; and that day about three thousand souls were added </a:t>
            </a:r>
            <a:r>
              <a:rPr lang="en-US" i="1" dirty="0">
                <a:solidFill>
                  <a:schemeClr val="bg1"/>
                </a:solidFill>
              </a:rPr>
              <a:t>to them…</a:t>
            </a:r>
            <a:endParaRPr lang="en-US" dirty="0">
              <a:solidFill>
                <a:srgbClr val="0000FF"/>
              </a:solidFill>
              <a:hlinkClick r:id="rId2">
                <a:extLst>
                  <a:ext uri="{A12FA001-AC4F-418D-AE19-62706E023703}">
                    <ahyp:hlinkClr xmlns:ahyp="http://schemas.microsoft.com/office/drawing/2018/hyperlinkcolor" val="tx"/>
                  </a:ext>
                </a:extLst>
              </a:hlinkClick>
            </a:endParaRPr>
          </a:p>
          <a:p>
            <a:pPr marL="0" indent="0">
              <a:buNone/>
            </a:pPr>
            <a:r>
              <a:rPr lang="en-US" baseline="30000" dirty="0">
                <a:solidFill>
                  <a:srgbClr val="FFFF00"/>
                </a:solidFill>
              </a:rPr>
              <a:t>47</a:t>
            </a:r>
            <a:r>
              <a:rPr lang="en-US" baseline="30000" dirty="0">
                <a:solidFill>
                  <a:schemeClr val="bg1"/>
                </a:solidFill>
              </a:rPr>
              <a:t>  </a:t>
            </a:r>
            <a:r>
              <a:rPr lang="en-US" dirty="0">
                <a:solidFill>
                  <a:schemeClr val="bg1"/>
                </a:solidFill>
              </a:rPr>
              <a:t>praising God and having favor with all the people. And the Lord added to the church daily those who were being saved.</a:t>
            </a:r>
          </a:p>
        </p:txBody>
      </p:sp>
    </p:spTree>
    <p:extLst>
      <p:ext uri="{BB962C8B-B14F-4D97-AF65-F5344CB8AC3E}">
        <p14:creationId xmlns:p14="http://schemas.microsoft.com/office/powerpoint/2010/main" val="2196106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457200" y="0"/>
            <a:ext cx="8229600" cy="792162"/>
          </a:xfrm>
        </p:spPr>
        <p:txBody>
          <a:bodyPr/>
          <a:lstStyle/>
          <a:p>
            <a:r>
              <a:rPr lang="en-US" sz="3600" dirty="0">
                <a:solidFill>
                  <a:srgbClr val="FFFFCC"/>
                </a:solidFill>
              </a:rPr>
              <a:t>“Church”</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655791" y="773548"/>
            <a:ext cx="7837053" cy="5638800"/>
          </a:xfrm>
        </p:spPr>
        <p:txBody>
          <a:bodyPr/>
          <a:lstStyle/>
          <a:p>
            <a:pPr marL="0" indent="0">
              <a:spcAft>
                <a:spcPts val="600"/>
              </a:spcAft>
              <a:buNone/>
            </a:pPr>
            <a:r>
              <a:rPr lang="en-US" dirty="0">
                <a:solidFill>
                  <a:schemeClr val="bg1"/>
                </a:solidFill>
              </a:rPr>
              <a:t>Acts 5</a:t>
            </a:r>
            <a:r>
              <a:rPr lang="en-US" baseline="30000" dirty="0">
                <a:solidFill>
                  <a:srgbClr val="FFFF00"/>
                </a:solidFill>
              </a:rPr>
              <a:t>11 </a:t>
            </a:r>
            <a:r>
              <a:rPr lang="en-US" dirty="0">
                <a:solidFill>
                  <a:schemeClr val="bg1"/>
                </a:solidFill>
              </a:rPr>
              <a:t>And great fear came on all the church and on all who heard of these things. </a:t>
            </a:r>
          </a:p>
          <a:p>
            <a:pPr marL="0" indent="0" algn="just">
              <a:buNone/>
            </a:pPr>
            <a:r>
              <a:rPr lang="en-US" dirty="0">
                <a:solidFill>
                  <a:schemeClr val="bg1"/>
                </a:solidFill>
              </a:rPr>
              <a:t>Acts 8</a:t>
            </a:r>
            <a:r>
              <a:rPr lang="en-US" baseline="30000" dirty="0">
                <a:solidFill>
                  <a:srgbClr val="FFFF00"/>
                </a:solidFill>
              </a:rPr>
              <a:t>1</a:t>
            </a:r>
            <a:r>
              <a:rPr lang="en-US" dirty="0">
                <a:solidFill>
                  <a:schemeClr val="bg1"/>
                </a:solidFill>
              </a:rPr>
              <a:t>And Saul was consenting to his death. And at that time a great persecution arose against the church which was at Jerusalem; and they were all scattered throughout the regions of Judea and Samaria, except the apostles.</a:t>
            </a:r>
          </a:p>
        </p:txBody>
      </p:sp>
    </p:spTree>
    <p:extLst>
      <p:ext uri="{BB962C8B-B14F-4D97-AF65-F5344CB8AC3E}">
        <p14:creationId xmlns:p14="http://schemas.microsoft.com/office/powerpoint/2010/main" val="225994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457200" y="0"/>
            <a:ext cx="8229600" cy="792162"/>
          </a:xfrm>
        </p:spPr>
        <p:txBody>
          <a:bodyPr/>
          <a:lstStyle/>
          <a:p>
            <a:r>
              <a:rPr lang="en-US" sz="3600" dirty="0">
                <a:solidFill>
                  <a:srgbClr val="FFFFCC"/>
                </a:solidFill>
              </a:rPr>
              <a:t>Christians?</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457200" y="838200"/>
            <a:ext cx="8229600" cy="5638800"/>
          </a:xfrm>
        </p:spPr>
        <p:txBody>
          <a:bodyPr/>
          <a:lstStyle/>
          <a:p>
            <a:pPr marL="0" indent="0">
              <a:buNone/>
            </a:pPr>
            <a:r>
              <a:rPr lang="en-US" dirty="0">
                <a:solidFill>
                  <a:schemeClr val="bg1"/>
                </a:solidFill>
              </a:rPr>
              <a:t>1 Co.5</a:t>
            </a:r>
            <a:r>
              <a:rPr lang="en-US" baseline="30000" dirty="0">
                <a:solidFill>
                  <a:srgbClr val="FFFF00"/>
                </a:solidFill>
              </a:rPr>
              <a:t>1</a:t>
            </a:r>
            <a:r>
              <a:rPr lang="en-US" baseline="30000" dirty="0">
                <a:solidFill>
                  <a:schemeClr val="bg1"/>
                </a:solidFill>
              </a:rPr>
              <a:t> </a:t>
            </a:r>
            <a:r>
              <a:rPr lang="en-US" dirty="0">
                <a:solidFill>
                  <a:schemeClr val="bg1"/>
                </a:solidFill>
              </a:rPr>
              <a:t>It is actually reported that there is sexual immorality among you, and such sexual immorality as is not even named among the Gentiles—that a man has his father’s wife!  </a:t>
            </a:r>
            <a:r>
              <a:rPr lang="en-US" baseline="30000" dirty="0">
                <a:solidFill>
                  <a:srgbClr val="FFFF00"/>
                </a:solidFill>
              </a:rPr>
              <a:t>2</a:t>
            </a:r>
            <a:r>
              <a:rPr lang="en-US" i="1" baseline="30000" dirty="0">
                <a:solidFill>
                  <a:schemeClr val="bg1"/>
                </a:solidFill>
              </a:rPr>
              <a:t> </a:t>
            </a:r>
            <a:r>
              <a:rPr lang="en-US" dirty="0">
                <a:solidFill>
                  <a:schemeClr val="bg1"/>
                </a:solidFill>
              </a:rPr>
              <a:t>And you are puffed up, and have not rather mourned, that he who has done this deed might be taken away from among you.</a:t>
            </a:r>
          </a:p>
          <a:p>
            <a:pPr marL="0" indent="0">
              <a:buNone/>
            </a:pPr>
            <a:r>
              <a:rPr lang="en-US" dirty="0">
                <a:solidFill>
                  <a:schemeClr val="bg1"/>
                </a:solidFill>
              </a:rPr>
              <a:t>Rv.3</a:t>
            </a:r>
            <a:r>
              <a:rPr lang="en-US" baseline="30000" dirty="0">
                <a:solidFill>
                  <a:srgbClr val="FFFF00"/>
                </a:solidFill>
              </a:rPr>
              <a:t>1-4</a:t>
            </a:r>
          </a:p>
        </p:txBody>
      </p:sp>
    </p:spTree>
    <p:extLst>
      <p:ext uri="{BB962C8B-B14F-4D97-AF65-F5344CB8AC3E}">
        <p14:creationId xmlns:p14="http://schemas.microsoft.com/office/powerpoint/2010/main" val="845717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457200" y="0"/>
            <a:ext cx="8229600" cy="792162"/>
          </a:xfrm>
        </p:spPr>
        <p:txBody>
          <a:bodyPr/>
          <a:lstStyle/>
          <a:p>
            <a:r>
              <a:rPr lang="en-US" sz="3600" dirty="0">
                <a:solidFill>
                  <a:srgbClr val="FFFFCC"/>
                </a:solidFill>
              </a:rPr>
              <a:t>Christians?</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457200" y="838200"/>
            <a:ext cx="8229600" cy="5638800"/>
          </a:xfrm>
        </p:spPr>
        <p:txBody>
          <a:bodyPr/>
          <a:lstStyle/>
          <a:p>
            <a:pPr marL="0" indent="0">
              <a:buNone/>
            </a:pPr>
            <a:r>
              <a:rPr lang="en-US" dirty="0">
                <a:solidFill>
                  <a:schemeClr val="bg1"/>
                </a:solidFill>
              </a:rPr>
              <a:t>Ac.8</a:t>
            </a:r>
            <a:r>
              <a:rPr lang="en-US" baseline="30000" dirty="0">
                <a:solidFill>
                  <a:srgbClr val="FFFF00"/>
                </a:solidFill>
              </a:rPr>
              <a:t>39</a:t>
            </a:r>
            <a:r>
              <a:rPr lang="en-US" baseline="30000" dirty="0">
                <a:solidFill>
                  <a:schemeClr val="bg1"/>
                </a:solidFill>
              </a:rPr>
              <a:t> </a:t>
            </a:r>
            <a:r>
              <a:rPr lang="en-US" dirty="0">
                <a:solidFill>
                  <a:schemeClr val="bg1"/>
                </a:solidFill>
              </a:rPr>
              <a:t>Now when they came up out of the water, the Spirit of the Lord caught Philip away, so that the eunuch saw him no more; and he went on his way rejoicing.</a:t>
            </a:r>
            <a:endParaRPr lang="en-US" baseline="30000" dirty="0">
              <a:solidFill>
                <a:schemeClr val="bg1"/>
              </a:solidFill>
            </a:endParaRPr>
          </a:p>
          <a:p>
            <a:pPr marL="0" indent="0">
              <a:buNone/>
            </a:pPr>
            <a:r>
              <a:rPr lang="en-US" dirty="0">
                <a:solidFill>
                  <a:schemeClr val="bg1"/>
                </a:solidFill>
              </a:rPr>
              <a:t>Ac.9</a:t>
            </a:r>
            <a:r>
              <a:rPr lang="en-US" baseline="30000" dirty="0">
                <a:solidFill>
                  <a:srgbClr val="FFFF00"/>
                </a:solidFill>
              </a:rPr>
              <a:t>26</a:t>
            </a:r>
            <a:r>
              <a:rPr lang="en-US" baseline="30000" dirty="0">
                <a:solidFill>
                  <a:schemeClr val="bg1"/>
                </a:solidFill>
              </a:rPr>
              <a:t> </a:t>
            </a:r>
            <a:r>
              <a:rPr lang="en-US" dirty="0">
                <a:solidFill>
                  <a:schemeClr val="bg1"/>
                </a:solidFill>
              </a:rPr>
              <a:t>And when Saul had come to Jeru-</a:t>
            </a:r>
            <a:r>
              <a:rPr lang="en-US" dirty="0" err="1">
                <a:solidFill>
                  <a:schemeClr val="bg1"/>
                </a:solidFill>
              </a:rPr>
              <a:t>salem</a:t>
            </a:r>
            <a:r>
              <a:rPr lang="en-US" dirty="0">
                <a:solidFill>
                  <a:schemeClr val="bg1"/>
                </a:solidFill>
              </a:rPr>
              <a:t>, he tried to join the disciples; but they were all afraid of him, and did not believe that he was a disciple.</a:t>
            </a:r>
          </a:p>
          <a:p>
            <a:pPr marL="0" indent="0">
              <a:buNone/>
            </a:pPr>
            <a:r>
              <a:rPr lang="en-US" dirty="0">
                <a:solidFill>
                  <a:schemeClr val="bg1"/>
                </a:solidFill>
              </a:rPr>
              <a:t>3 Jn.</a:t>
            </a:r>
            <a:r>
              <a:rPr lang="en-US" baseline="30000" dirty="0">
                <a:solidFill>
                  <a:srgbClr val="FFFF00"/>
                </a:solidFill>
              </a:rPr>
              <a:t>9-10</a:t>
            </a:r>
          </a:p>
        </p:txBody>
      </p:sp>
    </p:spTree>
    <p:extLst>
      <p:ext uri="{BB962C8B-B14F-4D97-AF65-F5344CB8AC3E}">
        <p14:creationId xmlns:p14="http://schemas.microsoft.com/office/powerpoint/2010/main" val="1057642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457200" y="0"/>
            <a:ext cx="8229600" cy="792162"/>
          </a:xfrm>
        </p:spPr>
        <p:txBody>
          <a:bodyPr/>
          <a:lstStyle/>
          <a:p>
            <a:r>
              <a:rPr lang="en-US" sz="3600" dirty="0">
                <a:solidFill>
                  <a:srgbClr val="FFFFCC"/>
                </a:solidFill>
              </a:rPr>
              <a:t>“Church” (disciples / saints)</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554187" y="773548"/>
            <a:ext cx="8040253" cy="5638800"/>
          </a:xfrm>
        </p:spPr>
        <p:txBody>
          <a:bodyPr/>
          <a:lstStyle/>
          <a:p>
            <a:pPr marL="0" indent="0">
              <a:spcAft>
                <a:spcPts val="600"/>
              </a:spcAft>
              <a:buNone/>
            </a:pPr>
            <a:r>
              <a:rPr lang="en-US" dirty="0">
                <a:solidFill>
                  <a:schemeClr val="bg1"/>
                </a:solidFill>
              </a:rPr>
              <a:t>Acts 9</a:t>
            </a:r>
            <a:r>
              <a:rPr lang="en-US" baseline="30000" dirty="0">
                <a:solidFill>
                  <a:srgbClr val="FFFF00"/>
                </a:solidFill>
              </a:rPr>
              <a:t>1 </a:t>
            </a:r>
            <a:r>
              <a:rPr lang="en-US" dirty="0">
                <a:solidFill>
                  <a:schemeClr val="bg1"/>
                </a:solidFill>
              </a:rPr>
              <a:t>Then Saul, still breathing threats and murder against the disciples of the Lord, went to the high priest…</a:t>
            </a:r>
          </a:p>
          <a:p>
            <a:pPr marL="0" indent="0">
              <a:buNone/>
            </a:pPr>
            <a:r>
              <a:rPr lang="en-US" dirty="0">
                <a:solidFill>
                  <a:schemeClr val="bg1"/>
                </a:solidFill>
              </a:rPr>
              <a:t>1 Co.1</a:t>
            </a:r>
            <a:r>
              <a:rPr lang="en-US" baseline="30000" dirty="0">
                <a:solidFill>
                  <a:srgbClr val="FFFF00"/>
                </a:solidFill>
              </a:rPr>
              <a:t>2</a:t>
            </a:r>
            <a:r>
              <a:rPr lang="en-US" dirty="0">
                <a:solidFill>
                  <a:schemeClr val="bg1"/>
                </a:solidFill>
              </a:rPr>
              <a:t> To the church of God which is at Corinth, to those who are sanctified in Christ Jesus, called to be saints, with all who in every place call on the name of Jesus Christ our Lord, both theirs and ours:</a:t>
            </a:r>
          </a:p>
        </p:txBody>
      </p:sp>
    </p:spTree>
    <p:extLst>
      <p:ext uri="{BB962C8B-B14F-4D97-AF65-F5344CB8AC3E}">
        <p14:creationId xmlns:p14="http://schemas.microsoft.com/office/powerpoint/2010/main" val="444224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457200" y="0"/>
            <a:ext cx="8229600" cy="792162"/>
          </a:xfrm>
        </p:spPr>
        <p:txBody>
          <a:bodyPr/>
          <a:lstStyle/>
          <a:p>
            <a:r>
              <a:rPr lang="en-US" sz="3600" dirty="0">
                <a:solidFill>
                  <a:srgbClr val="FFFFCC"/>
                </a:solidFill>
              </a:rPr>
              <a:t>“Church” (prayer / purchased)</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554187" y="773548"/>
            <a:ext cx="8040253" cy="5638800"/>
          </a:xfrm>
        </p:spPr>
        <p:txBody>
          <a:bodyPr/>
          <a:lstStyle/>
          <a:p>
            <a:pPr marL="0" indent="0">
              <a:spcAft>
                <a:spcPts val="1200"/>
              </a:spcAft>
              <a:buNone/>
            </a:pPr>
            <a:r>
              <a:rPr lang="en-US" dirty="0">
                <a:solidFill>
                  <a:schemeClr val="bg1"/>
                </a:solidFill>
              </a:rPr>
              <a:t>Acts 12</a:t>
            </a:r>
            <a:r>
              <a:rPr lang="en-US" baseline="30000" dirty="0">
                <a:solidFill>
                  <a:srgbClr val="FFFF00"/>
                </a:solidFill>
              </a:rPr>
              <a:t>5 </a:t>
            </a:r>
            <a:r>
              <a:rPr lang="en-US" dirty="0">
                <a:solidFill>
                  <a:schemeClr val="bg1"/>
                </a:solidFill>
              </a:rPr>
              <a:t>Peter was therefore kept in prison, but constant prayer was offered to God for him by the church.</a:t>
            </a:r>
          </a:p>
          <a:p>
            <a:pPr marL="0" indent="0">
              <a:buNone/>
            </a:pPr>
            <a:r>
              <a:rPr lang="en-US" dirty="0">
                <a:solidFill>
                  <a:schemeClr val="bg1"/>
                </a:solidFill>
              </a:rPr>
              <a:t>Acts 20</a:t>
            </a:r>
            <a:r>
              <a:rPr lang="en-US" baseline="30000" dirty="0">
                <a:solidFill>
                  <a:srgbClr val="FFFF00"/>
                </a:solidFill>
              </a:rPr>
              <a:t>28</a:t>
            </a:r>
            <a:r>
              <a:rPr lang="en-US" dirty="0">
                <a:solidFill>
                  <a:schemeClr val="bg1"/>
                </a:solidFill>
              </a:rPr>
              <a:t> Therefore take heed to yours-elves and to all the flock, among which the Holy Spirit has made you overseers, to shepherd the church of God which He purchased with His own blood.</a:t>
            </a:r>
          </a:p>
          <a:p>
            <a:pPr marL="457200" lvl="1" indent="0">
              <a:buNone/>
            </a:pPr>
            <a:endParaRPr lang="en-US" dirty="0">
              <a:solidFill>
                <a:schemeClr val="bg1"/>
              </a:solidFill>
            </a:endParaRPr>
          </a:p>
        </p:txBody>
      </p:sp>
    </p:spTree>
    <p:extLst>
      <p:ext uri="{BB962C8B-B14F-4D97-AF65-F5344CB8AC3E}">
        <p14:creationId xmlns:p14="http://schemas.microsoft.com/office/powerpoint/2010/main" val="993172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457200" y="0"/>
            <a:ext cx="8229600" cy="792162"/>
          </a:xfrm>
        </p:spPr>
        <p:txBody>
          <a:bodyPr/>
          <a:lstStyle/>
          <a:p>
            <a:r>
              <a:rPr lang="en-US" sz="3600" dirty="0">
                <a:solidFill>
                  <a:srgbClr val="FFFFCC"/>
                </a:solidFill>
              </a:rPr>
              <a:t>“Called” people</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554187" y="773548"/>
            <a:ext cx="8040253" cy="5638800"/>
          </a:xfrm>
        </p:spPr>
        <p:txBody>
          <a:bodyPr/>
          <a:lstStyle/>
          <a:p>
            <a:pPr marL="0" indent="0">
              <a:spcAft>
                <a:spcPts val="600"/>
              </a:spcAft>
              <a:buNone/>
            </a:pPr>
            <a:r>
              <a:rPr lang="en-US" dirty="0">
                <a:solidFill>
                  <a:schemeClr val="bg1"/>
                </a:solidFill>
              </a:rPr>
              <a:t>2 Th.2</a:t>
            </a:r>
            <a:r>
              <a:rPr lang="en-US" baseline="30000" dirty="0">
                <a:solidFill>
                  <a:srgbClr val="FFFF00"/>
                </a:solidFill>
              </a:rPr>
              <a:t>14 </a:t>
            </a:r>
            <a:r>
              <a:rPr lang="en-US" dirty="0">
                <a:solidFill>
                  <a:schemeClr val="bg1"/>
                </a:solidFill>
              </a:rPr>
              <a:t>to which He called you by our </a:t>
            </a:r>
            <a:r>
              <a:rPr lang="en-US" dirty="0" err="1">
                <a:solidFill>
                  <a:schemeClr val="bg1"/>
                </a:solidFill>
              </a:rPr>
              <a:t>gos-pel</a:t>
            </a:r>
            <a:r>
              <a:rPr lang="en-US" dirty="0">
                <a:solidFill>
                  <a:schemeClr val="bg1"/>
                </a:solidFill>
              </a:rPr>
              <a:t>, for the obtaining of the glory of our Lord Jesus Christ.</a:t>
            </a:r>
          </a:p>
          <a:p>
            <a:pPr marL="0" indent="0">
              <a:buNone/>
            </a:pPr>
            <a:r>
              <a:rPr lang="en-US" dirty="0">
                <a:solidFill>
                  <a:schemeClr val="bg1"/>
                </a:solidFill>
              </a:rPr>
              <a:t>1 Th.1</a:t>
            </a:r>
            <a:r>
              <a:rPr lang="en-US" baseline="30000" dirty="0">
                <a:solidFill>
                  <a:srgbClr val="FFFF00"/>
                </a:solidFill>
              </a:rPr>
              <a:t>4</a:t>
            </a:r>
            <a:r>
              <a:rPr lang="en-US" dirty="0">
                <a:solidFill>
                  <a:schemeClr val="bg1"/>
                </a:solidFill>
              </a:rPr>
              <a:t> knowing, beloved brethren, your election by God. </a:t>
            </a:r>
            <a:r>
              <a:rPr lang="en-US" baseline="30000" dirty="0">
                <a:solidFill>
                  <a:srgbClr val="FFFF00"/>
                </a:solidFill>
              </a:rPr>
              <a:t>5</a:t>
            </a:r>
            <a:r>
              <a:rPr lang="en-US" dirty="0">
                <a:solidFill>
                  <a:schemeClr val="bg1"/>
                </a:solidFill>
              </a:rPr>
              <a:t> For our gospel did not come to you in word only, but also in power, and in the Holy Spirit and in much </a:t>
            </a:r>
            <a:r>
              <a:rPr lang="en-US" dirty="0" err="1">
                <a:solidFill>
                  <a:schemeClr val="bg1"/>
                </a:solidFill>
              </a:rPr>
              <a:t>assur-ance</a:t>
            </a:r>
            <a:r>
              <a:rPr lang="en-US" dirty="0">
                <a:solidFill>
                  <a:schemeClr val="bg1"/>
                </a:solidFill>
              </a:rPr>
              <a:t>, as you know what kind of men we were among you for your sake.</a:t>
            </a:r>
          </a:p>
          <a:p>
            <a:pPr marL="457200" lvl="1" indent="0">
              <a:buNone/>
            </a:pPr>
            <a:endParaRPr lang="en-US" dirty="0">
              <a:solidFill>
                <a:schemeClr val="bg1"/>
              </a:solidFill>
            </a:endParaRPr>
          </a:p>
        </p:txBody>
      </p:sp>
    </p:spTree>
    <p:extLst>
      <p:ext uri="{BB962C8B-B14F-4D97-AF65-F5344CB8AC3E}">
        <p14:creationId xmlns:p14="http://schemas.microsoft.com/office/powerpoint/2010/main" val="210128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457200" y="0"/>
            <a:ext cx="8229600" cy="792162"/>
          </a:xfrm>
        </p:spPr>
        <p:txBody>
          <a:bodyPr/>
          <a:lstStyle/>
          <a:p>
            <a:r>
              <a:rPr lang="en-US" sz="3600" dirty="0">
                <a:solidFill>
                  <a:srgbClr val="FFFFCC"/>
                </a:solidFill>
              </a:rPr>
              <a:t>Septuagint</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554187" y="773548"/>
            <a:ext cx="8040253" cy="5638800"/>
          </a:xfrm>
        </p:spPr>
        <p:txBody>
          <a:bodyPr/>
          <a:lstStyle/>
          <a:p>
            <a:pPr marL="0" indent="0">
              <a:spcAft>
                <a:spcPts val="600"/>
              </a:spcAft>
              <a:buNone/>
            </a:pPr>
            <a:r>
              <a:rPr lang="en-US" dirty="0">
                <a:solidFill>
                  <a:schemeClr val="bg1"/>
                </a:solidFill>
              </a:rPr>
              <a:t>1 K.8</a:t>
            </a:r>
            <a:r>
              <a:rPr lang="en-US" baseline="30000" dirty="0">
                <a:solidFill>
                  <a:schemeClr val="bg1"/>
                </a:solidFill>
              </a:rPr>
              <a:t>14</a:t>
            </a:r>
            <a:r>
              <a:rPr lang="en-US" dirty="0">
                <a:solidFill>
                  <a:schemeClr val="bg1"/>
                </a:solidFill>
              </a:rPr>
              <a:t>  Then the king turned around and blessed the whole assembly of Israel, while all the </a:t>
            </a:r>
            <a:r>
              <a:rPr lang="en-US" dirty="0">
                <a:solidFill>
                  <a:srgbClr val="CCFFFF"/>
                </a:solidFill>
              </a:rPr>
              <a:t>assembly</a:t>
            </a:r>
            <a:r>
              <a:rPr lang="en-US" dirty="0">
                <a:solidFill>
                  <a:schemeClr val="bg1"/>
                </a:solidFill>
              </a:rPr>
              <a:t> of Israel was standing.</a:t>
            </a:r>
          </a:p>
          <a:p>
            <a:pPr marL="0" indent="0">
              <a:buNone/>
            </a:pPr>
            <a:r>
              <a:rPr lang="en-US" dirty="0">
                <a:solidFill>
                  <a:schemeClr val="bg1"/>
                </a:solidFill>
              </a:rPr>
              <a:t>Ac.7:38  This is He who was in the </a:t>
            </a:r>
            <a:r>
              <a:rPr lang="en-US" dirty="0" err="1">
                <a:solidFill>
                  <a:srgbClr val="CCFFFF"/>
                </a:solidFill>
              </a:rPr>
              <a:t>congre-gation</a:t>
            </a:r>
            <a:r>
              <a:rPr lang="en-US" dirty="0">
                <a:solidFill>
                  <a:schemeClr val="bg1"/>
                </a:solidFill>
              </a:rPr>
              <a:t> in the wilderness with the Angel who spoke to him on Mount Sinai, and with our fathers, the one who received the living oracles to give to us.</a:t>
            </a:r>
          </a:p>
        </p:txBody>
      </p:sp>
    </p:spTree>
    <p:extLst>
      <p:ext uri="{BB962C8B-B14F-4D97-AF65-F5344CB8AC3E}">
        <p14:creationId xmlns:p14="http://schemas.microsoft.com/office/powerpoint/2010/main" val="2674869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3" name="Rectangle: Rounded Corners 2">
            <a:extLst>
              <a:ext uri="{FF2B5EF4-FFF2-40B4-BE49-F238E27FC236}">
                <a16:creationId xmlns:a16="http://schemas.microsoft.com/office/drawing/2014/main" id="{1BBC1824-2D85-4E16-8CEF-63034EC2D16E}"/>
              </a:ext>
            </a:extLst>
          </p:cNvPr>
          <p:cNvSpPr/>
          <p:nvPr/>
        </p:nvSpPr>
        <p:spPr>
          <a:xfrm>
            <a:off x="2204197" y="990600"/>
            <a:ext cx="4751765" cy="505691"/>
          </a:xfrm>
          <a:prstGeom prst="roundRect">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bg1"/>
                </a:solidFill>
                <a:latin typeface="Verdana" panose="020B0604030504040204" pitchFamily="34" charset="0"/>
                <a:ea typeface="Verdana" panose="020B0604030504040204" pitchFamily="34" charset="0"/>
              </a:rPr>
              <a:t>I. </a:t>
            </a:r>
            <a:r>
              <a:rPr lang="en-US" sz="2400" dirty="0">
                <a:solidFill>
                  <a:schemeClr val="bg1"/>
                </a:solidFill>
                <a:ea typeface="Verdana" panose="020B0604030504040204" pitchFamily="34" charset="0"/>
              </a:rPr>
              <a:t>Definition of Church</a:t>
            </a:r>
            <a:endParaRPr lang="en-US" sz="2400" dirty="0">
              <a:solidFill>
                <a:schemeClr val="bg1"/>
              </a:solidFill>
            </a:endParaRPr>
          </a:p>
        </p:txBody>
      </p:sp>
      <p:sp>
        <p:nvSpPr>
          <p:cNvPr id="4" name="Rectangle: Rounded Corners 3">
            <a:extLst>
              <a:ext uri="{FF2B5EF4-FFF2-40B4-BE49-F238E27FC236}">
                <a16:creationId xmlns:a16="http://schemas.microsoft.com/office/drawing/2014/main" id="{8A9C5765-F1C4-4524-92A8-81BD443C8A64}"/>
              </a:ext>
            </a:extLst>
          </p:cNvPr>
          <p:cNvSpPr/>
          <p:nvPr/>
        </p:nvSpPr>
        <p:spPr>
          <a:xfrm>
            <a:off x="1413168" y="1743365"/>
            <a:ext cx="6324599" cy="1295400"/>
          </a:xfrm>
          <a:prstGeom prst="roundRect">
            <a:avLst/>
          </a:prstGeom>
          <a:solidFill>
            <a:schemeClr val="tx1"/>
          </a:solidFill>
          <a:ln w="3175">
            <a:solidFill>
              <a:srgbClr val="00FF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400" dirty="0">
                <a:solidFill>
                  <a:schemeClr val="bg1"/>
                </a:solidFill>
                <a:latin typeface="Verdana" panose="020B0604030504040204" pitchFamily="34" charset="0"/>
                <a:ea typeface="Verdana" panose="020B0604030504040204" pitchFamily="34" charset="0"/>
              </a:rPr>
              <a:t>II. </a:t>
            </a:r>
            <a:r>
              <a:rPr lang="en-US" sz="3600" dirty="0">
                <a:solidFill>
                  <a:schemeClr val="bg1"/>
                </a:solidFill>
                <a:ea typeface="Verdana" panose="020B0604030504040204" pitchFamily="34" charset="0"/>
              </a:rPr>
              <a:t>NT Uses of Church</a:t>
            </a:r>
            <a:endParaRPr lang="en-US" sz="3400" dirty="0">
              <a:solidFill>
                <a:schemeClr val="bg1"/>
              </a:solidFill>
            </a:endParaRPr>
          </a:p>
        </p:txBody>
      </p:sp>
    </p:spTree>
    <p:extLst>
      <p:ext uri="{BB962C8B-B14F-4D97-AF65-F5344CB8AC3E}">
        <p14:creationId xmlns:p14="http://schemas.microsoft.com/office/powerpoint/2010/main" val="238177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457200" y="0"/>
            <a:ext cx="8229600" cy="792162"/>
          </a:xfrm>
        </p:spPr>
        <p:txBody>
          <a:bodyPr/>
          <a:lstStyle/>
          <a:p>
            <a:r>
              <a:rPr lang="en-US" sz="3600" dirty="0">
                <a:solidFill>
                  <a:srgbClr val="FFFFCC"/>
                </a:solidFill>
              </a:rPr>
              <a:t>Local</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457200" y="838200"/>
            <a:ext cx="8229600" cy="5638800"/>
          </a:xfrm>
        </p:spPr>
        <p:txBody>
          <a:bodyPr/>
          <a:lstStyle/>
          <a:p>
            <a:pPr marL="0" indent="0">
              <a:spcAft>
                <a:spcPts val="600"/>
              </a:spcAft>
              <a:buNone/>
            </a:pPr>
            <a:r>
              <a:rPr lang="en-US" dirty="0">
                <a:solidFill>
                  <a:schemeClr val="bg1"/>
                </a:solidFill>
              </a:rPr>
              <a:t>Acts 5</a:t>
            </a:r>
            <a:r>
              <a:rPr lang="en-US" baseline="30000" dirty="0">
                <a:solidFill>
                  <a:srgbClr val="FFFF00"/>
                </a:solidFill>
              </a:rPr>
              <a:t>11</a:t>
            </a:r>
            <a:r>
              <a:rPr lang="en-US" dirty="0">
                <a:solidFill>
                  <a:schemeClr val="bg1"/>
                </a:solidFill>
              </a:rPr>
              <a:t>  So great fear came upon all the church and upon all who heard these things.</a:t>
            </a:r>
          </a:p>
          <a:p>
            <a:pPr marL="0" indent="0">
              <a:buNone/>
            </a:pPr>
            <a:r>
              <a:rPr lang="en-US" dirty="0">
                <a:solidFill>
                  <a:schemeClr val="bg1"/>
                </a:solidFill>
              </a:rPr>
              <a:t>Vulgate:  </a:t>
            </a:r>
            <a:r>
              <a:rPr lang="fr-FR" dirty="0">
                <a:solidFill>
                  <a:schemeClr val="bg1"/>
                </a:solidFill>
              </a:rPr>
              <a:t>Et </a:t>
            </a:r>
            <a:r>
              <a:rPr lang="fr-FR" dirty="0" err="1">
                <a:solidFill>
                  <a:schemeClr val="bg1"/>
                </a:solidFill>
              </a:rPr>
              <a:t>factus</a:t>
            </a:r>
            <a:r>
              <a:rPr lang="fr-FR" dirty="0">
                <a:solidFill>
                  <a:schemeClr val="bg1"/>
                </a:solidFill>
              </a:rPr>
              <a:t> est </a:t>
            </a:r>
            <a:r>
              <a:rPr lang="fr-FR" dirty="0" err="1">
                <a:solidFill>
                  <a:schemeClr val="bg1"/>
                </a:solidFill>
              </a:rPr>
              <a:t>timor</a:t>
            </a:r>
            <a:r>
              <a:rPr lang="fr-FR" dirty="0">
                <a:solidFill>
                  <a:schemeClr val="bg1"/>
                </a:solidFill>
              </a:rPr>
              <a:t> </a:t>
            </a:r>
            <a:r>
              <a:rPr lang="fr-FR" dirty="0" err="1">
                <a:solidFill>
                  <a:schemeClr val="bg1"/>
                </a:solidFill>
              </a:rPr>
              <a:t>magnus</a:t>
            </a:r>
            <a:r>
              <a:rPr lang="fr-FR" dirty="0">
                <a:solidFill>
                  <a:schemeClr val="bg1"/>
                </a:solidFill>
              </a:rPr>
              <a:t> super </a:t>
            </a:r>
            <a:r>
              <a:rPr lang="fr-FR" dirty="0" err="1">
                <a:solidFill>
                  <a:schemeClr val="bg1"/>
                </a:solidFill>
              </a:rPr>
              <a:t>universa</a:t>
            </a:r>
            <a:r>
              <a:rPr lang="fr-FR" dirty="0">
                <a:solidFill>
                  <a:schemeClr val="bg1"/>
                </a:solidFill>
              </a:rPr>
              <a:t> </a:t>
            </a:r>
            <a:r>
              <a:rPr lang="fr-FR" dirty="0" err="1">
                <a:solidFill>
                  <a:schemeClr val="bg1"/>
                </a:solidFill>
              </a:rPr>
              <a:t>ecclesia</a:t>
            </a:r>
            <a:r>
              <a:rPr lang="fr-FR" dirty="0">
                <a:solidFill>
                  <a:schemeClr val="bg1"/>
                </a:solidFill>
              </a:rPr>
              <a:t> et in </a:t>
            </a:r>
            <a:r>
              <a:rPr lang="fr-FR" dirty="0" err="1">
                <a:solidFill>
                  <a:schemeClr val="bg1"/>
                </a:solidFill>
              </a:rPr>
              <a:t>omnes</a:t>
            </a:r>
            <a:r>
              <a:rPr lang="fr-FR" dirty="0">
                <a:solidFill>
                  <a:schemeClr val="bg1"/>
                </a:solidFill>
              </a:rPr>
              <a:t> qui </a:t>
            </a:r>
            <a:r>
              <a:rPr lang="fr-FR" dirty="0" err="1">
                <a:solidFill>
                  <a:schemeClr val="bg1"/>
                </a:solidFill>
              </a:rPr>
              <a:t>audierunt</a:t>
            </a:r>
            <a:r>
              <a:rPr lang="fr-FR" dirty="0">
                <a:solidFill>
                  <a:schemeClr val="bg1"/>
                </a:solidFill>
              </a:rPr>
              <a:t> </a:t>
            </a:r>
            <a:r>
              <a:rPr lang="fr-FR" dirty="0" err="1">
                <a:solidFill>
                  <a:schemeClr val="bg1"/>
                </a:solidFill>
              </a:rPr>
              <a:t>haec</a:t>
            </a:r>
            <a:r>
              <a:rPr lang="fr-FR" dirty="0">
                <a:solidFill>
                  <a:schemeClr val="bg1"/>
                </a:solidFill>
              </a:rPr>
              <a:t>.    </a:t>
            </a:r>
          </a:p>
          <a:p>
            <a:pPr marL="0" indent="0">
              <a:buNone/>
            </a:pPr>
            <a:r>
              <a:rPr lang="fr-FR" dirty="0">
                <a:solidFill>
                  <a:schemeClr val="bg1"/>
                </a:solidFill>
              </a:rPr>
              <a:t>  </a:t>
            </a:r>
            <a:r>
              <a:rPr lang="fr-FR" sz="3000" dirty="0">
                <a:solidFill>
                  <a:srgbClr val="CCFFFF"/>
                </a:solidFill>
              </a:rPr>
              <a:t>[</a:t>
            </a:r>
            <a:r>
              <a:rPr lang="fr-FR" dirty="0" err="1">
                <a:solidFill>
                  <a:srgbClr val="CCFFFF"/>
                </a:solidFill>
              </a:rPr>
              <a:t>Used</a:t>
            </a:r>
            <a:r>
              <a:rPr lang="fr-FR" dirty="0">
                <a:solidFill>
                  <a:srgbClr val="CCFFFF"/>
                </a:solidFill>
              </a:rPr>
              <a:t> </a:t>
            </a:r>
            <a:r>
              <a:rPr lang="fr-FR" dirty="0" err="1">
                <a:solidFill>
                  <a:srgbClr val="CCFFFF"/>
                </a:solidFill>
              </a:rPr>
              <a:t>here</a:t>
            </a:r>
            <a:r>
              <a:rPr lang="fr-FR" dirty="0">
                <a:solidFill>
                  <a:srgbClr val="CCFFFF"/>
                </a:solidFill>
              </a:rPr>
              <a:t> in local </a:t>
            </a:r>
            <a:r>
              <a:rPr lang="fr-FR" dirty="0" err="1">
                <a:solidFill>
                  <a:srgbClr val="CCFFFF"/>
                </a:solidFill>
              </a:rPr>
              <a:t>church</a:t>
            </a:r>
            <a:r>
              <a:rPr lang="fr-FR" dirty="0">
                <a:solidFill>
                  <a:srgbClr val="CCFFFF"/>
                </a:solidFill>
              </a:rPr>
              <a:t> setting…</a:t>
            </a:r>
            <a:r>
              <a:rPr lang="fr-FR" sz="3000" dirty="0">
                <a:solidFill>
                  <a:srgbClr val="CCFFFF"/>
                </a:solidFill>
              </a:rPr>
              <a:t>]</a:t>
            </a:r>
            <a:endParaRPr lang="en-US" sz="3000" dirty="0">
              <a:solidFill>
                <a:srgbClr val="CCFFFF"/>
              </a:solidFill>
            </a:endParaRPr>
          </a:p>
        </p:txBody>
      </p:sp>
      <p:sp>
        <p:nvSpPr>
          <p:cNvPr id="3" name="Rectangle 2">
            <a:extLst>
              <a:ext uri="{FF2B5EF4-FFF2-40B4-BE49-F238E27FC236}">
                <a16:creationId xmlns:a16="http://schemas.microsoft.com/office/drawing/2014/main" id="{3BA1628B-BE20-4BD4-B1A5-5A7F75BDFA8C}"/>
              </a:ext>
            </a:extLst>
          </p:cNvPr>
          <p:cNvSpPr/>
          <p:nvPr/>
        </p:nvSpPr>
        <p:spPr>
          <a:xfrm>
            <a:off x="475672" y="2576947"/>
            <a:ext cx="3265055" cy="415636"/>
          </a:xfrm>
          <a:prstGeom prst="rect">
            <a:avLst/>
          </a:prstGeom>
          <a:solidFill>
            <a:srgbClr val="FFFF00">
              <a:alpha val="31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00"/>
              </a:solidFill>
            </a:endParaRPr>
          </a:p>
        </p:txBody>
      </p:sp>
    </p:spTree>
    <p:extLst>
      <p:ext uri="{BB962C8B-B14F-4D97-AF65-F5344CB8AC3E}">
        <p14:creationId xmlns:p14="http://schemas.microsoft.com/office/powerpoint/2010/main" val="743922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left)">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366</TotalTime>
  <Words>2074</Words>
  <Application>Microsoft Office PowerPoint</Application>
  <PresentationFormat>On-screen Show (4:3)</PresentationFormat>
  <Paragraphs>100</Paragraphs>
  <Slides>31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31</vt:i4>
      </vt:variant>
    </vt:vector>
  </HeadingPairs>
  <TitlesOfParts>
    <vt:vector size="34" baseType="lpstr">
      <vt:lpstr>Arial</vt:lpstr>
      <vt:lpstr>Verdana</vt:lpstr>
      <vt:lpstr>1_Default Design</vt:lpstr>
      <vt:lpstr>PowerPoint Presentation</vt:lpstr>
      <vt:lpstr>PowerPoint Presentation</vt:lpstr>
      <vt:lpstr>“Church”</vt:lpstr>
      <vt:lpstr>“Church” (disciples / saints)</vt:lpstr>
      <vt:lpstr>“Church” (prayer / purchased)</vt:lpstr>
      <vt:lpstr>“Called” people</vt:lpstr>
      <vt:lpstr>Septuagint</vt:lpstr>
      <vt:lpstr>PowerPoint Presentation</vt:lpstr>
      <vt:lpstr>Local</vt:lpstr>
      <vt:lpstr>Local</vt:lpstr>
      <vt:lpstr>Local</vt:lpstr>
      <vt:lpstr>Distributive</vt:lpstr>
      <vt:lpstr>PowerPoint Presentation</vt:lpstr>
      <vt:lpstr>Beginning</vt:lpstr>
      <vt:lpstr>Entrance</vt:lpstr>
      <vt:lpstr>Composition</vt:lpstr>
      <vt:lpstr>Fellowship</vt:lpstr>
      <vt:lpstr>Number</vt:lpstr>
      <vt:lpstr>Unity</vt:lpstr>
      <vt:lpstr>Earthly organization</vt:lpstr>
      <vt:lpstr>Shepherds</vt:lpstr>
      <vt:lpstr>Work (collective)</vt:lpstr>
      <vt:lpstr>Assembling</vt:lpstr>
      <vt:lpstr>Treasury</vt:lpstr>
      <vt:lpstr>Effect of death</vt:lpstr>
      <vt:lpstr>Effect of death</vt:lpstr>
      <vt:lpstr>PowerPoint Presentation</vt:lpstr>
      <vt:lpstr>Denominations?</vt:lpstr>
      <vt:lpstr>Churches?</vt:lpstr>
      <vt:lpstr>Christians?</vt:lpstr>
      <vt:lpstr>Christians?</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dc:creator>
  <cp:lastModifiedBy>Johnson</cp:lastModifiedBy>
  <cp:revision>6</cp:revision>
  <dcterms:created xsi:type="dcterms:W3CDTF">2006-09-18T21:36:30Z</dcterms:created>
  <dcterms:modified xsi:type="dcterms:W3CDTF">2020-02-17T18:47:36Z</dcterms:modified>
</cp:coreProperties>
</file>