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649" r:id="rId3"/>
    <p:sldId id="677" r:id="rId4"/>
    <p:sldId id="679" r:id="rId5"/>
    <p:sldId id="680" r:id="rId6"/>
    <p:sldId id="681" r:id="rId7"/>
    <p:sldId id="682" r:id="rId8"/>
    <p:sldId id="684" r:id="rId9"/>
    <p:sldId id="685" r:id="rId10"/>
    <p:sldId id="703" r:id="rId11"/>
    <p:sldId id="604" r:id="rId12"/>
    <p:sldId id="650" r:id="rId13"/>
    <p:sldId id="686" r:id="rId14"/>
    <p:sldId id="704" r:id="rId15"/>
    <p:sldId id="687" r:id="rId16"/>
    <p:sldId id="688" r:id="rId17"/>
    <p:sldId id="689" r:id="rId18"/>
    <p:sldId id="691" r:id="rId19"/>
    <p:sldId id="692" r:id="rId20"/>
    <p:sldId id="693" r:id="rId21"/>
    <p:sldId id="694" r:id="rId22"/>
    <p:sldId id="695" r:id="rId23"/>
    <p:sldId id="653" r:id="rId24"/>
    <p:sldId id="705" r:id="rId25"/>
    <p:sldId id="706" r:id="rId26"/>
    <p:sldId id="697" r:id="rId27"/>
    <p:sldId id="639" r:id="rId28"/>
    <p:sldId id="698" r:id="rId29"/>
    <p:sldId id="699" r:id="rId30"/>
    <p:sldId id="700" r:id="rId31"/>
    <p:sldId id="701" r:id="rId32"/>
    <p:sldId id="702" r:id="rId33"/>
    <p:sldId id="707"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99FF66"/>
    <a:srgbClr val="FFFF99"/>
    <a:srgbClr val="FF9900"/>
    <a:srgbClr val="00FFCC"/>
    <a:srgbClr val="FFCC99"/>
    <a:srgbClr val="000066"/>
    <a:srgbClr val="FF99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06" d="100"/>
          <a:sy n="106" d="100"/>
        </p:scale>
        <p:origin x="1686" y="10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f.ly/logosres/nkjv?ref=BibleNKJV.Heb8.5&amp;off=2&amp;ctx=rding+to+the+law%3b+5%C2%A0~who+serve+f%EF%BB%BFthe+cop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3883" y="1143000"/>
            <a:ext cx="5887347" cy="1415473"/>
          </a:xfrm>
          <a:prstGeom prst="roundRect">
            <a:avLst/>
          </a:prstGeom>
          <a:solidFill>
            <a:schemeClr val="tx1"/>
          </a:solidFill>
          <a:ln w="12700">
            <a:solidFill>
              <a:srgbClr val="FFFF99"/>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rPr>
              <a:t>Work Of The Church </a:t>
            </a:r>
            <a:r>
              <a:rPr lang="en-US" sz="3000" dirty="0">
                <a:solidFill>
                  <a:schemeClr val="bg1"/>
                </a:solidFill>
              </a:rPr>
              <a:t>(</a:t>
            </a:r>
            <a:r>
              <a:rPr lang="en-US" sz="3000" dirty="0">
                <a:solidFill>
                  <a:schemeClr val="bg1"/>
                </a:solidFill>
                <a:latin typeface="Verdana" panose="020B0604030504040204" pitchFamily="34" charset="0"/>
                <a:ea typeface="Verdana" panose="020B0604030504040204" pitchFamily="34" charset="0"/>
              </a:rPr>
              <a:t>V</a:t>
            </a:r>
            <a:r>
              <a:rPr lang="en-US" sz="3000" dirty="0">
                <a:solidFill>
                  <a:schemeClr val="bg1"/>
                </a:solidFill>
              </a:rPr>
              <a:t>)</a:t>
            </a:r>
          </a:p>
          <a:p>
            <a:pPr algn="ctr" eaLnBrk="1" hangingPunct="1">
              <a:defRPr/>
            </a:pPr>
            <a:r>
              <a:rPr lang="en-US" sz="3000" i="1" dirty="0">
                <a:solidFill>
                  <a:schemeClr val="bg1"/>
                </a:solidFill>
              </a:rPr>
              <a:t>Figures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92162"/>
          </a:xfrm>
        </p:spPr>
        <p:txBody>
          <a:bodyPr/>
          <a:lstStyle/>
          <a:p>
            <a:r>
              <a:rPr lang="en-US" sz="3600" dirty="0">
                <a:solidFill>
                  <a:srgbClr val="FFFFCC"/>
                </a:solidFill>
              </a:rPr>
              <a:t>Church Discipline</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773548"/>
            <a:ext cx="8529781" cy="5638800"/>
          </a:xfrm>
        </p:spPr>
        <p:txBody>
          <a:bodyPr/>
          <a:lstStyle/>
          <a:p>
            <a:pPr marL="0" indent="0">
              <a:buNone/>
            </a:pPr>
            <a:r>
              <a:rPr lang="en-US" sz="3000" dirty="0">
                <a:solidFill>
                  <a:srgbClr val="FFFFFF"/>
                </a:solidFill>
              </a:rPr>
              <a:t>1 Co.5</a:t>
            </a:r>
            <a:r>
              <a:rPr lang="en-US" sz="3000" baseline="30000" dirty="0">
                <a:solidFill>
                  <a:srgbClr val="FFFF00"/>
                </a:solidFill>
              </a:rPr>
              <a:t>2</a:t>
            </a:r>
            <a:r>
              <a:rPr lang="en-US" sz="3000" dirty="0">
                <a:solidFill>
                  <a:srgbClr val="FFFFFF"/>
                </a:solidFill>
              </a:rPr>
              <a:t> </a:t>
            </a:r>
            <a:r>
              <a:rPr lang="en-US" dirty="0"/>
              <a:t> </a:t>
            </a:r>
            <a:r>
              <a:rPr lang="en-US" dirty="0">
                <a:solidFill>
                  <a:schemeClr val="bg1"/>
                </a:solidFill>
              </a:rPr>
              <a:t>It is actually reported that there is sexual immorality among you, and such sexual immorality as is not even named among the Gentiles—that a man has his father’s wife! </a:t>
            </a:r>
            <a:r>
              <a:rPr lang="en-US" baseline="30000" dirty="0">
                <a:solidFill>
                  <a:srgbClr val="FFFF00"/>
                </a:solidFill>
              </a:rPr>
              <a:t>2</a:t>
            </a:r>
            <a:r>
              <a:rPr lang="en-US" baseline="30000" dirty="0">
                <a:solidFill>
                  <a:schemeClr val="bg1"/>
                </a:solidFill>
              </a:rPr>
              <a:t> </a:t>
            </a:r>
            <a:r>
              <a:rPr lang="en-US" dirty="0">
                <a:solidFill>
                  <a:schemeClr val="bg1"/>
                </a:solidFill>
              </a:rPr>
              <a:t>And you are puffed up, and have not rather mourned, that he who has done this deed might be taken away from among you.</a:t>
            </a:r>
          </a:p>
          <a:p>
            <a:pPr marL="457200" lvl="1" indent="0">
              <a:buNone/>
            </a:pPr>
            <a:endParaRPr lang="en-US" i="1" baseline="30000" dirty="0">
              <a:solidFill>
                <a:schemeClr val="bg1"/>
              </a:solidFill>
            </a:endParaRPr>
          </a:p>
          <a:p>
            <a:pPr marL="457200" lvl="1" indent="0">
              <a:buNone/>
            </a:pPr>
            <a:endParaRPr lang="en-US" dirty="0">
              <a:solidFill>
                <a:schemeClr val="bg1"/>
              </a:solidFill>
            </a:endParaRPr>
          </a:p>
        </p:txBody>
      </p:sp>
    </p:spTree>
    <p:extLst>
      <p:ext uri="{BB962C8B-B14F-4D97-AF65-F5344CB8AC3E}">
        <p14:creationId xmlns:p14="http://schemas.microsoft.com/office/powerpoint/2010/main" val="2318455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 </a:t>
            </a:r>
            <a:r>
              <a:rPr lang="en-US" sz="3600" dirty="0">
                <a:solidFill>
                  <a:schemeClr val="bg1"/>
                </a:solidFill>
                <a:ea typeface="Verdana" panose="020B0604030504040204" pitchFamily="34" charset="0"/>
              </a:rPr>
              <a:t>Figures Emphasize Different Aspects Of Church</a:t>
            </a:r>
            <a:endParaRPr lang="en-US" sz="3400" dirty="0">
              <a:solidFill>
                <a:schemeClr val="bg1"/>
              </a:solidFill>
            </a:endParaRPr>
          </a:p>
        </p:txBody>
      </p:sp>
    </p:spTree>
    <p:extLst>
      <p:ext uri="{BB962C8B-B14F-4D97-AF65-F5344CB8AC3E}">
        <p14:creationId xmlns:p14="http://schemas.microsoft.com/office/powerpoint/2010/main" val="2836092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“Building”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buNone/>
            </a:pPr>
            <a:r>
              <a:rPr lang="en-US" sz="3100" dirty="0">
                <a:solidFill>
                  <a:schemeClr val="bg1"/>
                </a:solidFill>
              </a:rPr>
              <a:t>Mt.16</a:t>
            </a:r>
            <a:r>
              <a:rPr lang="en-US" sz="3100" baseline="30000" dirty="0">
                <a:solidFill>
                  <a:srgbClr val="FFFF00"/>
                </a:solidFill>
              </a:rPr>
              <a:t>18 </a:t>
            </a:r>
            <a:r>
              <a:rPr lang="en-US" sz="3100" dirty="0">
                <a:solidFill>
                  <a:schemeClr val="bg1"/>
                </a:solidFill>
              </a:rPr>
              <a:t>And I also say to you that you are Peter, and on this rock I will build My church, and the gates of Hades shall not prevail against it.</a:t>
            </a:r>
          </a:p>
        </p:txBody>
      </p:sp>
    </p:spTree>
    <p:extLst>
      <p:ext uri="{BB962C8B-B14F-4D97-AF65-F5344CB8AC3E}">
        <p14:creationId xmlns:p14="http://schemas.microsoft.com/office/powerpoint/2010/main" val="993172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563418"/>
          </a:xfrm>
        </p:spPr>
        <p:txBody>
          <a:bodyPr/>
          <a:lstStyle/>
          <a:p>
            <a:r>
              <a:rPr lang="en-US" sz="3600" dirty="0">
                <a:solidFill>
                  <a:srgbClr val="FFFFCC"/>
                </a:solidFill>
              </a:rPr>
              <a:t>“Building”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588827"/>
            <a:ext cx="8428177" cy="5885863"/>
          </a:xfrm>
        </p:spPr>
        <p:txBody>
          <a:bodyPr/>
          <a:lstStyle/>
          <a:p>
            <a:pPr marL="0" lvl="0" indent="0">
              <a:buNone/>
            </a:pPr>
            <a:r>
              <a:rPr lang="en-US" sz="3100" dirty="0">
                <a:solidFill>
                  <a:schemeClr val="bg1"/>
                </a:solidFill>
              </a:rPr>
              <a:t>1</a:t>
            </a:r>
            <a:r>
              <a:rPr lang="en-US" sz="3100" dirty="0">
                <a:solidFill>
                  <a:srgbClr val="FFFFFF"/>
                </a:solidFill>
              </a:rPr>
              <a:t> Cor.3</a:t>
            </a:r>
            <a:r>
              <a:rPr lang="en-US" sz="3100" baseline="30000" dirty="0">
                <a:solidFill>
                  <a:srgbClr val="FFFF00"/>
                </a:solidFill>
              </a:rPr>
              <a:t>1</a:t>
            </a:r>
            <a:r>
              <a:rPr lang="en-US" baseline="30000" dirty="0">
                <a:solidFill>
                  <a:srgbClr val="FFFF00"/>
                </a:solidFill>
              </a:rPr>
              <a:t>0</a:t>
            </a:r>
            <a:r>
              <a:rPr lang="en-US" baseline="30000" dirty="0">
                <a:solidFill>
                  <a:srgbClr val="FFFFFF"/>
                </a:solidFill>
              </a:rPr>
              <a:t> </a:t>
            </a:r>
            <a:r>
              <a:rPr lang="en-US" dirty="0">
                <a:solidFill>
                  <a:srgbClr val="FFFFFF"/>
                </a:solidFill>
              </a:rPr>
              <a:t>According to the grace of God which was given to me, as a wise master builder I have laid the foundation, and another builds on it. But let each one take heed how he builds on it. </a:t>
            </a:r>
            <a:r>
              <a:rPr lang="en-US" baseline="30000" dirty="0">
                <a:solidFill>
                  <a:srgbClr val="FFFF00"/>
                </a:solidFill>
              </a:rPr>
              <a:t>11</a:t>
            </a:r>
            <a:r>
              <a:rPr lang="en-US" dirty="0">
                <a:solidFill>
                  <a:srgbClr val="FFFFFF"/>
                </a:solidFill>
              </a:rPr>
              <a:t> For no other foundation can anyone lay than that which is laid, which is Jesus Christ. </a:t>
            </a:r>
            <a:r>
              <a:rPr lang="en-US" baseline="30000" dirty="0">
                <a:solidFill>
                  <a:srgbClr val="FFFF00"/>
                </a:solidFill>
              </a:rPr>
              <a:t>12</a:t>
            </a:r>
            <a:r>
              <a:rPr lang="en-US" dirty="0">
                <a:solidFill>
                  <a:srgbClr val="FFFFFF"/>
                </a:solidFill>
              </a:rPr>
              <a:t> Now if anyone builds on this foundation with gold, silver, precious stones, wood, hay, straw, </a:t>
            </a:r>
            <a:r>
              <a:rPr lang="en-US" baseline="30000" dirty="0">
                <a:solidFill>
                  <a:srgbClr val="FFFF00"/>
                </a:solidFill>
              </a:rPr>
              <a:t>13</a:t>
            </a:r>
            <a:r>
              <a:rPr lang="en-US" dirty="0">
                <a:solidFill>
                  <a:srgbClr val="FFFFFF"/>
                </a:solidFill>
              </a:rPr>
              <a:t> each one’s work will become clear; for the Day will declare it, because it will be revealed by fire; and the fire will test each one’s work, of what sort it is.</a:t>
            </a:r>
            <a:endParaRPr lang="en-US" dirty="0">
              <a:solidFill>
                <a:schemeClr val="bg1"/>
              </a:solidFill>
            </a:endParaRPr>
          </a:p>
        </p:txBody>
      </p:sp>
    </p:spTree>
    <p:extLst>
      <p:ext uri="{BB962C8B-B14F-4D97-AF65-F5344CB8AC3E}">
        <p14:creationId xmlns:p14="http://schemas.microsoft.com/office/powerpoint/2010/main" val="150991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“Building”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buNone/>
            </a:pPr>
            <a:r>
              <a:rPr lang="en-US" sz="3100" dirty="0">
                <a:solidFill>
                  <a:schemeClr val="bg1"/>
                </a:solidFill>
              </a:rPr>
              <a:t>1 Pt.2</a:t>
            </a:r>
            <a:r>
              <a:rPr lang="en-US" sz="3100" baseline="30000" dirty="0">
                <a:solidFill>
                  <a:srgbClr val="FFFF00"/>
                </a:solidFill>
              </a:rPr>
              <a:t>5</a:t>
            </a:r>
            <a:r>
              <a:rPr lang="en-US" sz="3100" dirty="0">
                <a:solidFill>
                  <a:schemeClr val="bg1"/>
                </a:solidFill>
              </a:rPr>
              <a:t> </a:t>
            </a:r>
            <a:r>
              <a:rPr lang="en-US" dirty="0">
                <a:solidFill>
                  <a:schemeClr val="bg1"/>
                </a:solidFill>
              </a:rPr>
              <a:t>you also, as living stones, are being built up a spiritual house, a holy priesthood, to offer up spiritual sacrifices acceptable to God through Jesus Christ</a:t>
            </a:r>
          </a:p>
          <a:p>
            <a:pPr marL="457200" lvl="1" indent="0">
              <a:buNone/>
            </a:pPr>
            <a:endParaRPr lang="en-US" dirty="0">
              <a:solidFill>
                <a:schemeClr val="bg1"/>
              </a:solidFill>
            </a:endParaRPr>
          </a:p>
        </p:txBody>
      </p:sp>
    </p:spTree>
    <p:extLst>
      <p:ext uri="{BB962C8B-B14F-4D97-AF65-F5344CB8AC3E}">
        <p14:creationId xmlns:p14="http://schemas.microsoft.com/office/powerpoint/2010/main" val="525214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“Kingdom”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spcAft>
                <a:spcPts val="600"/>
              </a:spcAft>
              <a:buNone/>
            </a:pPr>
            <a:r>
              <a:rPr lang="en-US" sz="3100" dirty="0">
                <a:solidFill>
                  <a:schemeClr val="bg1"/>
                </a:solidFill>
              </a:rPr>
              <a:t>Jn.3</a:t>
            </a:r>
            <a:r>
              <a:rPr lang="en-US" sz="3100" baseline="30000" dirty="0">
                <a:solidFill>
                  <a:srgbClr val="FFFF00"/>
                </a:solidFill>
              </a:rPr>
              <a:t>5</a:t>
            </a:r>
            <a:r>
              <a:rPr lang="en-US" sz="3100" dirty="0">
                <a:solidFill>
                  <a:schemeClr val="bg1"/>
                </a:solidFill>
              </a:rPr>
              <a:t> </a:t>
            </a:r>
            <a:r>
              <a:rPr lang="en-US" dirty="0">
                <a:solidFill>
                  <a:schemeClr val="bg1"/>
                </a:solidFill>
              </a:rPr>
              <a:t>Jesus answered, “Most assuredly, I say to you, unless one is born of water and the Spirit, he cannot enter the kingdom of God</a:t>
            </a:r>
          </a:p>
          <a:p>
            <a:pPr marL="0" indent="0">
              <a:buNone/>
            </a:pPr>
            <a:r>
              <a:rPr lang="en-US" dirty="0">
                <a:solidFill>
                  <a:schemeClr val="bg1"/>
                </a:solidFill>
              </a:rPr>
              <a:t>Col.1</a:t>
            </a:r>
            <a:r>
              <a:rPr lang="en-US" baseline="30000" dirty="0">
                <a:solidFill>
                  <a:srgbClr val="FFFF00"/>
                </a:solidFill>
              </a:rPr>
              <a:t>13</a:t>
            </a:r>
            <a:r>
              <a:rPr lang="en-US" dirty="0">
                <a:solidFill>
                  <a:schemeClr val="bg1"/>
                </a:solidFill>
              </a:rPr>
              <a:t>  He has delivered us from the power of darkness and conveyed us into the kingdom of the Son of His love... </a:t>
            </a:r>
            <a:r>
              <a:rPr lang="en-US" baseline="30000" dirty="0">
                <a:solidFill>
                  <a:srgbClr val="FFFF00"/>
                </a:solidFill>
              </a:rPr>
              <a:t>18</a:t>
            </a:r>
            <a:r>
              <a:rPr lang="en-US" dirty="0">
                <a:solidFill>
                  <a:schemeClr val="bg1"/>
                </a:solidFill>
              </a:rPr>
              <a:t>And He is the head of the body, the church, who is the beginning, the firstborn from the dead, that in all things He may have the preeminence.</a:t>
            </a:r>
          </a:p>
        </p:txBody>
      </p:sp>
    </p:spTree>
    <p:extLst>
      <p:ext uri="{BB962C8B-B14F-4D97-AF65-F5344CB8AC3E}">
        <p14:creationId xmlns:p14="http://schemas.microsoft.com/office/powerpoint/2010/main" val="342149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“Flock”</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buNone/>
            </a:pPr>
            <a:r>
              <a:rPr lang="en-US" sz="3100" dirty="0">
                <a:solidFill>
                  <a:schemeClr val="bg1"/>
                </a:solidFill>
              </a:rPr>
              <a:t>Jn.10</a:t>
            </a:r>
            <a:r>
              <a:rPr lang="en-US" sz="3100" baseline="30000" dirty="0">
                <a:solidFill>
                  <a:srgbClr val="FFFF00"/>
                </a:solidFill>
              </a:rPr>
              <a:t>16</a:t>
            </a:r>
            <a:r>
              <a:rPr lang="en-US" sz="3100" dirty="0">
                <a:solidFill>
                  <a:schemeClr val="bg1"/>
                </a:solidFill>
              </a:rPr>
              <a:t> </a:t>
            </a:r>
            <a:r>
              <a:rPr lang="en-US" dirty="0">
                <a:solidFill>
                  <a:schemeClr val="bg1"/>
                </a:solidFill>
              </a:rPr>
              <a:t>And other sheep I have which are not of this fold; them also I must bring, and they will hear My voice; ad there will be one flock and one shepherd.</a:t>
            </a:r>
          </a:p>
        </p:txBody>
      </p:sp>
    </p:spTree>
    <p:extLst>
      <p:ext uri="{BB962C8B-B14F-4D97-AF65-F5344CB8AC3E}">
        <p14:creationId xmlns:p14="http://schemas.microsoft.com/office/powerpoint/2010/main" val="2188768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“Vineyard”</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spcAft>
                <a:spcPts val="600"/>
              </a:spcAft>
              <a:buNone/>
            </a:pPr>
            <a:r>
              <a:rPr lang="en-US" sz="3100" dirty="0">
                <a:solidFill>
                  <a:schemeClr val="bg1"/>
                </a:solidFill>
              </a:rPr>
              <a:t>Jn.15</a:t>
            </a:r>
            <a:r>
              <a:rPr lang="en-US" sz="3100" baseline="30000" dirty="0">
                <a:solidFill>
                  <a:srgbClr val="FFFF00"/>
                </a:solidFill>
              </a:rPr>
              <a:t>1-8</a:t>
            </a:r>
          </a:p>
          <a:p>
            <a:pPr marL="0" indent="0">
              <a:buNone/>
            </a:pPr>
            <a:r>
              <a:rPr lang="en-US" sz="3100" dirty="0">
                <a:solidFill>
                  <a:schemeClr val="bg1"/>
                </a:solidFill>
              </a:rPr>
              <a:t>1 Co.3</a:t>
            </a:r>
            <a:r>
              <a:rPr lang="en-US" sz="3100" baseline="30000" dirty="0">
                <a:solidFill>
                  <a:srgbClr val="FFFF00"/>
                </a:solidFill>
              </a:rPr>
              <a:t>9</a:t>
            </a:r>
            <a:r>
              <a:rPr lang="en-US" sz="3100" dirty="0">
                <a:solidFill>
                  <a:schemeClr val="bg1"/>
                </a:solidFill>
              </a:rPr>
              <a:t> </a:t>
            </a:r>
            <a:r>
              <a:rPr lang="en-US" dirty="0">
                <a:solidFill>
                  <a:schemeClr val="bg1"/>
                </a:solidFill>
              </a:rPr>
              <a:t>For we are God’s fellow workers; you are God’s field, you are God’s building</a:t>
            </a:r>
          </a:p>
        </p:txBody>
      </p:sp>
    </p:spTree>
    <p:extLst>
      <p:ext uri="{BB962C8B-B14F-4D97-AF65-F5344CB8AC3E}">
        <p14:creationId xmlns:p14="http://schemas.microsoft.com/office/powerpoint/2010/main" val="279691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“Body”</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spcAft>
                <a:spcPts val="600"/>
              </a:spcAft>
              <a:buNone/>
            </a:pPr>
            <a:r>
              <a:rPr lang="en-US" sz="3100" dirty="0">
                <a:solidFill>
                  <a:schemeClr val="bg1"/>
                </a:solidFill>
              </a:rPr>
              <a:t>1 Co.12 – Head – members – united</a:t>
            </a:r>
          </a:p>
          <a:p>
            <a:pPr marL="0" indent="0">
              <a:buNone/>
            </a:pPr>
            <a:r>
              <a:rPr lang="en-US" sz="3100" dirty="0">
                <a:solidFill>
                  <a:schemeClr val="bg1"/>
                </a:solidFill>
              </a:rPr>
              <a:t>Ep.1:22-23 – Head – members – reconciled  in one body (2:16)</a:t>
            </a:r>
            <a:endParaRPr lang="en-US" dirty="0">
              <a:solidFill>
                <a:schemeClr val="bg1"/>
              </a:solidFill>
            </a:endParaRPr>
          </a:p>
        </p:txBody>
      </p:sp>
    </p:spTree>
    <p:extLst>
      <p:ext uri="{BB962C8B-B14F-4D97-AF65-F5344CB8AC3E}">
        <p14:creationId xmlns:p14="http://schemas.microsoft.com/office/powerpoint/2010/main" val="133445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“Temple”</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buNone/>
            </a:pPr>
            <a:r>
              <a:rPr lang="en-US" sz="3100" dirty="0">
                <a:solidFill>
                  <a:schemeClr val="bg1"/>
                </a:solidFill>
              </a:rPr>
              <a:t>Eph.2</a:t>
            </a:r>
            <a:r>
              <a:rPr lang="en-US" sz="3100" baseline="30000" dirty="0">
                <a:solidFill>
                  <a:srgbClr val="FFFF00"/>
                </a:solidFill>
              </a:rPr>
              <a:t>19-22</a:t>
            </a:r>
          </a:p>
          <a:p>
            <a:pPr marL="0" indent="0">
              <a:buNone/>
            </a:pPr>
            <a:r>
              <a:rPr lang="en-US" sz="3100" dirty="0">
                <a:solidFill>
                  <a:schemeClr val="bg1"/>
                </a:solidFill>
              </a:rPr>
              <a:t>Hb.8</a:t>
            </a:r>
            <a:r>
              <a:rPr lang="en-US" sz="3100" baseline="30000" dirty="0">
                <a:solidFill>
                  <a:srgbClr val="FFFF00"/>
                </a:solidFill>
              </a:rPr>
              <a:t>5</a:t>
            </a:r>
            <a:r>
              <a:rPr lang="en-US" sz="3100" dirty="0">
                <a:solidFill>
                  <a:schemeClr val="bg1"/>
                </a:solidFill>
              </a:rPr>
              <a:t> </a:t>
            </a:r>
            <a:r>
              <a:rPr lang="en-US" dirty="0">
                <a:solidFill>
                  <a:schemeClr val="bg1"/>
                </a:solidFill>
              </a:rPr>
              <a:t>who serve the copy and shadow of the heavenly things, as Moses was divinely instructed when he was about to make the tabernacle. For He said, “See that you make all things according to the pattern shown you on the mountain.”</a:t>
            </a:r>
            <a:endParaRPr lang="en-US" dirty="0">
              <a:solidFill>
                <a:srgbClr val="0000FF"/>
              </a:solidFill>
              <a:hlinkClick r:id="rId2">
                <a:extLst>
                  <a:ext uri="{A12FA001-AC4F-418D-AE19-62706E023703}">
                    <ahyp:hlinkClr xmlns:ahyp="http://schemas.microsoft.com/office/drawing/2018/hyperlinkcolor" val="tx"/>
                  </a:ext>
                </a:extLst>
              </a:hlinkClick>
            </a:endParaRPr>
          </a:p>
          <a:p>
            <a:pPr marL="0" indent="0">
              <a:buNone/>
            </a:pPr>
            <a:endParaRPr lang="en-US" dirty="0">
              <a:solidFill>
                <a:schemeClr val="bg1"/>
              </a:solidFill>
            </a:endParaRPr>
          </a:p>
        </p:txBody>
      </p:sp>
    </p:spTree>
    <p:extLst>
      <p:ext uri="{BB962C8B-B14F-4D97-AF65-F5344CB8AC3E}">
        <p14:creationId xmlns:p14="http://schemas.microsoft.com/office/powerpoint/2010/main" val="89277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1"/>
            <a:ext cx="8529782" cy="1366983"/>
          </a:xfrm>
        </p:spPr>
        <p:txBody>
          <a:bodyPr/>
          <a:lstStyle/>
          <a:p>
            <a:r>
              <a:rPr lang="en-US" sz="3600" dirty="0">
                <a:solidFill>
                  <a:srgbClr val="FFFFCC"/>
                </a:solidFill>
              </a:rPr>
              <a:t>Work of Church (Collectively) Includes…</a:t>
            </a:r>
            <a:br>
              <a:rPr lang="en-US" sz="3600" dirty="0">
                <a:solidFill>
                  <a:srgbClr val="FFFFCC"/>
                </a:solidFill>
              </a:rPr>
            </a:br>
            <a:r>
              <a:rPr lang="en-US" sz="3600" dirty="0">
                <a:solidFill>
                  <a:srgbClr val="FFFFCC"/>
                </a:solidFill>
              </a:rPr>
              <a:t>Assembling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1330048"/>
            <a:ext cx="8040253" cy="4786748"/>
          </a:xfrm>
        </p:spPr>
        <p:txBody>
          <a:bodyPr/>
          <a:lstStyle/>
          <a:p>
            <a:pPr marL="0" indent="0">
              <a:buNone/>
            </a:pPr>
            <a:r>
              <a:rPr lang="en-US" dirty="0">
                <a:solidFill>
                  <a:schemeClr val="bg1"/>
                </a:solidFill>
              </a:rPr>
              <a:t>Hb.10</a:t>
            </a:r>
            <a:r>
              <a:rPr lang="en-US" baseline="30000" dirty="0">
                <a:solidFill>
                  <a:srgbClr val="FFFF00"/>
                </a:solidFill>
              </a:rPr>
              <a:t>24</a:t>
            </a:r>
            <a:r>
              <a:rPr lang="en-US" baseline="30000" dirty="0">
                <a:solidFill>
                  <a:schemeClr val="bg1"/>
                </a:solidFill>
              </a:rPr>
              <a:t> </a:t>
            </a:r>
            <a:r>
              <a:rPr lang="en-US" sz="3100" dirty="0">
                <a:solidFill>
                  <a:schemeClr val="bg1"/>
                </a:solidFill>
              </a:rPr>
              <a:t>And let us consider one another in order to stir up love and good works, </a:t>
            </a:r>
            <a:r>
              <a:rPr lang="en-US" baseline="30000" dirty="0">
                <a:solidFill>
                  <a:srgbClr val="FFFF00"/>
                </a:solidFill>
              </a:rPr>
              <a:t>25</a:t>
            </a:r>
            <a:r>
              <a:rPr lang="en-US" baseline="30000" dirty="0">
                <a:solidFill>
                  <a:schemeClr val="bg1"/>
                </a:solidFill>
              </a:rPr>
              <a:t> </a:t>
            </a:r>
            <a:r>
              <a:rPr lang="en-US" dirty="0">
                <a:solidFill>
                  <a:schemeClr val="bg1"/>
                </a:solidFill>
              </a:rPr>
              <a:t>not forsaking the assembling of ourselves together, as is the manner of some, but exhorting one another, and so much the more as you see the Day approaching. </a:t>
            </a:r>
          </a:p>
        </p:txBody>
      </p:sp>
    </p:spTree>
    <p:extLst>
      <p:ext uri="{BB962C8B-B14F-4D97-AF65-F5344CB8AC3E}">
        <p14:creationId xmlns:p14="http://schemas.microsoft.com/office/powerpoint/2010/main" val="44422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“Family”</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spcAft>
                <a:spcPts val="600"/>
              </a:spcAft>
              <a:buNone/>
            </a:pPr>
            <a:r>
              <a:rPr lang="en-US" sz="3100" dirty="0">
                <a:solidFill>
                  <a:schemeClr val="bg1"/>
                </a:solidFill>
              </a:rPr>
              <a:t>Eph.3</a:t>
            </a:r>
            <a:r>
              <a:rPr lang="en-US" sz="3100" baseline="30000" dirty="0">
                <a:solidFill>
                  <a:srgbClr val="FFFF00"/>
                </a:solidFill>
              </a:rPr>
              <a:t>14-15</a:t>
            </a:r>
          </a:p>
          <a:p>
            <a:pPr marL="0" indent="0">
              <a:spcAft>
                <a:spcPts val="600"/>
              </a:spcAft>
              <a:buNone/>
            </a:pPr>
            <a:r>
              <a:rPr lang="en-US" sz="3100" dirty="0">
                <a:solidFill>
                  <a:schemeClr val="bg1"/>
                </a:solidFill>
              </a:rPr>
              <a:t>1 Tim.3</a:t>
            </a:r>
            <a:r>
              <a:rPr lang="en-US" sz="3100" baseline="30000" dirty="0">
                <a:solidFill>
                  <a:srgbClr val="FFFF00"/>
                </a:solidFill>
              </a:rPr>
              <a:t>15</a:t>
            </a:r>
            <a:r>
              <a:rPr lang="en-US" sz="3100" dirty="0">
                <a:solidFill>
                  <a:schemeClr val="bg1"/>
                </a:solidFill>
              </a:rPr>
              <a:t> but if I am delayed, I write so that you may know how you ought to conduct yourself in the house of God, which is the church of the living God, the pillar and ground of the truth. </a:t>
            </a:r>
          </a:p>
          <a:p>
            <a:pPr marL="0" indent="0">
              <a:buNone/>
            </a:pPr>
            <a:r>
              <a:rPr lang="en-US" sz="3100" dirty="0">
                <a:solidFill>
                  <a:schemeClr val="bg1"/>
                </a:solidFill>
              </a:rPr>
              <a:t>Hb.11</a:t>
            </a:r>
            <a:r>
              <a:rPr lang="en-US" sz="3100" baseline="30000" dirty="0">
                <a:solidFill>
                  <a:srgbClr val="FFFF00"/>
                </a:solidFill>
              </a:rPr>
              <a:t>7</a:t>
            </a:r>
            <a:r>
              <a:rPr lang="en-US" sz="3100" dirty="0">
                <a:solidFill>
                  <a:schemeClr val="bg1"/>
                </a:solidFill>
              </a:rPr>
              <a:t> By faith Noah, being divinely warned of things not yet seen, moved with godly fear, prepared an ark for the saving of his house-hold, by which he condemned the world and became heir of the righteousness which is according to faith.</a:t>
            </a:r>
          </a:p>
          <a:p>
            <a:pPr marL="0" indent="0">
              <a:buNone/>
            </a:pPr>
            <a:r>
              <a:rPr lang="en-US" dirty="0">
                <a:solidFill>
                  <a:schemeClr val="bg1"/>
                </a:solidFill>
              </a:rPr>
              <a:t> </a:t>
            </a:r>
          </a:p>
        </p:txBody>
      </p:sp>
    </p:spTree>
    <p:extLst>
      <p:ext uri="{BB962C8B-B14F-4D97-AF65-F5344CB8AC3E}">
        <p14:creationId xmlns:p14="http://schemas.microsoft.com/office/powerpoint/2010/main" val="5191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“Marriage”</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buNone/>
            </a:pPr>
            <a:r>
              <a:rPr lang="en-US" sz="3100" dirty="0">
                <a:solidFill>
                  <a:schemeClr val="bg1"/>
                </a:solidFill>
              </a:rPr>
              <a:t>Eph.5</a:t>
            </a:r>
            <a:r>
              <a:rPr lang="en-US" sz="3100" baseline="30000" dirty="0">
                <a:solidFill>
                  <a:srgbClr val="FFFF00"/>
                </a:solidFill>
              </a:rPr>
              <a:t>23-33</a:t>
            </a:r>
          </a:p>
          <a:p>
            <a:pPr marL="0" indent="0">
              <a:buNone/>
            </a:pPr>
            <a:r>
              <a:rPr lang="en-US" sz="3100" dirty="0">
                <a:solidFill>
                  <a:schemeClr val="bg1"/>
                </a:solidFill>
              </a:rPr>
              <a:t>Rv.22</a:t>
            </a:r>
            <a:r>
              <a:rPr lang="en-US" sz="3100" baseline="30000" dirty="0">
                <a:solidFill>
                  <a:srgbClr val="FFFF00"/>
                </a:solidFill>
              </a:rPr>
              <a:t>17</a:t>
            </a:r>
            <a:r>
              <a:rPr lang="en-US" sz="3100" dirty="0">
                <a:solidFill>
                  <a:schemeClr val="bg1"/>
                </a:solidFill>
              </a:rPr>
              <a:t> </a:t>
            </a:r>
            <a:r>
              <a:rPr lang="en-US" dirty="0">
                <a:solidFill>
                  <a:schemeClr val="bg1"/>
                </a:solidFill>
              </a:rPr>
              <a:t>And the Spirit and the bride say, “Come!” And let him who hears say, “Come!” And let him who thirsts come. Whoever desires, let him take the water of life freely.</a:t>
            </a:r>
          </a:p>
        </p:txBody>
      </p:sp>
    </p:spTree>
    <p:extLst>
      <p:ext uri="{BB962C8B-B14F-4D97-AF65-F5344CB8AC3E}">
        <p14:creationId xmlns:p14="http://schemas.microsoft.com/office/powerpoint/2010/main" val="316478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“Army”</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0" indent="0">
              <a:buNone/>
            </a:pPr>
            <a:r>
              <a:rPr lang="en-US" sz="3100" dirty="0">
                <a:solidFill>
                  <a:schemeClr val="bg1"/>
                </a:solidFill>
              </a:rPr>
              <a:t>2 Tim.2</a:t>
            </a:r>
            <a:r>
              <a:rPr lang="en-US" sz="3100" baseline="30000" dirty="0">
                <a:solidFill>
                  <a:srgbClr val="FFFF00"/>
                </a:solidFill>
              </a:rPr>
              <a:t>3 </a:t>
            </a:r>
            <a:r>
              <a:rPr lang="en-US" dirty="0">
                <a:solidFill>
                  <a:schemeClr val="bg1"/>
                </a:solidFill>
              </a:rPr>
              <a:t>You therefore must endure hardship as a good soldier of Jesus Christ. </a:t>
            </a:r>
            <a:r>
              <a:rPr lang="en-US" baseline="30000" dirty="0">
                <a:solidFill>
                  <a:srgbClr val="FFFF00"/>
                </a:solidFill>
              </a:rPr>
              <a:t>4</a:t>
            </a:r>
            <a:r>
              <a:rPr lang="en-US" dirty="0">
                <a:solidFill>
                  <a:schemeClr val="bg1"/>
                </a:solidFill>
              </a:rPr>
              <a:t> No one engaged in warfare entangles himself with the affairs of this life, that he may please him who enlisted him as a soldier.</a:t>
            </a:r>
          </a:p>
          <a:p>
            <a:pPr marL="0" indent="0">
              <a:buNone/>
            </a:pPr>
            <a:endParaRPr lang="en-US" sz="3100" baseline="30000" dirty="0">
              <a:solidFill>
                <a:srgbClr val="FFFF00"/>
              </a:solidFill>
            </a:endParaRPr>
          </a:p>
        </p:txBody>
      </p:sp>
    </p:spTree>
    <p:extLst>
      <p:ext uri="{BB962C8B-B14F-4D97-AF65-F5344CB8AC3E}">
        <p14:creationId xmlns:p14="http://schemas.microsoft.com/office/powerpoint/2010/main" val="971193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Figures Emphasize…Church</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13168" y="1743365"/>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 </a:t>
            </a:r>
            <a:r>
              <a:rPr lang="en-US" sz="3600" dirty="0">
                <a:solidFill>
                  <a:schemeClr val="bg1"/>
                </a:solidFill>
                <a:ea typeface="Verdana" panose="020B0604030504040204" pitchFamily="34" charset="0"/>
              </a:rPr>
              <a:t>Why Are These</a:t>
            </a:r>
            <a:br>
              <a:rPr lang="en-US" sz="3600" dirty="0">
                <a:solidFill>
                  <a:schemeClr val="bg1"/>
                </a:solidFill>
                <a:ea typeface="Verdana" panose="020B0604030504040204" pitchFamily="34" charset="0"/>
              </a:rPr>
            </a:br>
            <a:r>
              <a:rPr lang="en-US" sz="3600" dirty="0">
                <a:solidFill>
                  <a:schemeClr val="bg1"/>
                </a:solidFill>
                <a:ea typeface="Verdana" panose="020B0604030504040204" pitchFamily="34" charset="0"/>
              </a:rPr>
              <a:t>Figures Important?</a:t>
            </a:r>
            <a:endParaRPr lang="en-US" sz="3400" dirty="0">
              <a:solidFill>
                <a:schemeClr val="bg1"/>
              </a:solidFill>
            </a:endParaRPr>
          </a:p>
        </p:txBody>
      </p:sp>
    </p:spTree>
    <p:extLst>
      <p:ext uri="{BB962C8B-B14F-4D97-AF65-F5344CB8AC3E}">
        <p14:creationId xmlns:p14="http://schemas.microsoft.com/office/powerpoint/2010/main" val="238177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Figures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514350" indent="-514350">
              <a:buAutoNum type="alphaUcPeriod"/>
            </a:pPr>
            <a:r>
              <a:rPr lang="en-US" sz="3100" dirty="0">
                <a:solidFill>
                  <a:schemeClr val="bg1"/>
                </a:solidFill>
              </a:rPr>
              <a:t>Mt.16</a:t>
            </a:r>
            <a:r>
              <a:rPr lang="en-US" sz="3100" baseline="30000" dirty="0">
                <a:solidFill>
                  <a:srgbClr val="FFFF00"/>
                </a:solidFill>
              </a:rPr>
              <a:t>18</a:t>
            </a:r>
            <a:r>
              <a:rPr lang="en-US" sz="3100" dirty="0">
                <a:solidFill>
                  <a:schemeClr val="bg1"/>
                </a:solidFill>
              </a:rPr>
              <a:t> </a:t>
            </a:r>
            <a:r>
              <a:rPr lang="en-US" dirty="0">
                <a:solidFill>
                  <a:schemeClr val="bg1"/>
                </a:solidFill>
              </a:rPr>
              <a:t>And I also say to you that you are Peter, and on this rock I will build </a:t>
            </a:r>
            <a:r>
              <a:rPr lang="en-US" b="1" u="sng" dirty="0">
                <a:solidFill>
                  <a:schemeClr val="bg1"/>
                </a:solidFill>
              </a:rPr>
              <a:t>My</a:t>
            </a:r>
            <a:r>
              <a:rPr lang="en-US" dirty="0">
                <a:solidFill>
                  <a:schemeClr val="bg1"/>
                </a:solidFill>
              </a:rPr>
              <a:t> church, and the gates of Hades shall not prevail against it.</a:t>
            </a:r>
          </a:p>
          <a:p>
            <a:pPr marL="514350" indent="-514350">
              <a:buAutoNum type="alphaUcPeriod"/>
            </a:pPr>
            <a:r>
              <a:rPr lang="en-US" dirty="0">
                <a:solidFill>
                  <a:schemeClr val="bg1"/>
                </a:solidFill>
              </a:rPr>
              <a:t>Ac.8.</a:t>
            </a:r>
          </a:p>
          <a:p>
            <a:pPr marL="400050" lvl="1" indent="0">
              <a:buNone/>
            </a:pPr>
            <a:r>
              <a:rPr lang="en-US" dirty="0">
                <a:solidFill>
                  <a:schemeClr val="bg1"/>
                </a:solidFill>
              </a:rPr>
              <a:t> </a:t>
            </a:r>
            <a:r>
              <a:rPr lang="en-US" sz="2400" dirty="0">
                <a:solidFill>
                  <a:schemeClr val="bg1"/>
                </a:solidFill>
              </a:rPr>
              <a:t>1. </a:t>
            </a:r>
            <a:r>
              <a:rPr lang="en-US" sz="3200" dirty="0">
                <a:solidFill>
                  <a:srgbClr val="FFFFCC"/>
                </a:solidFill>
              </a:rPr>
              <a:t>Not ‘many ways’</a:t>
            </a:r>
          </a:p>
          <a:p>
            <a:pPr marL="400050" lvl="1" indent="0">
              <a:buNone/>
            </a:pPr>
            <a:r>
              <a:rPr lang="en-US" dirty="0">
                <a:solidFill>
                  <a:schemeClr val="bg1"/>
                </a:solidFill>
              </a:rPr>
              <a:t> </a:t>
            </a:r>
            <a:r>
              <a:rPr lang="en-US" sz="2400" dirty="0">
                <a:solidFill>
                  <a:schemeClr val="bg1"/>
                </a:solidFill>
              </a:rPr>
              <a:t>2. </a:t>
            </a:r>
            <a:r>
              <a:rPr lang="en-US" sz="3200" dirty="0">
                <a:solidFill>
                  <a:srgbClr val="FFFFCC"/>
                </a:solidFill>
              </a:rPr>
              <a:t>All saved alike (conditions): Ac.10-11, 15</a:t>
            </a:r>
            <a:endParaRPr lang="en-US" dirty="0">
              <a:solidFill>
                <a:srgbClr val="FFFFCC"/>
              </a:solidFill>
            </a:endParaRPr>
          </a:p>
          <a:p>
            <a:pPr marL="400050" lvl="1" indent="0">
              <a:buNone/>
            </a:pPr>
            <a:r>
              <a:rPr lang="en-US" dirty="0">
                <a:solidFill>
                  <a:schemeClr val="bg1"/>
                </a:solidFill>
              </a:rPr>
              <a:t> </a:t>
            </a:r>
            <a:r>
              <a:rPr lang="en-US" sz="2400" dirty="0">
                <a:solidFill>
                  <a:schemeClr val="bg1"/>
                </a:solidFill>
              </a:rPr>
              <a:t>3. </a:t>
            </a:r>
            <a:r>
              <a:rPr lang="en-US" sz="3200" dirty="0">
                <a:solidFill>
                  <a:srgbClr val="FFFFCC"/>
                </a:solidFill>
              </a:rPr>
              <a:t>All subject to same Law, Ja.1:25</a:t>
            </a:r>
            <a:endParaRPr lang="en-US" dirty="0">
              <a:solidFill>
                <a:srgbClr val="FFFFCC"/>
              </a:solidFill>
            </a:endParaRPr>
          </a:p>
          <a:p>
            <a:pPr marL="0" indent="0">
              <a:buNone/>
            </a:pPr>
            <a:endParaRPr lang="en-US" sz="3100" baseline="30000" dirty="0">
              <a:solidFill>
                <a:srgbClr val="FFFF00"/>
              </a:solidFill>
            </a:endParaRPr>
          </a:p>
        </p:txBody>
      </p:sp>
    </p:spTree>
    <p:extLst>
      <p:ext uri="{BB962C8B-B14F-4D97-AF65-F5344CB8AC3E}">
        <p14:creationId xmlns:p14="http://schemas.microsoft.com/office/powerpoint/2010/main" val="17688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Figures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64841" y="773548"/>
            <a:ext cx="8428177" cy="5638800"/>
          </a:xfrm>
        </p:spPr>
        <p:txBody>
          <a:bodyPr/>
          <a:lstStyle/>
          <a:p>
            <a:pPr marL="517525" indent="-517525">
              <a:buNone/>
            </a:pPr>
            <a:r>
              <a:rPr lang="en-US" sz="3100" dirty="0">
                <a:solidFill>
                  <a:schemeClr val="bg1"/>
                </a:solidFill>
              </a:rPr>
              <a:t>C. Individual Christians, not churches, make up church universal.</a:t>
            </a:r>
          </a:p>
          <a:p>
            <a:pPr marL="0" indent="0">
              <a:buNone/>
            </a:pPr>
            <a:r>
              <a:rPr lang="en-US" sz="3100" dirty="0">
                <a:solidFill>
                  <a:schemeClr val="bg1"/>
                </a:solidFill>
              </a:rPr>
              <a:t>    </a:t>
            </a:r>
            <a:r>
              <a:rPr lang="en-US" sz="2400" dirty="0">
                <a:solidFill>
                  <a:schemeClr val="bg1"/>
                </a:solidFill>
              </a:rPr>
              <a:t>1. </a:t>
            </a:r>
            <a:r>
              <a:rPr lang="en-US" sz="3200" dirty="0">
                <a:solidFill>
                  <a:srgbClr val="FFFFCC"/>
                </a:solidFill>
              </a:rPr>
              <a:t>Denominations do not know this.</a:t>
            </a:r>
          </a:p>
          <a:p>
            <a:pPr marL="400050" lvl="1" indent="0">
              <a:buNone/>
            </a:pPr>
            <a:r>
              <a:rPr lang="en-US" dirty="0">
                <a:solidFill>
                  <a:schemeClr val="bg1"/>
                </a:solidFill>
              </a:rPr>
              <a:t> </a:t>
            </a:r>
            <a:r>
              <a:rPr lang="en-US" sz="2400" dirty="0">
                <a:solidFill>
                  <a:schemeClr val="bg1"/>
                </a:solidFill>
              </a:rPr>
              <a:t>2. </a:t>
            </a:r>
            <a:r>
              <a:rPr lang="en-US" sz="3200" dirty="0">
                <a:solidFill>
                  <a:srgbClr val="FFFFCC"/>
                </a:solidFill>
              </a:rPr>
              <a:t>Alexander Campbell did not know this.</a:t>
            </a:r>
            <a:endParaRPr lang="en-US" dirty="0">
              <a:solidFill>
                <a:srgbClr val="FFFFCC"/>
              </a:solidFill>
            </a:endParaRPr>
          </a:p>
          <a:p>
            <a:pPr marL="400050" lvl="1" indent="0">
              <a:buNone/>
            </a:pPr>
            <a:r>
              <a:rPr lang="en-US" dirty="0">
                <a:solidFill>
                  <a:schemeClr val="bg1"/>
                </a:solidFill>
              </a:rPr>
              <a:t> </a:t>
            </a:r>
            <a:r>
              <a:rPr lang="en-US" sz="2400" dirty="0">
                <a:solidFill>
                  <a:schemeClr val="bg1"/>
                </a:solidFill>
              </a:rPr>
              <a:t>3. </a:t>
            </a:r>
            <a:r>
              <a:rPr lang="en-US" sz="3200" dirty="0">
                <a:solidFill>
                  <a:srgbClr val="FFFFCC"/>
                </a:solidFill>
              </a:rPr>
              <a:t>Still true today.</a:t>
            </a:r>
          </a:p>
          <a:p>
            <a:pPr marL="400050" lvl="1" indent="-400050">
              <a:buNone/>
            </a:pPr>
            <a:r>
              <a:rPr lang="en-US" sz="3100" dirty="0">
                <a:solidFill>
                  <a:schemeClr val="bg1"/>
                </a:solidFill>
              </a:rPr>
              <a:t>D. Emphasizes Lord’s authority.</a:t>
            </a:r>
          </a:p>
          <a:p>
            <a:pPr marL="400050" lvl="1" indent="-400050">
              <a:buNone/>
            </a:pPr>
            <a:r>
              <a:rPr lang="en-US" sz="3200" dirty="0">
                <a:solidFill>
                  <a:srgbClr val="FFFFCC"/>
                </a:solidFill>
              </a:rPr>
              <a:t>	 </a:t>
            </a:r>
            <a:r>
              <a:rPr lang="en-US" sz="2400" dirty="0">
                <a:solidFill>
                  <a:schemeClr val="bg1"/>
                </a:solidFill>
              </a:rPr>
              <a:t>1. </a:t>
            </a:r>
            <a:r>
              <a:rPr lang="en-US" sz="3200" dirty="0">
                <a:solidFill>
                  <a:srgbClr val="FFFFCC"/>
                </a:solidFill>
              </a:rPr>
              <a:t>Head over all things to church, </a:t>
            </a:r>
            <a:r>
              <a:rPr lang="en-US" sz="3200" dirty="0">
                <a:solidFill>
                  <a:schemeClr val="bg1"/>
                </a:solidFill>
              </a:rPr>
              <a:t>Ep.1:22</a:t>
            </a:r>
          </a:p>
          <a:p>
            <a:pPr marL="400050" lvl="1" indent="-400050">
              <a:buNone/>
            </a:pPr>
            <a:r>
              <a:rPr lang="en-US" sz="3200" dirty="0">
                <a:solidFill>
                  <a:schemeClr val="bg1"/>
                </a:solidFill>
              </a:rPr>
              <a:t>	 </a:t>
            </a:r>
            <a:r>
              <a:rPr lang="en-US" sz="2400" dirty="0">
                <a:solidFill>
                  <a:schemeClr val="bg1"/>
                </a:solidFill>
              </a:rPr>
              <a:t>2.</a:t>
            </a:r>
            <a:r>
              <a:rPr lang="en-US" sz="3200" dirty="0">
                <a:solidFill>
                  <a:schemeClr val="bg1"/>
                </a:solidFill>
              </a:rPr>
              <a:t> </a:t>
            </a:r>
            <a:r>
              <a:rPr lang="en-US" sz="3200" dirty="0">
                <a:solidFill>
                  <a:srgbClr val="FFFFCC"/>
                </a:solidFill>
              </a:rPr>
              <a:t>Manifold wisdom…church, </a:t>
            </a:r>
            <a:r>
              <a:rPr lang="en-US" sz="3200" dirty="0">
                <a:solidFill>
                  <a:schemeClr val="bg1"/>
                </a:solidFill>
              </a:rPr>
              <a:t>Ep.3:10-11 </a:t>
            </a:r>
          </a:p>
          <a:p>
            <a:pPr marL="858838" lvl="1" indent="-858838">
              <a:buNone/>
            </a:pPr>
            <a:r>
              <a:rPr lang="en-US" sz="3200" dirty="0">
                <a:solidFill>
                  <a:schemeClr val="bg1"/>
                </a:solidFill>
              </a:rPr>
              <a:t>     </a:t>
            </a:r>
            <a:r>
              <a:rPr lang="en-US" sz="2400" dirty="0">
                <a:solidFill>
                  <a:schemeClr val="bg1"/>
                </a:solidFill>
              </a:rPr>
              <a:t>3. </a:t>
            </a:r>
            <a:r>
              <a:rPr lang="en-US" sz="3200" dirty="0">
                <a:solidFill>
                  <a:srgbClr val="FFFFCC"/>
                </a:solidFill>
              </a:rPr>
              <a:t>A. Campbell attacked wisdom of God.</a:t>
            </a:r>
            <a:endParaRPr lang="en-US" dirty="0">
              <a:solidFill>
                <a:srgbClr val="FFFFCC"/>
              </a:solidFill>
            </a:endParaRPr>
          </a:p>
          <a:p>
            <a:pPr marL="0" indent="0">
              <a:buNone/>
            </a:pPr>
            <a:endParaRPr lang="en-US" sz="3100" baseline="30000" dirty="0">
              <a:solidFill>
                <a:srgbClr val="FFFF00"/>
              </a:solidFill>
            </a:endParaRPr>
          </a:p>
        </p:txBody>
      </p:sp>
    </p:spTree>
    <p:extLst>
      <p:ext uri="{BB962C8B-B14F-4D97-AF65-F5344CB8AC3E}">
        <p14:creationId xmlns:p14="http://schemas.microsoft.com/office/powerpoint/2010/main" val="225549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204197" y="990600"/>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Figures Emphasize…Church</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8A9C5765-F1C4-4524-92A8-81BD443C8A64}"/>
              </a:ext>
            </a:extLst>
          </p:cNvPr>
          <p:cNvSpPr/>
          <p:nvPr/>
        </p:nvSpPr>
        <p:spPr>
          <a:xfrm>
            <a:off x="1403932" y="2362201"/>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III. </a:t>
            </a:r>
            <a:r>
              <a:rPr lang="en-US" sz="3600" dirty="0">
                <a:solidFill>
                  <a:schemeClr val="bg1"/>
                </a:solidFill>
                <a:ea typeface="Verdana" panose="020B0604030504040204" pitchFamily="34" charset="0"/>
              </a:rPr>
              <a:t>What Is The Essence</a:t>
            </a:r>
            <a:br>
              <a:rPr lang="en-US" sz="3600" dirty="0">
                <a:solidFill>
                  <a:schemeClr val="bg1"/>
                </a:solidFill>
                <a:ea typeface="Verdana" panose="020B0604030504040204" pitchFamily="34" charset="0"/>
              </a:rPr>
            </a:br>
            <a:r>
              <a:rPr lang="en-US" sz="3600" dirty="0">
                <a:solidFill>
                  <a:schemeClr val="bg1"/>
                </a:solidFill>
                <a:ea typeface="Verdana" panose="020B0604030504040204" pitchFamily="34" charset="0"/>
              </a:rPr>
              <a:t>Of A Local Congregation?</a:t>
            </a:r>
            <a:endParaRPr lang="en-US" sz="3400" dirty="0">
              <a:solidFill>
                <a:schemeClr val="bg1"/>
              </a:solidFill>
            </a:endParaRPr>
          </a:p>
        </p:txBody>
      </p:sp>
      <p:sp>
        <p:nvSpPr>
          <p:cNvPr id="6" name="Rectangle: Rounded Corners 5">
            <a:extLst>
              <a:ext uri="{FF2B5EF4-FFF2-40B4-BE49-F238E27FC236}">
                <a16:creationId xmlns:a16="http://schemas.microsoft.com/office/drawing/2014/main" id="{12B7DB84-ECBA-4EA7-9FA9-A183CFEB2C5A}"/>
              </a:ext>
            </a:extLst>
          </p:cNvPr>
          <p:cNvSpPr/>
          <p:nvPr/>
        </p:nvSpPr>
        <p:spPr>
          <a:xfrm>
            <a:off x="2199585" y="1650989"/>
            <a:ext cx="4751765" cy="505691"/>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Why Are </a:t>
            </a:r>
            <a:r>
              <a:rPr lang="en-US" sz="2400" dirty="0">
                <a:solidFill>
                  <a:schemeClr val="bg1"/>
                </a:solidFill>
                <a:ea typeface="Verdana" panose="020B0604030504040204" pitchFamily="34" charset="0"/>
              </a:rPr>
              <a:t>Figures Imp.?</a:t>
            </a:r>
            <a:endParaRPr lang="en-US" sz="2400" dirty="0">
              <a:solidFill>
                <a:schemeClr val="bg1"/>
              </a:solidFill>
            </a:endParaRPr>
          </a:p>
        </p:txBody>
      </p:sp>
    </p:spTree>
    <p:extLst>
      <p:ext uri="{BB962C8B-B14F-4D97-AF65-F5344CB8AC3E}">
        <p14:creationId xmlns:p14="http://schemas.microsoft.com/office/powerpoint/2010/main" val="3171977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It is a collectivity – plurality of saints.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Mt.18</a:t>
            </a:r>
            <a:r>
              <a:rPr lang="en-US" baseline="30000" dirty="0">
                <a:solidFill>
                  <a:srgbClr val="FFFF00"/>
                </a:solidFill>
              </a:rPr>
              <a:t>15</a:t>
            </a:r>
            <a:r>
              <a:rPr lang="en-US" dirty="0">
                <a:solidFill>
                  <a:schemeClr val="bg1"/>
                </a:solidFill>
              </a:rPr>
              <a:t> Moreover if your brother sins against you, go and tell him his fault between you and him alone. If he hears you, you have gained your brother. </a:t>
            </a:r>
            <a:r>
              <a:rPr lang="en-US" baseline="30000" dirty="0">
                <a:solidFill>
                  <a:srgbClr val="FFFF00"/>
                </a:solidFill>
              </a:rPr>
              <a:t>16</a:t>
            </a:r>
            <a:r>
              <a:rPr lang="en-US" dirty="0">
                <a:solidFill>
                  <a:schemeClr val="bg1"/>
                </a:solidFill>
              </a:rPr>
              <a:t> But if he will not hear, take with you one or two more, that ‘by the mouth of two or three witnesses every word may be established.’ </a:t>
            </a:r>
            <a:r>
              <a:rPr lang="en-US" baseline="30000" dirty="0">
                <a:solidFill>
                  <a:srgbClr val="FFFF00"/>
                </a:solidFill>
              </a:rPr>
              <a:t>17</a:t>
            </a:r>
            <a:r>
              <a:rPr lang="en-US" dirty="0">
                <a:solidFill>
                  <a:schemeClr val="bg1"/>
                </a:solidFill>
              </a:rPr>
              <a:t> And if he refuses to hear them, tell it to the church. But if he refuses even to hear the church, let him be to you like a heathen and a tax collector.</a:t>
            </a:r>
          </a:p>
        </p:txBody>
      </p:sp>
    </p:spTree>
    <p:extLst>
      <p:ext uri="{BB962C8B-B14F-4D97-AF65-F5344CB8AC3E}">
        <p14:creationId xmlns:p14="http://schemas.microsoft.com/office/powerpoint/2010/main" val="743922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It is a collectivity – plurality of saints.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1 Co.12</a:t>
            </a:r>
            <a:r>
              <a:rPr lang="en-US" baseline="30000" dirty="0">
                <a:solidFill>
                  <a:srgbClr val="FFFF00"/>
                </a:solidFill>
              </a:rPr>
              <a:t>14</a:t>
            </a:r>
            <a:r>
              <a:rPr lang="en-US" dirty="0">
                <a:solidFill>
                  <a:schemeClr val="bg1"/>
                </a:solidFill>
              </a:rPr>
              <a:t> For in fact the body is not one member but many.</a:t>
            </a:r>
          </a:p>
          <a:p>
            <a:pPr marL="0" indent="0">
              <a:buNone/>
            </a:pPr>
            <a:r>
              <a:rPr lang="en-US" dirty="0">
                <a:solidFill>
                  <a:schemeClr val="bg1"/>
                </a:solidFill>
              </a:rPr>
              <a:t>1 Tim.5</a:t>
            </a:r>
            <a:r>
              <a:rPr lang="en-US" baseline="30000" dirty="0">
                <a:solidFill>
                  <a:srgbClr val="FFFF00"/>
                </a:solidFill>
              </a:rPr>
              <a:t>16</a:t>
            </a:r>
            <a:r>
              <a:rPr lang="en-US" dirty="0">
                <a:solidFill>
                  <a:schemeClr val="bg1"/>
                </a:solidFill>
              </a:rPr>
              <a:t> If any believing man or woman has widows, let them relieve them, and do not let the church be burdened, that it may relieve those who are really widows.</a:t>
            </a:r>
          </a:p>
        </p:txBody>
      </p:sp>
    </p:spTree>
    <p:extLst>
      <p:ext uri="{BB962C8B-B14F-4D97-AF65-F5344CB8AC3E}">
        <p14:creationId xmlns:p14="http://schemas.microsoft.com/office/powerpoint/2010/main" val="972360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Agreement – common oversight…</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Ph.2</a:t>
            </a:r>
            <a:r>
              <a:rPr lang="en-US" baseline="30000" dirty="0">
                <a:solidFill>
                  <a:srgbClr val="FFFF00"/>
                </a:solidFill>
              </a:rPr>
              <a:t>1</a:t>
            </a:r>
            <a:r>
              <a:rPr lang="en-US" dirty="0">
                <a:solidFill>
                  <a:schemeClr val="bg1"/>
                </a:solidFill>
              </a:rPr>
              <a:t> Therefore if there is any consolation in Christ, if any comfort of love, if any fellowship of the Spirit, if any affection and mercy,  </a:t>
            </a:r>
            <a:r>
              <a:rPr lang="en-US" baseline="30000" dirty="0">
                <a:solidFill>
                  <a:srgbClr val="FFFF00"/>
                </a:solidFill>
              </a:rPr>
              <a:t>2</a:t>
            </a:r>
            <a:r>
              <a:rPr lang="en-US" dirty="0">
                <a:solidFill>
                  <a:schemeClr val="bg1"/>
                </a:solidFill>
              </a:rPr>
              <a:t> fulfill my joy by being like-minded, having the same love, being of one accord, of one mind.  </a:t>
            </a:r>
            <a:r>
              <a:rPr lang="en-US" baseline="30000" dirty="0">
                <a:solidFill>
                  <a:srgbClr val="FFFF00"/>
                </a:solidFill>
              </a:rPr>
              <a:t>3</a:t>
            </a:r>
            <a:r>
              <a:rPr lang="en-US" dirty="0">
                <a:solidFill>
                  <a:schemeClr val="bg1"/>
                </a:solidFill>
              </a:rPr>
              <a:t> Let nothing be done through selfish ambition or conceit, but in lowliness of mind let each esteem others better than himself.  </a:t>
            </a:r>
            <a:r>
              <a:rPr lang="en-US" baseline="30000" dirty="0">
                <a:solidFill>
                  <a:srgbClr val="FFFF00"/>
                </a:solidFill>
              </a:rPr>
              <a:t>4</a:t>
            </a:r>
            <a:r>
              <a:rPr lang="en-US" dirty="0">
                <a:solidFill>
                  <a:schemeClr val="bg1"/>
                </a:solidFill>
              </a:rPr>
              <a:t> Let each of you look out not only for his own interests, but also for the interests of others.</a:t>
            </a:r>
          </a:p>
        </p:txBody>
      </p:sp>
    </p:spTree>
    <p:extLst>
      <p:ext uri="{BB962C8B-B14F-4D97-AF65-F5344CB8AC3E}">
        <p14:creationId xmlns:p14="http://schemas.microsoft.com/office/powerpoint/2010/main" val="288618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92162"/>
          </a:xfrm>
        </p:spPr>
        <p:txBody>
          <a:bodyPr/>
          <a:lstStyle/>
          <a:p>
            <a:r>
              <a:rPr lang="en-US" sz="3600" dirty="0">
                <a:solidFill>
                  <a:srgbClr val="FFFFCC"/>
                </a:solidFill>
              </a:rPr>
              <a:t>Preaching / studying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spcAft>
                <a:spcPts val="600"/>
              </a:spcAft>
              <a:buNone/>
            </a:pPr>
            <a:r>
              <a:rPr lang="en-US" dirty="0">
                <a:solidFill>
                  <a:schemeClr val="bg1"/>
                </a:solidFill>
              </a:rPr>
              <a:t>Acts 20</a:t>
            </a:r>
            <a:r>
              <a:rPr lang="en-US" baseline="30000" dirty="0">
                <a:solidFill>
                  <a:srgbClr val="FFFF00"/>
                </a:solidFill>
              </a:rPr>
              <a:t>7 </a:t>
            </a:r>
            <a:r>
              <a:rPr lang="en-US" dirty="0">
                <a:solidFill>
                  <a:schemeClr val="bg1"/>
                </a:solidFill>
              </a:rPr>
              <a:t>Now on the first day of the week, when the disciples came together to break bread, Paul, ready to depart the next day, spoke to them and continued his message until midnight.</a:t>
            </a:r>
          </a:p>
          <a:p>
            <a:pPr marL="0" indent="0">
              <a:buNone/>
            </a:pPr>
            <a:r>
              <a:rPr lang="en-US" dirty="0">
                <a:solidFill>
                  <a:srgbClr val="FFFFFF"/>
                </a:solidFill>
              </a:rPr>
              <a:t>1 Co.14</a:t>
            </a:r>
            <a:r>
              <a:rPr lang="en-US" baseline="30000" dirty="0">
                <a:solidFill>
                  <a:srgbClr val="FFFF00"/>
                </a:solidFill>
              </a:rPr>
              <a:t>26</a:t>
            </a:r>
            <a:r>
              <a:rPr lang="en-US" baseline="30000" dirty="0">
                <a:solidFill>
                  <a:srgbClr val="FFFFFF"/>
                </a:solidFill>
              </a:rPr>
              <a:t> </a:t>
            </a:r>
            <a:r>
              <a:rPr lang="en-US" dirty="0">
                <a:solidFill>
                  <a:srgbClr val="FFFFFF"/>
                </a:solidFill>
              </a:rPr>
              <a:t>How is it then, brethren?  When-ever you come together, each of you has a psalm, has a teaching, has a tongue, has a revelation, has an interpretation.  Let all things be done for edification.</a:t>
            </a:r>
          </a:p>
          <a:p>
            <a:pPr marL="0" indent="0">
              <a:spcAft>
                <a:spcPts val="600"/>
              </a:spcAft>
              <a:buNone/>
            </a:pPr>
            <a:endParaRPr lang="en-US" dirty="0">
              <a:solidFill>
                <a:schemeClr val="bg1"/>
              </a:solidFill>
            </a:endParaRPr>
          </a:p>
        </p:txBody>
      </p:sp>
    </p:spTree>
    <p:extLst>
      <p:ext uri="{BB962C8B-B14F-4D97-AF65-F5344CB8AC3E}">
        <p14:creationId xmlns:p14="http://schemas.microsoft.com/office/powerpoint/2010/main" val="212557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Agreement – common oversight…</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Ac.14</a:t>
            </a:r>
            <a:r>
              <a:rPr lang="en-US" baseline="30000" dirty="0">
                <a:solidFill>
                  <a:srgbClr val="FFFF00"/>
                </a:solidFill>
              </a:rPr>
              <a:t>23</a:t>
            </a:r>
            <a:r>
              <a:rPr lang="en-US" dirty="0">
                <a:solidFill>
                  <a:schemeClr val="bg1"/>
                </a:solidFill>
              </a:rPr>
              <a:t> So when they had appointed elders in every church, and prayed with fasting, they commended them to the Lord in whom they had believed.</a:t>
            </a:r>
          </a:p>
          <a:p>
            <a:pPr marL="0" indent="0">
              <a:buNone/>
            </a:pPr>
            <a:r>
              <a:rPr lang="en-US" dirty="0">
                <a:solidFill>
                  <a:schemeClr val="bg1"/>
                </a:solidFill>
              </a:rPr>
              <a:t>Tit.1</a:t>
            </a:r>
            <a:r>
              <a:rPr lang="en-US" baseline="30000" dirty="0">
                <a:solidFill>
                  <a:srgbClr val="FFFF00"/>
                </a:solidFill>
              </a:rPr>
              <a:t>5</a:t>
            </a:r>
            <a:r>
              <a:rPr lang="en-US" dirty="0">
                <a:solidFill>
                  <a:schemeClr val="bg1"/>
                </a:solidFill>
              </a:rPr>
              <a:t> For this reason I left you in Crete, that you should set in order the things that are lacking, and appoint elders in every city as I commanded you.</a:t>
            </a:r>
          </a:p>
        </p:txBody>
      </p:sp>
    </p:spTree>
    <p:extLst>
      <p:ext uri="{BB962C8B-B14F-4D97-AF65-F5344CB8AC3E}">
        <p14:creationId xmlns:p14="http://schemas.microsoft.com/office/powerpoint/2010/main" val="2040023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Pooling means or abilities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1 Co.16</a:t>
            </a:r>
            <a:r>
              <a:rPr lang="en-US" baseline="30000" dirty="0">
                <a:solidFill>
                  <a:srgbClr val="FFFF00"/>
                </a:solidFill>
              </a:rPr>
              <a:t>1 </a:t>
            </a:r>
            <a:r>
              <a:rPr lang="en-US" dirty="0">
                <a:solidFill>
                  <a:schemeClr val="bg1"/>
                </a:solidFill>
              </a:rPr>
              <a:t>Now concerning the collection for the saints, as I have given orders to the churches of Galatia, so you must do also: </a:t>
            </a:r>
            <a:r>
              <a:rPr lang="en-US" baseline="30000" dirty="0">
                <a:solidFill>
                  <a:schemeClr val="bg1"/>
                </a:solidFill>
              </a:rPr>
              <a:t>2</a:t>
            </a:r>
            <a:r>
              <a:rPr lang="en-US" dirty="0">
                <a:solidFill>
                  <a:schemeClr val="bg1"/>
                </a:solidFill>
              </a:rPr>
              <a:t> On the first day of the week let each one of you lay something aside, storing up as he may prosper, that there be no collections when I come.  </a:t>
            </a:r>
            <a:r>
              <a:rPr lang="en-US" baseline="30000" dirty="0">
                <a:solidFill>
                  <a:srgbClr val="FFFF00"/>
                </a:solidFill>
              </a:rPr>
              <a:t>3</a:t>
            </a:r>
            <a:r>
              <a:rPr lang="en-US" dirty="0">
                <a:solidFill>
                  <a:schemeClr val="bg1"/>
                </a:solidFill>
              </a:rPr>
              <a:t> And when I come, whom-ever you approve by your letters I will send to bear your gift to Jerusalem.  </a:t>
            </a:r>
            <a:r>
              <a:rPr lang="en-US" baseline="30000" dirty="0">
                <a:solidFill>
                  <a:srgbClr val="FFFF00"/>
                </a:solidFill>
              </a:rPr>
              <a:t>4</a:t>
            </a:r>
            <a:r>
              <a:rPr lang="en-US" dirty="0">
                <a:solidFill>
                  <a:schemeClr val="bg1"/>
                </a:solidFill>
              </a:rPr>
              <a:t> But if it is fitting that I go also, they will go with me.</a:t>
            </a:r>
          </a:p>
        </p:txBody>
      </p:sp>
      <p:sp>
        <p:nvSpPr>
          <p:cNvPr id="3" name="Rectangle 2">
            <a:extLst>
              <a:ext uri="{FF2B5EF4-FFF2-40B4-BE49-F238E27FC236}">
                <a16:creationId xmlns:a16="http://schemas.microsoft.com/office/drawing/2014/main" id="{0DAAC7EF-0807-4BEB-B271-DFC8155D16B3}"/>
              </a:ext>
            </a:extLst>
          </p:cNvPr>
          <p:cNvSpPr/>
          <p:nvPr/>
        </p:nvSpPr>
        <p:spPr>
          <a:xfrm>
            <a:off x="2766712" y="4784436"/>
            <a:ext cx="654942" cy="535709"/>
          </a:xfrm>
          <a:prstGeom prst="rect">
            <a:avLst/>
          </a:prstGeom>
          <a:solidFill>
            <a:srgbClr val="FFFF00">
              <a:alpha val="35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48932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Pooling means or abilities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97161" y="727368"/>
            <a:ext cx="8363527" cy="5638800"/>
          </a:xfrm>
        </p:spPr>
        <p:txBody>
          <a:bodyPr/>
          <a:lstStyle/>
          <a:p>
            <a:pPr marL="0" indent="0">
              <a:buNone/>
            </a:pPr>
            <a:r>
              <a:rPr lang="en-US" dirty="0">
                <a:solidFill>
                  <a:schemeClr val="bg1"/>
                </a:solidFill>
              </a:rPr>
              <a:t>Ac.5</a:t>
            </a:r>
            <a:r>
              <a:rPr lang="en-US" baseline="30000" dirty="0">
                <a:solidFill>
                  <a:srgbClr val="FFFF00"/>
                </a:solidFill>
              </a:rPr>
              <a:t>1-4 </a:t>
            </a:r>
            <a:r>
              <a:rPr lang="en-US" sz="3100" dirty="0">
                <a:solidFill>
                  <a:schemeClr val="bg1"/>
                </a:solidFill>
              </a:rPr>
              <a:t>But a certain man named Ananias, with Sapphira his wife, sold a possession. </a:t>
            </a:r>
            <a:r>
              <a:rPr lang="en-US" baseline="30000" dirty="0">
                <a:solidFill>
                  <a:srgbClr val="FFFF00"/>
                </a:solidFill>
              </a:rPr>
              <a:t>2</a:t>
            </a:r>
            <a:r>
              <a:rPr lang="en-US" dirty="0">
                <a:solidFill>
                  <a:schemeClr val="bg1"/>
                </a:solidFill>
              </a:rPr>
              <a:t> </a:t>
            </a:r>
            <a:r>
              <a:rPr lang="en-US" sz="3100" dirty="0">
                <a:solidFill>
                  <a:schemeClr val="bg1"/>
                </a:solidFill>
              </a:rPr>
              <a:t>And he kept back part of the proceeds, his wife also being aware of it, and brought a certain part and laid it at the apostles’ feet.</a:t>
            </a:r>
            <a:r>
              <a:rPr lang="en-US" dirty="0">
                <a:solidFill>
                  <a:schemeClr val="bg1"/>
                </a:solidFill>
              </a:rPr>
              <a:t>  </a:t>
            </a:r>
            <a:r>
              <a:rPr lang="en-US" baseline="30000" dirty="0">
                <a:solidFill>
                  <a:srgbClr val="FFFF00"/>
                </a:solidFill>
              </a:rPr>
              <a:t>3</a:t>
            </a:r>
            <a:r>
              <a:rPr lang="en-US" dirty="0">
                <a:solidFill>
                  <a:schemeClr val="bg1"/>
                </a:solidFill>
              </a:rPr>
              <a:t> </a:t>
            </a:r>
            <a:r>
              <a:rPr lang="en-US" sz="3100" dirty="0">
                <a:solidFill>
                  <a:schemeClr val="bg1"/>
                </a:solidFill>
              </a:rPr>
              <a:t>But Peter said, “Ananias, why has Satan filled your heart to lie to the Holy Spirit and keep back part of the price of the land for yourself?   </a:t>
            </a:r>
            <a:r>
              <a:rPr lang="en-US" baseline="30000" dirty="0">
                <a:solidFill>
                  <a:srgbClr val="FFFF00"/>
                </a:solidFill>
              </a:rPr>
              <a:t>4</a:t>
            </a:r>
            <a:r>
              <a:rPr lang="en-US" dirty="0">
                <a:solidFill>
                  <a:schemeClr val="bg1"/>
                </a:solidFill>
              </a:rPr>
              <a:t> </a:t>
            </a:r>
            <a:r>
              <a:rPr lang="en-US" sz="3100" dirty="0">
                <a:solidFill>
                  <a:schemeClr val="bg1"/>
                </a:solidFill>
              </a:rPr>
              <a:t>While it remained, was it not your own?  And after it was sold, was it not in your own control?  Why have you conceived this thing in your heart? You have not lied to men but to God.”</a:t>
            </a:r>
          </a:p>
        </p:txBody>
      </p:sp>
      <p:cxnSp>
        <p:nvCxnSpPr>
          <p:cNvPr id="6" name="Straight Connector 5">
            <a:extLst>
              <a:ext uri="{FF2B5EF4-FFF2-40B4-BE49-F238E27FC236}">
                <a16:creationId xmlns:a16="http://schemas.microsoft.com/office/drawing/2014/main" id="{80D76DFA-389D-4675-9BB8-287E14A96F8E}"/>
              </a:ext>
            </a:extLst>
          </p:cNvPr>
          <p:cNvCxnSpPr>
            <a:cxnSpLocks/>
          </p:cNvCxnSpPr>
          <p:nvPr/>
        </p:nvCxnSpPr>
        <p:spPr>
          <a:xfrm>
            <a:off x="4284284" y="2669310"/>
            <a:ext cx="388066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DEC213B-CCEB-42AF-AB4B-ED684D3C7A70}"/>
              </a:ext>
            </a:extLst>
          </p:cNvPr>
          <p:cNvCxnSpPr>
            <a:cxnSpLocks/>
          </p:cNvCxnSpPr>
          <p:nvPr/>
        </p:nvCxnSpPr>
        <p:spPr>
          <a:xfrm>
            <a:off x="1193641" y="3163451"/>
            <a:ext cx="46956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48DA145-08FF-4DBA-9406-12636560FCA0}"/>
              </a:ext>
            </a:extLst>
          </p:cNvPr>
          <p:cNvCxnSpPr>
            <a:cxnSpLocks/>
          </p:cNvCxnSpPr>
          <p:nvPr/>
        </p:nvCxnSpPr>
        <p:spPr>
          <a:xfrm>
            <a:off x="4054046" y="5061529"/>
            <a:ext cx="181035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2EBC92F-CD07-4F9D-9B98-F42D0CB0A011}"/>
              </a:ext>
            </a:extLst>
          </p:cNvPr>
          <p:cNvCxnSpPr>
            <a:cxnSpLocks/>
          </p:cNvCxnSpPr>
          <p:nvPr/>
        </p:nvCxnSpPr>
        <p:spPr>
          <a:xfrm>
            <a:off x="3949796" y="5518731"/>
            <a:ext cx="339311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6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Treasury supported evangelists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97161" y="727368"/>
            <a:ext cx="8363527" cy="5638800"/>
          </a:xfrm>
        </p:spPr>
        <p:txBody>
          <a:bodyPr/>
          <a:lstStyle/>
          <a:p>
            <a:pPr marL="0" indent="0">
              <a:spcAft>
                <a:spcPts val="600"/>
              </a:spcAft>
              <a:buNone/>
            </a:pPr>
            <a:r>
              <a:rPr lang="en-US" dirty="0">
                <a:solidFill>
                  <a:schemeClr val="bg1"/>
                </a:solidFill>
              </a:rPr>
              <a:t>2 Co.11</a:t>
            </a:r>
            <a:r>
              <a:rPr lang="en-US" baseline="30000" dirty="0">
                <a:solidFill>
                  <a:srgbClr val="FFFF00"/>
                </a:solidFill>
              </a:rPr>
              <a:t>8 </a:t>
            </a:r>
            <a:r>
              <a:rPr lang="en-US" sz="3100" dirty="0">
                <a:solidFill>
                  <a:schemeClr val="bg1"/>
                </a:solidFill>
              </a:rPr>
              <a:t>I robbed other churches, taking wages from them to minister to you.</a:t>
            </a:r>
          </a:p>
          <a:p>
            <a:pPr marL="0" indent="0">
              <a:buNone/>
            </a:pPr>
            <a:r>
              <a:rPr lang="en-US" sz="3100" dirty="0">
                <a:solidFill>
                  <a:schemeClr val="bg1"/>
                </a:solidFill>
              </a:rPr>
              <a:t>Ph.4</a:t>
            </a:r>
            <a:r>
              <a:rPr lang="en-US" baseline="30000" dirty="0">
                <a:solidFill>
                  <a:srgbClr val="FFFF00"/>
                </a:solidFill>
              </a:rPr>
              <a:t>15</a:t>
            </a:r>
            <a:r>
              <a:rPr lang="en-US" baseline="30000" dirty="0">
                <a:solidFill>
                  <a:schemeClr val="bg1"/>
                </a:solidFill>
              </a:rPr>
              <a:t> </a:t>
            </a:r>
            <a:r>
              <a:rPr lang="en-US" dirty="0">
                <a:solidFill>
                  <a:schemeClr val="bg1"/>
                </a:solidFill>
              </a:rPr>
              <a:t>Now you Philippians know also that in the beginning of the gospel, when I departed from Macedonia, no church shared with me concerning giving and receiving but you only. </a:t>
            </a:r>
            <a:r>
              <a:rPr lang="en-US" baseline="30000" dirty="0">
                <a:solidFill>
                  <a:srgbClr val="FFFF00"/>
                </a:solidFill>
              </a:rPr>
              <a:t>16</a:t>
            </a:r>
            <a:r>
              <a:rPr lang="en-US" dirty="0">
                <a:solidFill>
                  <a:schemeClr val="bg1"/>
                </a:solidFill>
              </a:rPr>
              <a:t> For even in Thessalonica you sent aid once and again for my necessities.</a:t>
            </a:r>
          </a:p>
        </p:txBody>
      </p:sp>
    </p:spTree>
    <p:extLst>
      <p:ext uri="{BB962C8B-B14F-4D97-AF65-F5344CB8AC3E}">
        <p14:creationId xmlns:p14="http://schemas.microsoft.com/office/powerpoint/2010/main" val="427614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92162"/>
          </a:xfrm>
        </p:spPr>
        <p:txBody>
          <a:bodyPr/>
          <a:lstStyle/>
          <a:p>
            <a:r>
              <a:rPr lang="en-US" sz="3600" dirty="0">
                <a:solidFill>
                  <a:srgbClr val="FFFFCC"/>
                </a:solidFill>
              </a:rPr>
              <a:t>Giving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buNone/>
            </a:pPr>
            <a:r>
              <a:rPr lang="en-US" dirty="0">
                <a:solidFill>
                  <a:srgbClr val="FFFFFF"/>
                </a:solidFill>
              </a:rPr>
              <a:t>1 Co.16</a:t>
            </a:r>
            <a:r>
              <a:rPr lang="en-US" baseline="30000" dirty="0">
                <a:solidFill>
                  <a:srgbClr val="FFFF00"/>
                </a:solidFill>
              </a:rPr>
              <a:t>1</a:t>
            </a:r>
            <a:r>
              <a:rPr lang="en-US" baseline="30000" dirty="0">
                <a:solidFill>
                  <a:srgbClr val="FFFFFF"/>
                </a:solidFill>
              </a:rPr>
              <a:t> </a:t>
            </a:r>
            <a:r>
              <a:rPr lang="en-US" dirty="0">
                <a:solidFill>
                  <a:schemeClr val="bg1"/>
                </a:solidFill>
              </a:rPr>
              <a:t>Now concerning the collection for the saints, as I have given orders to the churches of Galatia, so you must do also: </a:t>
            </a:r>
            <a:r>
              <a:rPr lang="en-US" baseline="30000" dirty="0">
                <a:solidFill>
                  <a:srgbClr val="FFFF00"/>
                </a:solidFill>
              </a:rPr>
              <a:t>2</a:t>
            </a:r>
            <a:r>
              <a:rPr lang="en-US" dirty="0">
                <a:solidFill>
                  <a:schemeClr val="bg1"/>
                </a:solidFill>
              </a:rPr>
              <a:t> On the first day of the week let each one of you lay something aside, storing up as he may prosper, that there be no collections when I come.</a:t>
            </a:r>
          </a:p>
        </p:txBody>
      </p:sp>
    </p:spTree>
    <p:extLst>
      <p:ext uri="{BB962C8B-B14F-4D97-AF65-F5344CB8AC3E}">
        <p14:creationId xmlns:p14="http://schemas.microsoft.com/office/powerpoint/2010/main" val="370991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92162"/>
          </a:xfrm>
        </p:spPr>
        <p:txBody>
          <a:bodyPr/>
          <a:lstStyle/>
          <a:p>
            <a:r>
              <a:rPr lang="en-US" sz="3600" dirty="0">
                <a:solidFill>
                  <a:srgbClr val="FFFFCC"/>
                </a:solidFill>
              </a:rPr>
              <a:t>Praying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buNone/>
            </a:pPr>
            <a:r>
              <a:rPr lang="en-US" dirty="0">
                <a:solidFill>
                  <a:srgbClr val="FFFFFF"/>
                </a:solidFill>
              </a:rPr>
              <a:t>Acts 2</a:t>
            </a:r>
            <a:r>
              <a:rPr lang="en-US" baseline="30000" dirty="0">
                <a:solidFill>
                  <a:srgbClr val="FFFF00"/>
                </a:solidFill>
              </a:rPr>
              <a:t>42</a:t>
            </a:r>
            <a:r>
              <a:rPr lang="en-US" dirty="0">
                <a:solidFill>
                  <a:srgbClr val="FFFFFF"/>
                </a:solidFill>
              </a:rPr>
              <a:t> </a:t>
            </a:r>
            <a:r>
              <a:rPr lang="en-US" dirty="0">
                <a:solidFill>
                  <a:schemeClr val="bg1"/>
                </a:solidFill>
              </a:rPr>
              <a:t>And they continued steadfastly in the apostles’ doctrine and fellowship, in the breaking of bread, and in prayers.  </a:t>
            </a:r>
          </a:p>
          <a:p>
            <a:pPr marL="0" indent="0">
              <a:buNone/>
            </a:pPr>
            <a:endParaRPr lang="en-US" dirty="0">
              <a:solidFill>
                <a:schemeClr val="bg1"/>
              </a:solidFill>
            </a:endParaRPr>
          </a:p>
        </p:txBody>
      </p:sp>
    </p:spTree>
    <p:extLst>
      <p:ext uri="{BB962C8B-B14F-4D97-AF65-F5344CB8AC3E}">
        <p14:creationId xmlns:p14="http://schemas.microsoft.com/office/powerpoint/2010/main" val="3226129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92162"/>
          </a:xfrm>
        </p:spPr>
        <p:txBody>
          <a:bodyPr/>
          <a:lstStyle/>
          <a:p>
            <a:r>
              <a:rPr lang="en-US" sz="3600" dirty="0">
                <a:solidFill>
                  <a:srgbClr val="FFFFCC"/>
                </a:solidFill>
              </a:rPr>
              <a:t>Singing</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spcAft>
                <a:spcPts val="600"/>
              </a:spcAft>
              <a:buNone/>
            </a:pPr>
            <a:r>
              <a:rPr lang="en-US" dirty="0">
                <a:solidFill>
                  <a:srgbClr val="FFFFFF"/>
                </a:solidFill>
              </a:rPr>
              <a:t>Eph.5</a:t>
            </a:r>
            <a:r>
              <a:rPr lang="en-US" baseline="30000" dirty="0">
                <a:solidFill>
                  <a:srgbClr val="FFFF00"/>
                </a:solidFill>
              </a:rPr>
              <a:t>19</a:t>
            </a:r>
            <a:r>
              <a:rPr lang="en-US" dirty="0">
                <a:solidFill>
                  <a:srgbClr val="FFFFFF"/>
                </a:solidFill>
              </a:rPr>
              <a:t> </a:t>
            </a:r>
            <a:r>
              <a:rPr lang="en-US" dirty="0">
                <a:solidFill>
                  <a:schemeClr val="bg1"/>
                </a:solidFill>
              </a:rPr>
              <a:t>speaking to one another in psalms and hymns and spiritual songs, singing and making melody in your heart to the Lord.</a:t>
            </a:r>
          </a:p>
          <a:p>
            <a:pPr marL="0" indent="0">
              <a:buNone/>
            </a:pPr>
            <a:r>
              <a:rPr lang="en-US" dirty="0">
                <a:solidFill>
                  <a:schemeClr val="bg1"/>
                </a:solidFill>
              </a:rPr>
              <a:t>Col.3</a:t>
            </a:r>
            <a:r>
              <a:rPr lang="en-US" baseline="30000" dirty="0">
                <a:solidFill>
                  <a:srgbClr val="FFFF00"/>
                </a:solidFill>
              </a:rPr>
              <a:t>16</a:t>
            </a:r>
            <a:r>
              <a:rPr lang="en-US" dirty="0">
                <a:solidFill>
                  <a:schemeClr val="bg1"/>
                </a:solidFill>
              </a:rPr>
              <a:t> Let the word of Christ dwell in you richly in all wisdom, teaching and admonishing one another in psalms and hymns and spiritual songs, singing with grace in your hearts to the Lord.</a:t>
            </a:r>
          </a:p>
        </p:txBody>
      </p:sp>
    </p:spTree>
    <p:extLst>
      <p:ext uri="{BB962C8B-B14F-4D97-AF65-F5344CB8AC3E}">
        <p14:creationId xmlns:p14="http://schemas.microsoft.com/office/powerpoint/2010/main" val="260923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92162"/>
          </a:xfrm>
        </p:spPr>
        <p:txBody>
          <a:bodyPr/>
          <a:lstStyle/>
          <a:p>
            <a:r>
              <a:rPr lang="en-US" sz="3600" dirty="0">
                <a:solidFill>
                  <a:srgbClr val="FFFFCC"/>
                </a:solidFill>
              </a:rPr>
              <a:t>Support preaching of gospel</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spcAft>
                <a:spcPts val="600"/>
              </a:spcAft>
              <a:buNone/>
            </a:pPr>
            <a:r>
              <a:rPr lang="en-US" dirty="0">
                <a:solidFill>
                  <a:srgbClr val="FFFFFF"/>
                </a:solidFill>
              </a:rPr>
              <a:t>2 Cor.11</a:t>
            </a:r>
            <a:r>
              <a:rPr lang="en-US" baseline="30000" dirty="0">
                <a:solidFill>
                  <a:srgbClr val="FFFF00"/>
                </a:solidFill>
              </a:rPr>
              <a:t>8</a:t>
            </a:r>
            <a:r>
              <a:rPr lang="en-US" dirty="0">
                <a:solidFill>
                  <a:srgbClr val="FFFFFF"/>
                </a:solidFill>
              </a:rPr>
              <a:t> </a:t>
            </a:r>
            <a:r>
              <a:rPr lang="en-US" dirty="0">
                <a:solidFill>
                  <a:schemeClr val="bg1"/>
                </a:solidFill>
              </a:rPr>
              <a:t>I robbed other churches, taking wages from them to minister to you.</a:t>
            </a:r>
          </a:p>
          <a:p>
            <a:pPr marL="0" indent="0">
              <a:buNone/>
            </a:pPr>
            <a:r>
              <a:rPr lang="en-US" dirty="0">
                <a:solidFill>
                  <a:schemeClr val="bg1"/>
                </a:solidFill>
              </a:rPr>
              <a:t>Ph.4</a:t>
            </a:r>
            <a:r>
              <a:rPr lang="en-US" baseline="30000" dirty="0">
                <a:solidFill>
                  <a:srgbClr val="FFFF00"/>
                </a:solidFill>
              </a:rPr>
              <a:t>15</a:t>
            </a:r>
            <a:r>
              <a:rPr lang="en-US" dirty="0">
                <a:solidFill>
                  <a:schemeClr val="bg1"/>
                </a:solidFill>
              </a:rPr>
              <a:t> Now you Philippians know also that in the beginning of the gospel, when I departed from Macedonia, no church shared with me concerning giving and receiving but you only.  </a:t>
            </a:r>
            <a:r>
              <a:rPr lang="en-US" baseline="30000" dirty="0">
                <a:solidFill>
                  <a:srgbClr val="FFFF00"/>
                </a:solidFill>
              </a:rPr>
              <a:t>16</a:t>
            </a:r>
            <a:r>
              <a:rPr lang="en-US" dirty="0">
                <a:solidFill>
                  <a:schemeClr val="bg1"/>
                </a:solidFill>
              </a:rPr>
              <a:t> For even in Thessalonica you sent aid once and again for my necessities. </a:t>
            </a:r>
          </a:p>
        </p:txBody>
      </p:sp>
    </p:spTree>
    <p:extLst>
      <p:ext uri="{BB962C8B-B14F-4D97-AF65-F5344CB8AC3E}">
        <p14:creationId xmlns:p14="http://schemas.microsoft.com/office/powerpoint/2010/main" val="421770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92162"/>
          </a:xfrm>
        </p:spPr>
        <p:txBody>
          <a:bodyPr/>
          <a:lstStyle/>
          <a:p>
            <a:r>
              <a:rPr lang="en-US" sz="3600" dirty="0">
                <a:solidFill>
                  <a:srgbClr val="FFFFCC"/>
                </a:solidFill>
              </a:rPr>
              <a:t>Relieving destitute saints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554187" y="773548"/>
            <a:ext cx="8040253" cy="5638800"/>
          </a:xfrm>
        </p:spPr>
        <p:txBody>
          <a:bodyPr/>
          <a:lstStyle/>
          <a:p>
            <a:pPr marL="0" indent="0">
              <a:spcAft>
                <a:spcPts val="600"/>
              </a:spcAft>
              <a:buNone/>
            </a:pPr>
            <a:r>
              <a:rPr lang="en-US" dirty="0">
                <a:solidFill>
                  <a:srgbClr val="FFFFFF"/>
                </a:solidFill>
              </a:rPr>
              <a:t>Ac.2</a:t>
            </a:r>
            <a:r>
              <a:rPr lang="en-US" baseline="30000" dirty="0">
                <a:solidFill>
                  <a:srgbClr val="FFFF00"/>
                </a:solidFill>
              </a:rPr>
              <a:t>44</a:t>
            </a:r>
            <a:r>
              <a:rPr lang="en-US" dirty="0">
                <a:solidFill>
                  <a:schemeClr val="bg1"/>
                </a:solidFill>
              </a:rPr>
              <a:t> Now all who believed were together, and had all things in common, </a:t>
            </a:r>
            <a:r>
              <a:rPr lang="en-US" baseline="30000" dirty="0">
                <a:solidFill>
                  <a:srgbClr val="FFFF00"/>
                </a:solidFill>
              </a:rPr>
              <a:t>45</a:t>
            </a:r>
            <a:r>
              <a:rPr lang="en-US" baseline="30000" dirty="0">
                <a:solidFill>
                  <a:schemeClr val="bg1"/>
                </a:solidFill>
              </a:rPr>
              <a:t> </a:t>
            </a:r>
            <a:r>
              <a:rPr lang="en-US" dirty="0">
                <a:solidFill>
                  <a:schemeClr val="bg1"/>
                </a:solidFill>
              </a:rPr>
              <a:t>and sold their possessions and goods, and divided them among all, as anyone had need.</a:t>
            </a:r>
          </a:p>
          <a:p>
            <a:pPr marL="0" indent="0">
              <a:buNone/>
            </a:pPr>
            <a:r>
              <a:rPr lang="en-US" dirty="0">
                <a:solidFill>
                  <a:schemeClr val="bg1"/>
                </a:solidFill>
              </a:rPr>
              <a:t>Ac.4</a:t>
            </a:r>
            <a:r>
              <a:rPr lang="en-US" baseline="30000" dirty="0">
                <a:solidFill>
                  <a:srgbClr val="FFFF00"/>
                </a:solidFill>
              </a:rPr>
              <a:t>34</a:t>
            </a:r>
            <a:r>
              <a:rPr lang="en-US" baseline="30000" dirty="0">
                <a:solidFill>
                  <a:schemeClr val="bg1"/>
                </a:solidFill>
              </a:rPr>
              <a:t> </a:t>
            </a:r>
            <a:r>
              <a:rPr lang="en-US" dirty="0">
                <a:solidFill>
                  <a:schemeClr val="bg1"/>
                </a:solidFill>
              </a:rPr>
              <a:t>Nor was there anyone among them who lacked; for all who were possessors of lands or houses sold them, and brought the proceeds of the things that were sold, </a:t>
            </a:r>
            <a:r>
              <a:rPr lang="en-US" baseline="30000" dirty="0">
                <a:solidFill>
                  <a:srgbClr val="FFFF00"/>
                </a:solidFill>
              </a:rPr>
              <a:t>35</a:t>
            </a:r>
            <a:r>
              <a:rPr lang="en-US" baseline="30000" dirty="0">
                <a:solidFill>
                  <a:schemeClr val="bg1"/>
                </a:solidFill>
              </a:rPr>
              <a:t> </a:t>
            </a:r>
            <a:r>
              <a:rPr lang="en-US" dirty="0">
                <a:solidFill>
                  <a:schemeClr val="bg1"/>
                </a:solidFill>
              </a:rPr>
              <a:t>and laid them at the apostles’ feet; and they distributed to each as anyone had need.</a:t>
            </a:r>
          </a:p>
          <a:p>
            <a:pPr marL="0" indent="0">
              <a:buNone/>
            </a:pPr>
            <a:endParaRPr lang="en-US" dirty="0">
              <a:solidFill>
                <a:schemeClr val="bg1"/>
              </a:solidFill>
            </a:endParaRPr>
          </a:p>
        </p:txBody>
      </p:sp>
    </p:spTree>
    <p:extLst>
      <p:ext uri="{BB962C8B-B14F-4D97-AF65-F5344CB8AC3E}">
        <p14:creationId xmlns:p14="http://schemas.microsoft.com/office/powerpoint/2010/main" val="59966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309424" y="0"/>
            <a:ext cx="8529782" cy="792162"/>
          </a:xfrm>
        </p:spPr>
        <p:txBody>
          <a:bodyPr/>
          <a:lstStyle/>
          <a:p>
            <a:r>
              <a:rPr lang="en-US" sz="3600" dirty="0">
                <a:solidFill>
                  <a:srgbClr val="FFFFCC"/>
                </a:solidFill>
              </a:rPr>
              <a:t>Relieving destitute saints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314030" y="773548"/>
            <a:ext cx="8529781" cy="5638800"/>
          </a:xfrm>
        </p:spPr>
        <p:txBody>
          <a:bodyPr/>
          <a:lstStyle/>
          <a:p>
            <a:pPr marL="0" indent="0">
              <a:buNone/>
            </a:pPr>
            <a:r>
              <a:rPr lang="en-US" sz="3000" dirty="0">
                <a:solidFill>
                  <a:srgbClr val="FFFFFF"/>
                </a:solidFill>
              </a:rPr>
              <a:t>Ro.15</a:t>
            </a:r>
            <a:r>
              <a:rPr lang="en-US" sz="3000" baseline="30000" dirty="0">
                <a:solidFill>
                  <a:srgbClr val="FFFF00"/>
                </a:solidFill>
              </a:rPr>
              <a:t>25</a:t>
            </a:r>
            <a:r>
              <a:rPr lang="en-US" sz="3000" dirty="0">
                <a:solidFill>
                  <a:schemeClr val="bg1"/>
                </a:solidFill>
              </a:rPr>
              <a:t> But now I am going to Jerusalem to minister to the saints. </a:t>
            </a:r>
            <a:r>
              <a:rPr lang="en-US" sz="3000" baseline="30000" dirty="0">
                <a:solidFill>
                  <a:srgbClr val="FFFF00"/>
                </a:solidFill>
              </a:rPr>
              <a:t>26</a:t>
            </a:r>
            <a:r>
              <a:rPr lang="en-US" sz="3000" dirty="0">
                <a:solidFill>
                  <a:schemeClr val="bg1"/>
                </a:solidFill>
              </a:rPr>
              <a:t> For it pleased those from Macedonia and Achaia to make a certain </a:t>
            </a:r>
            <a:r>
              <a:rPr lang="en-US" sz="3000" dirty="0" err="1">
                <a:solidFill>
                  <a:schemeClr val="bg1"/>
                </a:solidFill>
              </a:rPr>
              <a:t>contri-bution</a:t>
            </a:r>
            <a:r>
              <a:rPr lang="en-US" sz="3000" dirty="0">
                <a:solidFill>
                  <a:schemeClr val="bg1"/>
                </a:solidFill>
              </a:rPr>
              <a:t> for the poor among the saints who are in Jerusalem. </a:t>
            </a:r>
            <a:r>
              <a:rPr lang="en-US" sz="3000" baseline="30000" dirty="0">
                <a:solidFill>
                  <a:srgbClr val="FFFF00"/>
                </a:solidFill>
              </a:rPr>
              <a:t>27</a:t>
            </a:r>
            <a:r>
              <a:rPr lang="en-US" sz="3000" dirty="0">
                <a:solidFill>
                  <a:schemeClr val="bg1"/>
                </a:solidFill>
              </a:rPr>
              <a:t> It pleased them indeed, and they are their debtors. For if the Gentiles have been partakers of their spiritual things, their duty is also to minister to them in material things. </a:t>
            </a:r>
            <a:r>
              <a:rPr lang="en-US" sz="3000" baseline="30000" dirty="0">
                <a:solidFill>
                  <a:srgbClr val="FFFF00"/>
                </a:solidFill>
              </a:rPr>
              <a:t>28</a:t>
            </a:r>
            <a:r>
              <a:rPr lang="en-US" sz="3000" dirty="0">
                <a:solidFill>
                  <a:schemeClr val="bg1"/>
                </a:solidFill>
              </a:rPr>
              <a:t> Therefore, when I have performed this and have sealed to them this fruit, I shall go by way of you to Spain. </a:t>
            </a:r>
            <a:r>
              <a:rPr lang="en-US" sz="3000" baseline="30000" dirty="0">
                <a:solidFill>
                  <a:srgbClr val="FFFF00"/>
                </a:solidFill>
              </a:rPr>
              <a:t>29</a:t>
            </a:r>
            <a:r>
              <a:rPr lang="en-US" sz="3000" dirty="0">
                <a:solidFill>
                  <a:schemeClr val="bg1"/>
                </a:solidFill>
              </a:rPr>
              <a:t> But I know that when I come to you, I shall come in the fullness of the blessing of the gospel of Christ.</a:t>
            </a:r>
          </a:p>
          <a:p>
            <a:pPr marL="457200" lvl="1" indent="0">
              <a:buNone/>
            </a:pPr>
            <a:endParaRPr lang="en-US" dirty="0">
              <a:solidFill>
                <a:schemeClr val="bg1"/>
              </a:solidFill>
            </a:endParaRPr>
          </a:p>
        </p:txBody>
      </p:sp>
    </p:spTree>
    <p:extLst>
      <p:ext uri="{BB962C8B-B14F-4D97-AF65-F5344CB8AC3E}">
        <p14:creationId xmlns:p14="http://schemas.microsoft.com/office/powerpoint/2010/main" val="1715503486"/>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2184</Words>
  <Application>Microsoft Office PowerPoint</Application>
  <PresentationFormat>On-screen Show (4:3)</PresentationFormat>
  <Paragraphs>92</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Verdana</vt:lpstr>
      <vt:lpstr>1_Default Design</vt:lpstr>
      <vt:lpstr>PowerPoint Presentation</vt:lpstr>
      <vt:lpstr>Work of Church (Collectively) Includes… Assembling</vt:lpstr>
      <vt:lpstr>Preaching / studying</vt:lpstr>
      <vt:lpstr>Giving</vt:lpstr>
      <vt:lpstr>Praying</vt:lpstr>
      <vt:lpstr>Singing</vt:lpstr>
      <vt:lpstr>Support preaching of gospel</vt:lpstr>
      <vt:lpstr>Relieving destitute saints</vt:lpstr>
      <vt:lpstr>Relieving destitute saints</vt:lpstr>
      <vt:lpstr>Church Discipline</vt:lpstr>
      <vt:lpstr>PowerPoint Presentation</vt:lpstr>
      <vt:lpstr>“Building”</vt:lpstr>
      <vt:lpstr>“Building”</vt:lpstr>
      <vt:lpstr>“Building”</vt:lpstr>
      <vt:lpstr>“Kingdom”</vt:lpstr>
      <vt:lpstr>“Flock”</vt:lpstr>
      <vt:lpstr>“Vineyard”</vt:lpstr>
      <vt:lpstr>“Body”</vt:lpstr>
      <vt:lpstr>“Temple”</vt:lpstr>
      <vt:lpstr>“Family”</vt:lpstr>
      <vt:lpstr>“Marriage”</vt:lpstr>
      <vt:lpstr>“Army”</vt:lpstr>
      <vt:lpstr>PowerPoint Presentation</vt:lpstr>
      <vt:lpstr>Figures</vt:lpstr>
      <vt:lpstr>Figures</vt:lpstr>
      <vt:lpstr>PowerPoint Presentation</vt:lpstr>
      <vt:lpstr>It is a collectivity – plurality of saints.</vt:lpstr>
      <vt:lpstr>It is a collectivity – plurality of saints.</vt:lpstr>
      <vt:lpstr>Agreement – common oversight…</vt:lpstr>
      <vt:lpstr>Agreement – common oversight…</vt:lpstr>
      <vt:lpstr>Pooling means or abilities</vt:lpstr>
      <vt:lpstr>Pooling means or abilities</vt:lpstr>
      <vt:lpstr>Treasury supported evangelists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7</cp:revision>
  <dcterms:created xsi:type="dcterms:W3CDTF">2006-09-18T21:36:30Z</dcterms:created>
  <dcterms:modified xsi:type="dcterms:W3CDTF">2020-02-24T22:22:07Z</dcterms:modified>
</cp:coreProperties>
</file>