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650" r:id="rId3"/>
    <p:sldId id="604" r:id="rId4"/>
    <p:sldId id="686" r:id="rId5"/>
    <p:sldId id="704" r:id="rId6"/>
    <p:sldId id="703" r:id="rId7"/>
    <p:sldId id="705" r:id="rId8"/>
    <p:sldId id="706" r:id="rId9"/>
    <p:sldId id="698" r:id="rId10"/>
    <p:sldId id="708" r:id="rId11"/>
    <p:sldId id="709" r:id="rId12"/>
    <p:sldId id="710" r:id="rId13"/>
    <p:sldId id="711" r:id="rId14"/>
    <p:sldId id="712" r:id="rId15"/>
    <p:sldId id="713" r:id="rId16"/>
    <p:sldId id="714" r:id="rId17"/>
    <p:sldId id="716" r:id="rId18"/>
    <p:sldId id="71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CFFFF"/>
    <a:srgbClr val="00FFCC"/>
    <a:srgbClr val="99FF66"/>
    <a:srgbClr val="FF9900"/>
    <a:srgbClr val="FFCC99"/>
    <a:srgbClr val="000066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415473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</a:rPr>
              <a:t>Selective Hearing</a:t>
            </a:r>
          </a:p>
          <a:p>
            <a:pPr algn="ctr" eaLnBrk="1" hangingPunct="1">
              <a:defRPr/>
            </a:pP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Luke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14: </a:t>
            </a:r>
            <a:r>
              <a:rPr lang="en-US" sz="3600" dirty="0">
                <a:solidFill>
                  <a:srgbClr val="CCFFFF"/>
                </a:solidFill>
              </a:rPr>
              <a:t>Jesus excludes brother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from conversation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6842"/>
            <a:ext cx="8229600" cy="5239326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2. </a:t>
            </a:r>
            <a:r>
              <a:rPr lang="en-US" dirty="0">
                <a:solidFill>
                  <a:srgbClr val="99FF66"/>
                </a:solidFill>
              </a:rPr>
              <a:t>Wrong view of soul.</a:t>
            </a:r>
            <a:endParaRPr lang="en-US" dirty="0">
              <a:solidFill>
                <a:srgbClr val="FFFF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Focuses on here, not hereafter.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Jesus describes the man his questioner wants to become (</a:t>
            </a:r>
            <a:r>
              <a:rPr lang="en-US" sz="3200" u="sng" dirty="0">
                <a:solidFill>
                  <a:schemeClr val="bg1"/>
                </a:solidFill>
              </a:rPr>
              <a:t>16-21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What direction attracts him?</a:t>
            </a:r>
          </a:p>
        </p:txBody>
      </p:sp>
    </p:spTree>
    <p:extLst>
      <p:ext uri="{BB962C8B-B14F-4D97-AF65-F5344CB8AC3E}">
        <p14:creationId xmlns:p14="http://schemas.microsoft.com/office/powerpoint/2010/main" val="372932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14: </a:t>
            </a:r>
            <a:r>
              <a:rPr lang="en-US" sz="3600" dirty="0">
                <a:solidFill>
                  <a:srgbClr val="CCFFFF"/>
                </a:solidFill>
              </a:rPr>
              <a:t>Jesus excludes brother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from conversation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4545"/>
            <a:ext cx="8229600" cy="493453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3. </a:t>
            </a:r>
            <a:r>
              <a:rPr lang="en-US" dirty="0">
                <a:solidFill>
                  <a:srgbClr val="99FF66"/>
                </a:solidFill>
              </a:rPr>
              <a:t>Wrong view of brother.</a:t>
            </a:r>
            <a:endParaRPr lang="en-US" dirty="0">
              <a:solidFill>
                <a:srgbClr val="FFFF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Satan’s distraction.   </a:t>
            </a:r>
            <a:r>
              <a:rPr lang="en-US" dirty="0">
                <a:solidFill>
                  <a:schemeClr val="bg1"/>
                </a:solidFill>
              </a:rPr>
              <a:t>Gn.4…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Rich man resembles </a:t>
            </a:r>
            <a:r>
              <a:rPr lang="en-US" dirty="0" err="1">
                <a:solidFill>
                  <a:srgbClr val="FFFF99"/>
                </a:solidFill>
              </a:rPr>
              <a:t>Nabal</a:t>
            </a:r>
            <a:r>
              <a:rPr lang="en-US" dirty="0">
                <a:solidFill>
                  <a:srgbClr val="FFFF99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 1 Sm.25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Innocent in getting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Greedy in keeping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Deadly in hoarding</a:t>
            </a:r>
          </a:p>
        </p:txBody>
      </p:sp>
    </p:spTree>
    <p:extLst>
      <p:ext uri="{BB962C8B-B14F-4D97-AF65-F5344CB8AC3E}">
        <p14:creationId xmlns:p14="http://schemas.microsoft.com/office/powerpoint/2010/main" val="40858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14: </a:t>
            </a:r>
            <a:r>
              <a:rPr lang="en-US" sz="3600" dirty="0">
                <a:solidFill>
                  <a:srgbClr val="CCFFFF"/>
                </a:solidFill>
              </a:rPr>
              <a:t>Jesus excludes brother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from conversation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3018"/>
            <a:ext cx="8229600" cy="511926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4. </a:t>
            </a:r>
            <a:r>
              <a:rPr lang="en-US" dirty="0">
                <a:solidFill>
                  <a:srgbClr val="99FF66"/>
                </a:solidFill>
              </a:rPr>
              <a:t>Wrong view of riches.</a:t>
            </a:r>
            <a:endParaRPr lang="en-US" dirty="0">
              <a:solidFill>
                <a:srgbClr val="FFFF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Epicureans </a:t>
            </a:r>
            <a:r>
              <a:rPr lang="en-US" dirty="0">
                <a:solidFill>
                  <a:schemeClr val="bg1"/>
                </a:solidFill>
              </a:rPr>
              <a:t>(1 Co.15:32)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Some covet by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Squeezing possessions too tightly.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Seeking for more and more.</a:t>
            </a:r>
          </a:p>
        </p:txBody>
      </p:sp>
    </p:spTree>
    <p:extLst>
      <p:ext uri="{BB962C8B-B14F-4D97-AF65-F5344CB8AC3E}">
        <p14:creationId xmlns:p14="http://schemas.microsoft.com/office/powerpoint/2010/main" val="199545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0"/>
            <a:ext cx="905256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15: </a:t>
            </a:r>
            <a:r>
              <a:rPr lang="en-US" sz="3600" dirty="0">
                <a:solidFill>
                  <a:srgbClr val="CCFFFF"/>
                </a:solidFill>
              </a:rPr>
              <a:t>Jesus exposes the dangers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of his wrong turn</a:t>
            </a:r>
            <a:endParaRPr lang="en-US" sz="3600" dirty="0">
              <a:solidFill>
                <a:srgbClr val="99FF6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8510"/>
            <a:ext cx="8229600" cy="49068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YOU </a:t>
            </a:r>
            <a:r>
              <a:rPr lang="en-US" u="sng" dirty="0">
                <a:solidFill>
                  <a:srgbClr val="FFFF99"/>
                </a:solidFill>
              </a:rPr>
              <a:t>take heed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(be alert / on guard)  18:24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YOU </a:t>
            </a:r>
            <a:r>
              <a:rPr lang="en-US" u="sng" dirty="0">
                <a:solidFill>
                  <a:srgbClr val="FFFF99"/>
                </a:solidFill>
              </a:rPr>
              <a:t>beware</a:t>
            </a:r>
            <a:r>
              <a:rPr lang="en-US" dirty="0">
                <a:solidFill>
                  <a:schemeClr val="bg1"/>
                </a:solidFill>
              </a:rPr>
              <a:t>: be a sentinel; ‘look out!’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FFFF99"/>
                </a:solidFill>
              </a:rPr>
              <a:t>Covetousness</a:t>
            </a:r>
            <a:r>
              <a:rPr lang="en-US" dirty="0">
                <a:solidFill>
                  <a:schemeClr val="bg1"/>
                </a:solidFill>
              </a:rPr>
              <a:t>: greedy desire for more.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More he got, more he wanted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ꞏ</a:t>
            </a:r>
            <a:r>
              <a:rPr lang="en-US" sz="3200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ꞏ</a:t>
            </a:r>
            <a:r>
              <a:rPr lang="en-US" sz="3200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Beware ‘all’ covetousness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(ASV)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4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15: </a:t>
            </a:r>
            <a:r>
              <a:rPr lang="en-US" sz="3600" dirty="0">
                <a:solidFill>
                  <a:srgbClr val="CCFFFF"/>
                </a:solidFill>
              </a:rPr>
              <a:t>Jesus exposes the dangers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of his wrong turn</a:t>
            </a:r>
            <a:endParaRPr lang="en-US" sz="3600" dirty="0">
              <a:solidFill>
                <a:srgbClr val="99FF6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8506"/>
            <a:ext cx="8229600" cy="523932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YOU take heed (be alert / on guard)  18:24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YOU beware: be a sentinel; ‘look out!’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Covetousness: greedy desire for more.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His goal is NOT…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3200" dirty="0">
                <a:solidFill>
                  <a:srgbClr val="FFFF99"/>
                </a:solidFill>
              </a:rPr>
              <a:t>Salvation, spiritual growth.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2.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99"/>
                </a:solidFill>
              </a:rPr>
              <a:t>Set good example, save family…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3.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99"/>
                </a:solidFill>
              </a:rPr>
              <a:t>Heaven</a:t>
            </a:r>
          </a:p>
        </p:txBody>
      </p:sp>
    </p:spTree>
    <p:extLst>
      <p:ext uri="{BB962C8B-B14F-4D97-AF65-F5344CB8AC3E}">
        <p14:creationId xmlns:p14="http://schemas.microsoft.com/office/powerpoint/2010/main" val="78218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15: </a:t>
            </a:r>
            <a:r>
              <a:rPr lang="en-US" sz="3600" dirty="0">
                <a:solidFill>
                  <a:srgbClr val="CCFFFF"/>
                </a:solidFill>
              </a:rPr>
              <a:t>Jesus explains purpose of life</a:t>
            </a:r>
            <a:endParaRPr lang="en-US" sz="3600" dirty="0">
              <a:solidFill>
                <a:srgbClr val="99FF6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3090"/>
            <a:ext cx="8229600" cy="49991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YOUR LIFE…not based on abundance of things you possess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99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15-16: </a:t>
            </a:r>
            <a:r>
              <a:rPr lang="en-US" sz="3600" dirty="0">
                <a:solidFill>
                  <a:srgbClr val="CCFFFF"/>
                </a:solidFill>
              </a:rPr>
              <a:t>Jesus expands lesson for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benefit of all</a:t>
            </a:r>
            <a:endParaRPr lang="en-US" sz="3600" dirty="0">
              <a:solidFill>
                <a:srgbClr val="99FF6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962244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14: He said to “</a:t>
            </a:r>
            <a:r>
              <a:rPr lang="en-US" dirty="0">
                <a:solidFill>
                  <a:srgbClr val="FFFFCC"/>
                </a:solidFill>
              </a:rPr>
              <a:t>him</a:t>
            </a:r>
            <a:r>
              <a:rPr lang="en-US" dirty="0">
                <a:solidFill>
                  <a:schemeClr val="bg1"/>
                </a:solidFill>
              </a:rPr>
              <a:t>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15: He said to “</a:t>
            </a:r>
            <a:r>
              <a:rPr lang="en-US" sz="3200" dirty="0">
                <a:solidFill>
                  <a:srgbClr val="FFFFCC"/>
                </a:solidFill>
              </a:rPr>
              <a:t>them</a:t>
            </a:r>
            <a:r>
              <a:rPr lang="en-US" sz="3200" dirty="0">
                <a:solidFill>
                  <a:schemeClr val="bg1"/>
                </a:solidFill>
              </a:rPr>
              <a:t>” (16)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Man becomes object lesson for others</a:t>
            </a:r>
          </a:p>
        </p:txBody>
      </p:sp>
    </p:spTree>
    <p:extLst>
      <p:ext uri="{BB962C8B-B14F-4D97-AF65-F5344CB8AC3E}">
        <p14:creationId xmlns:p14="http://schemas.microsoft.com/office/powerpoint/2010/main" val="380074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7030A9-A818-41B2-8614-50148E3E4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4" y="628074"/>
            <a:ext cx="8428182" cy="549809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+mj-ea"/>
                <a:cs typeface="+mj-cs"/>
              </a:rPr>
              <a:t>Summary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+mj-ea"/>
                <a:cs typeface="+mj-cs"/>
              </a:rPr>
              <a:t>14:</a:t>
            </a:r>
            <a:r>
              <a:rPr lang="en-US" sz="3400" dirty="0">
                <a:solidFill>
                  <a:srgbClr val="FFFFFF"/>
                </a:solidFill>
                <a:ea typeface="+mj-ea"/>
                <a:cs typeface="+mj-cs"/>
              </a:rPr>
              <a:t> 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Jesus </a:t>
            </a:r>
            <a:r>
              <a:rPr lang="en-US" dirty="0">
                <a:solidFill>
                  <a:srgbClr val="FFFFFF"/>
                </a:solidFill>
                <a:ea typeface="+mj-ea"/>
                <a:cs typeface="+mj-cs"/>
              </a:rPr>
              <a:t>excludes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 brother from conversation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+mj-ea"/>
                <a:cs typeface="+mj-cs"/>
              </a:rPr>
              <a:t>15: 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Jesus </a:t>
            </a:r>
            <a:r>
              <a:rPr lang="en-US" dirty="0">
                <a:solidFill>
                  <a:srgbClr val="FFFFFF"/>
                </a:solidFill>
                <a:ea typeface="+mj-ea"/>
                <a:cs typeface="+mj-cs"/>
              </a:rPr>
              <a:t>exposes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 the dangers of wrong turn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+mj-ea"/>
                <a:cs typeface="+mj-cs"/>
              </a:rPr>
              <a:t>15:</a:t>
            </a:r>
            <a:r>
              <a:rPr lang="en-US" sz="3400" dirty="0">
                <a:solidFill>
                  <a:srgbClr val="CCFFFF"/>
                </a:solidFill>
                <a:ea typeface="+mj-ea"/>
                <a:cs typeface="+mj-cs"/>
              </a:rPr>
              <a:t> 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Jesus </a:t>
            </a:r>
            <a:r>
              <a:rPr lang="en-US" dirty="0">
                <a:solidFill>
                  <a:srgbClr val="FFFFFF"/>
                </a:solidFill>
                <a:ea typeface="+mj-ea"/>
                <a:cs typeface="+mj-cs"/>
              </a:rPr>
              <a:t>explains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 purpose of life.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+mj-ea"/>
                <a:cs typeface="+mj-cs"/>
              </a:rPr>
              <a:t>15-16:</a:t>
            </a:r>
            <a:r>
              <a:rPr lang="en-US" sz="3400" dirty="0">
                <a:solidFill>
                  <a:srgbClr val="FFFFFF"/>
                </a:solidFill>
                <a:ea typeface="+mj-ea"/>
                <a:cs typeface="+mj-cs"/>
              </a:rPr>
              <a:t> 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Jesus </a:t>
            </a:r>
            <a:r>
              <a:rPr lang="en-US" dirty="0">
                <a:solidFill>
                  <a:srgbClr val="FFFFFF"/>
                </a:solidFill>
                <a:ea typeface="+mj-ea"/>
                <a:cs typeface="+mj-cs"/>
              </a:rPr>
              <a:t>expands</a:t>
            </a:r>
            <a:r>
              <a:rPr lang="en-US" dirty="0">
                <a:solidFill>
                  <a:srgbClr val="CCFFFF"/>
                </a:solidFill>
                <a:ea typeface="+mj-ea"/>
                <a:cs typeface="+mj-cs"/>
              </a:rPr>
              <a:t> lesson for benefit of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3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954"/>
            <a:ext cx="8229600" cy="5239326"/>
          </a:xfrm>
        </p:spPr>
        <p:txBody>
          <a:bodyPr/>
          <a:lstStyle/>
          <a:p>
            <a:pPr marL="341313" indent="-341313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66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Lord does not condemn farmer for making a living, good profits, or setting goals … but for </a:t>
            </a:r>
            <a:r>
              <a:rPr lang="en-US" dirty="0">
                <a:solidFill>
                  <a:srgbClr val="FFFF99"/>
                </a:solidFill>
              </a:rPr>
              <a:t>money mania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341313" indent="-341313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66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We know people by company they keep.  Also true of words.  1 Co.6:9-10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66"/>
                </a:solidFill>
              </a:rPr>
              <a:t>3. </a:t>
            </a:r>
            <a:r>
              <a:rPr lang="en-US" dirty="0">
                <a:solidFill>
                  <a:schemeClr val="bg1"/>
                </a:solidFill>
              </a:rPr>
              <a:t>Worldliness is misery to the thoughtful.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CCFFFF"/>
                </a:solidFill>
              </a:rPr>
              <a:t>How Much Land Does a Man Ne</a:t>
            </a:r>
            <a:r>
              <a:rPr lang="en-US" dirty="0">
                <a:solidFill>
                  <a:srgbClr val="CCFFFF"/>
                </a:solidFill>
              </a:rPr>
              <a:t>ed?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Tolstoy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Selective hearing</a:t>
            </a:r>
          </a:p>
        </p:txBody>
      </p:sp>
      <p:pic>
        <p:nvPicPr>
          <p:cNvPr id="6" name="Content Placeholder 5" descr="A cat that is lying down and looking at the camera&#10;&#10;Description automatically generated">
            <a:extLst>
              <a:ext uri="{FF2B5EF4-FFF2-40B4-BE49-F238E27FC236}">
                <a16:creationId xmlns:a16="http://schemas.microsoft.com/office/drawing/2014/main" id="{509BBD85-3DC9-4114-AA64-69A5DA146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719" y="1837755"/>
            <a:ext cx="5276850" cy="3952875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A1E8317-16B4-4DE9-9A7E-5BB29A094AEB}"/>
              </a:ext>
            </a:extLst>
          </p:cNvPr>
          <p:cNvSpPr/>
          <p:nvPr/>
        </p:nvSpPr>
        <p:spPr>
          <a:xfrm>
            <a:off x="1282006" y="984246"/>
            <a:ext cx="6587377" cy="5397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</a:rPr>
              <a:t>Choose or reject information at will</a:t>
            </a:r>
          </a:p>
        </p:txBody>
      </p:sp>
    </p:spTree>
    <p:extLst>
      <p:ext uri="{BB962C8B-B14F-4D97-AF65-F5344CB8AC3E}">
        <p14:creationId xmlns:p14="http://schemas.microsoft.com/office/powerpoint/2010/main" val="99317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00FFCC"/>
                </a:solidFill>
                <a:ea typeface="Verdana" panose="020B0604030504040204" pitchFamily="34" charset="0"/>
              </a:rPr>
              <a:t>The Listener’s Problem,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13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9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5" y="182425"/>
            <a:ext cx="8497455" cy="6089068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Distracted by content and st</a:t>
            </a:r>
            <a:r>
              <a:rPr lang="en-US" sz="3100" dirty="0">
                <a:solidFill>
                  <a:schemeClr val="bg1"/>
                </a:solidFill>
              </a:rPr>
              <a:t>yle?   Ezk.33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Sermon fitter? 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Brotherly hatred?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Did not examine himself?   Ac.2:37 . . . 5:33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Preoccupied with inheritance?   Jn.6:15…26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Thought hearing is enough?   Ja.1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No urgency for soul?  13:25…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Tunnel vision?</a:t>
            </a:r>
          </a:p>
          <a:p>
            <a:pPr marL="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06DAB9-57B4-49CE-98D4-EFD9A990668D}"/>
              </a:ext>
            </a:extLst>
          </p:cNvPr>
          <p:cNvSpPr/>
          <p:nvPr/>
        </p:nvSpPr>
        <p:spPr>
          <a:xfrm>
            <a:off x="1015994" y="5865102"/>
            <a:ext cx="7121236" cy="563418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So easy to see brother’s faults; not own.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6145EC-3A59-470C-BC81-A31BA08EA194}"/>
              </a:ext>
            </a:extLst>
          </p:cNvPr>
          <p:cNvSpPr/>
          <p:nvPr/>
        </p:nvSpPr>
        <p:spPr>
          <a:xfrm>
            <a:off x="2149285" y="5158506"/>
            <a:ext cx="4863900" cy="563418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“Cheater!”  </a:t>
            </a:r>
            <a:r>
              <a:rPr lang="en-US" sz="3000" dirty="0">
                <a:solidFill>
                  <a:srgbClr val="00FFCC"/>
                </a:solidFill>
              </a:rPr>
              <a:t>||</a:t>
            </a:r>
            <a:r>
              <a:rPr lang="en-US" sz="3000" dirty="0"/>
              <a:t>  “Covetous!”</a:t>
            </a:r>
          </a:p>
        </p:txBody>
      </p:sp>
    </p:spTree>
    <p:extLst>
      <p:ext uri="{BB962C8B-B14F-4D97-AF65-F5344CB8AC3E}">
        <p14:creationId xmlns:p14="http://schemas.microsoft.com/office/powerpoint/2010/main" val="15099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990600"/>
            <a:ext cx="5226941" cy="5241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Listener’s Problem, 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099FA7-425E-407F-AF89-1EDFDD34736A}"/>
              </a:ext>
            </a:extLst>
          </p:cNvPr>
          <p:cNvSpPr/>
          <p:nvPr/>
        </p:nvSpPr>
        <p:spPr>
          <a:xfrm>
            <a:off x="1413168" y="1771075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00FFCC"/>
                </a:solidFill>
                <a:ea typeface="Verdana" panose="020B0604030504040204" pitchFamily="34" charset="0"/>
              </a:rPr>
              <a:t>The Listener’s Parable,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16-21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2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5" y="237841"/>
            <a:ext cx="8497455" cy="6089068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</a:rPr>
              <a:t>Prosperity, 16.    Lk.18:24-27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Possessions have needs, 16-17.  Lk.14:16-20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Preoccupied with work, possessions, success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Personal pronouns, 17-19. 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Plans only for present, temporal things,18-19.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Pleasure, 18-19: good things / many years…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Protective, 19. 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Proud, 16-19.  Talks to himself, about himself.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7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5" y="304799"/>
            <a:ext cx="8497455" cy="6022109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Proud, 16-19.  Talks to himself, about himself.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God introduces new consideration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630238" lvl="1" indent="-23018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</a:rPr>
              <a:t>If this rich man had come to Jesus, what would He tell him?</a:t>
            </a:r>
            <a:r>
              <a:rPr lang="en-US" sz="3200" dirty="0">
                <a:solidFill>
                  <a:schemeClr val="bg1"/>
                </a:solidFill>
              </a:rPr>
              <a:t>   [18:18-23]</a:t>
            </a:r>
          </a:p>
          <a:p>
            <a:pPr marL="630238" lvl="1" indent="-2301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</a:rPr>
              <a:t>This rich man was even worse than RYR –  (RYR wanted God </a:t>
            </a:r>
            <a:r>
              <a:rPr lang="en-US" sz="3200" u="sng" dirty="0">
                <a:solidFill>
                  <a:srgbClr val="FFFF99"/>
                </a:solidFill>
              </a:rPr>
              <a:t>and</a:t>
            </a:r>
            <a:r>
              <a:rPr lang="en-US" sz="3200" dirty="0">
                <a:solidFill>
                  <a:srgbClr val="FFFF99"/>
                </a:solidFill>
              </a:rPr>
              <a:t> money…).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052E0D-58B8-4AA3-B2CD-781B881A2F63}"/>
              </a:ext>
            </a:extLst>
          </p:cNvPr>
          <p:cNvSpPr/>
          <p:nvPr/>
        </p:nvSpPr>
        <p:spPr>
          <a:xfrm>
            <a:off x="637298" y="1717963"/>
            <a:ext cx="3796146" cy="2133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Rich man:</a:t>
            </a:r>
          </a:p>
          <a:p>
            <a:pPr algn="ctr"/>
            <a:r>
              <a:rPr lang="en-US" sz="3100" dirty="0"/>
              <a:t>“I have many goods, many years;</a:t>
            </a:r>
            <a:br>
              <a:rPr lang="en-US" sz="3100" dirty="0"/>
            </a:br>
            <a:r>
              <a:rPr lang="en-US" sz="3100" dirty="0"/>
              <a:t>live it up.”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C2523A-990F-4BBF-8C6F-C559A967C8D7}"/>
              </a:ext>
            </a:extLst>
          </p:cNvPr>
          <p:cNvSpPr/>
          <p:nvPr/>
        </p:nvSpPr>
        <p:spPr>
          <a:xfrm>
            <a:off x="4733630" y="1722587"/>
            <a:ext cx="3796146" cy="2133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God:</a:t>
            </a:r>
          </a:p>
          <a:p>
            <a:pPr algn="ctr"/>
            <a:r>
              <a:rPr lang="en-US" sz="3100" dirty="0"/>
              <a:t>“This night it’s over.”</a:t>
            </a:r>
          </a:p>
          <a:p>
            <a:pPr algn="ctr"/>
            <a:r>
              <a:rPr lang="en-US" sz="3100" dirty="0"/>
              <a:t>The greatest loser.</a:t>
            </a:r>
          </a:p>
          <a:p>
            <a:pPr algn="ctr"/>
            <a:r>
              <a:rPr lang="en-US" sz="3100" dirty="0"/>
              <a:t>Ps.14:1;  Ja.1:10</a:t>
            </a:r>
          </a:p>
        </p:txBody>
      </p:sp>
    </p:spTree>
    <p:extLst>
      <p:ext uri="{BB962C8B-B14F-4D97-AF65-F5344CB8AC3E}">
        <p14:creationId xmlns:p14="http://schemas.microsoft.com/office/powerpoint/2010/main" val="18289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990600"/>
            <a:ext cx="5226941" cy="5241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Listener’s Problem, 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099FA7-425E-407F-AF89-1EDFDD34736A}"/>
              </a:ext>
            </a:extLst>
          </p:cNvPr>
          <p:cNvSpPr/>
          <p:nvPr/>
        </p:nvSpPr>
        <p:spPr>
          <a:xfrm>
            <a:off x="1413168" y="2512293"/>
            <a:ext cx="6324599" cy="132080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00FFCC"/>
                </a:solidFill>
                <a:ea typeface="Verdana" panose="020B0604030504040204" pitchFamily="34" charset="0"/>
              </a:rPr>
              <a:t>The Listener’s Peril,</a:t>
            </a:r>
            <a:br>
              <a:rPr lang="en-US" sz="3600" dirty="0">
                <a:solidFill>
                  <a:srgbClr val="00FFCC"/>
                </a:solidFill>
                <a:ea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14-15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A6E663-C171-41E1-833C-03509D6A5541}"/>
              </a:ext>
            </a:extLst>
          </p:cNvPr>
          <p:cNvSpPr/>
          <p:nvPr/>
        </p:nvSpPr>
        <p:spPr>
          <a:xfrm>
            <a:off x="1961997" y="1706419"/>
            <a:ext cx="5226941" cy="5241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Listener’s Parable, 16-21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4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01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14: </a:t>
            </a:r>
            <a:r>
              <a:rPr lang="en-US" sz="3600" dirty="0">
                <a:solidFill>
                  <a:srgbClr val="CCFFFF"/>
                </a:solidFill>
              </a:rPr>
              <a:t>Jesus excludes brother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from conversation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6842"/>
            <a:ext cx="8229600" cy="523932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dirty="0">
                <a:solidFill>
                  <a:srgbClr val="99FF66"/>
                </a:solidFill>
              </a:rPr>
              <a:t>Wrong view of Jesus</a:t>
            </a:r>
            <a:br>
              <a:rPr lang="en-US" dirty="0">
                <a:solidFill>
                  <a:srgbClr val="99FF66"/>
                </a:solidFill>
              </a:rPr>
            </a:br>
            <a:r>
              <a:rPr lang="en-US" dirty="0">
                <a:solidFill>
                  <a:srgbClr val="99FF66"/>
                </a:solidFill>
              </a:rPr>
              <a:t>and gospel soured everything.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Is Jesus “not a judge”?   </a:t>
            </a:r>
            <a:r>
              <a:rPr lang="en-US" dirty="0">
                <a:solidFill>
                  <a:schemeClr val="bg1"/>
                </a:solidFill>
              </a:rPr>
              <a:t>V.58.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Wants Jesus to be his miracle-genie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Ex.2:14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Is Jesus “not an arbitrator”?</a:t>
            </a:r>
            <a:r>
              <a:rPr lang="en-US" sz="3600" dirty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Divider.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No Savior?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Even if brother is sinner…so is this man.</a:t>
            </a:r>
          </a:p>
        </p:txBody>
      </p:sp>
    </p:spTree>
    <p:extLst>
      <p:ext uri="{BB962C8B-B14F-4D97-AF65-F5344CB8AC3E}">
        <p14:creationId xmlns:p14="http://schemas.microsoft.com/office/powerpoint/2010/main" val="97236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731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1_Default Design</vt:lpstr>
      <vt:lpstr>PowerPoint Presentation</vt:lpstr>
      <vt:lpstr>Selective hearing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14: Jesus excludes brother from conversation</vt:lpstr>
      <vt:lpstr>14: Jesus excludes brother from conversation</vt:lpstr>
      <vt:lpstr>14: Jesus excludes brother from conversation</vt:lpstr>
      <vt:lpstr>14: Jesus excludes brother from conversation</vt:lpstr>
      <vt:lpstr>15: Jesus exposes the dangers of his wrong turn</vt:lpstr>
      <vt:lpstr>15: Jesus exposes the dangers of his wrong turn</vt:lpstr>
      <vt:lpstr>15: Jesus explains purpose of life</vt:lpstr>
      <vt:lpstr>15-16: Jesus expands lesson for benefit of all</vt:lpstr>
      <vt:lpstr>PowerPoint Presentation</vt:lpstr>
      <vt:lpstr>Reminders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</cp:revision>
  <dcterms:created xsi:type="dcterms:W3CDTF">2006-09-18T21:36:30Z</dcterms:created>
  <dcterms:modified xsi:type="dcterms:W3CDTF">2020-03-02T02:15:37Z</dcterms:modified>
</cp:coreProperties>
</file>