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5" r:id="rId2"/>
    <p:sldId id="649" r:id="rId3"/>
    <p:sldId id="729" r:id="rId4"/>
    <p:sldId id="730" r:id="rId5"/>
    <p:sldId id="604" r:id="rId6"/>
    <p:sldId id="718" r:id="rId7"/>
    <p:sldId id="719" r:id="rId8"/>
    <p:sldId id="720" r:id="rId9"/>
    <p:sldId id="721" r:id="rId10"/>
    <p:sldId id="722" r:id="rId11"/>
    <p:sldId id="723" r:id="rId12"/>
    <p:sldId id="731" r:id="rId13"/>
    <p:sldId id="724" r:id="rId14"/>
    <p:sldId id="725" r:id="rId15"/>
    <p:sldId id="732" r:id="rId16"/>
    <p:sldId id="734" r:id="rId17"/>
    <p:sldId id="733" r:id="rId18"/>
    <p:sldId id="726" r:id="rId19"/>
    <p:sldId id="727" r:id="rId20"/>
    <p:sldId id="728" r:id="rId21"/>
    <p:sldId id="736" r:id="rId22"/>
    <p:sldId id="747" r:id="rId23"/>
    <p:sldId id="746" r:id="rId24"/>
    <p:sldId id="737" r:id="rId25"/>
    <p:sldId id="738" r:id="rId26"/>
    <p:sldId id="739" r:id="rId27"/>
    <p:sldId id="740" r:id="rId28"/>
    <p:sldId id="741" r:id="rId29"/>
    <p:sldId id="742" r:id="rId30"/>
    <p:sldId id="743" r:id="rId31"/>
    <p:sldId id="744" r:id="rId32"/>
    <p:sldId id="745"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99"/>
    <a:srgbClr val="99FF66"/>
    <a:srgbClr val="FFFFCC"/>
    <a:srgbClr val="FF9900"/>
    <a:srgbClr val="00FFCC"/>
    <a:srgbClr val="FFCC99"/>
    <a:srgbClr val="000066"/>
    <a:srgbClr val="FF99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06" d="100"/>
          <a:sy n="106" d="100"/>
        </p:scale>
        <p:origin x="168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ixabay.com/en/broken-window-frame-old-abandoned-1921367/"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creativecommons.org/licenses/by-nc-nd/3.0/" TargetMode="External"/><Relationship Id="rId5" Type="http://schemas.openxmlformats.org/officeDocument/2006/relationships/hyperlink" Target="http://www.freefoto.com/preview/13-04-69/Broken-Window" TargetMode="Externa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33883" y="1143000"/>
            <a:ext cx="5887347" cy="1415473"/>
          </a:xfrm>
          <a:prstGeom prst="roundRect">
            <a:avLst/>
          </a:prstGeom>
          <a:solidFill>
            <a:schemeClr val="tx1"/>
          </a:solidFill>
          <a:ln w="12700">
            <a:solidFill>
              <a:srgbClr val="FFFF99"/>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rPr>
              <a:t>Work Of The Church </a:t>
            </a:r>
            <a:r>
              <a:rPr lang="en-US" sz="3000" dirty="0">
                <a:solidFill>
                  <a:schemeClr val="bg1"/>
                </a:solidFill>
              </a:rPr>
              <a:t>(</a:t>
            </a:r>
            <a:r>
              <a:rPr lang="en-US" sz="3000" dirty="0">
                <a:solidFill>
                  <a:schemeClr val="bg1"/>
                </a:solidFill>
                <a:latin typeface="Verdana" panose="020B0604030504040204" pitchFamily="34" charset="0"/>
                <a:ea typeface="Verdana" panose="020B0604030504040204" pitchFamily="34" charset="0"/>
              </a:rPr>
              <a:t>VII</a:t>
            </a:r>
            <a:r>
              <a:rPr lang="en-US" sz="3000" dirty="0">
                <a:solidFill>
                  <a:schemeClr val="bg1"/>
                </a:solidFill>
              </a:rPr>
              <a:t>)</a:t>
            </a:r>
          </a:p>
          <a:p>
            <a:pPr algn="ctr" eaLnBrk="1" hangingPunct="1">
              <a:defRPr/>
            </a:pPr>
            <a:r>
              <a:rPr lang="en-US" sz="3000" i="1" dirty="0">
                <a:solidFill>
                  <a:schemeClr val="bg1"/>
                </a:solidFill>
              </a:rPr>
              <a:t>Sponsoring Church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Autonomy matters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849747"/>
            <a:ext cx="8377382" cy="5569525"/>
          </a:xfrm>
        </p:spPr>
        <p:txBody>
          <a:bodyPr/>
          <a:lstStyle/>
          <a:p>
            <a:pPr marL="0" indent="0">
              <a:spcAft>
                <a:spcPts val="600"/>
              </a:spcAft>
              <a:buNone/>
            </a:pPr>
            <a:r>
              <a:rPr lang="en-US" dirty="0">
                <a:solidFill>
                  <a:schemeClr val="bg1"/>
                </a:solidFill>
              </a:rPr>
              <a:t>Ac.14</a:t>
            </a:r>
            <a:r>
              <a:rPr lang="en-US" baseline="30000" dirty="0">
                <a:solidFill>
                  <a:srgbClr val="FFFF00"/>
                </a:solidFill>
              </a:rPr>
              <a:t>23</a:t>
            </a:r>
            <a:r>
              <a:rPr lang="en-US" baseline="30000" dirty="0">
                <a:solidFill>
                  <a:schemeClr val="bg1"/>
                </a:solidFill>
              </a:rPr>
              <a:t> </a:t>
            </a:r>
            <a:r>
              <a:rPr lang="en-US" dirty="0">
                <a:solidFill>
                  <a:schemeClr val="bg1"/>
                </a:solidFill>
              </a:rPr>
              <a:t>So when they had appointed elders in every church, and prayed with fasting, they commended them to the Lord in whom they had believed.</a:t>
            </a:r>
          </a:p>
          <a:p>
            <a:pPr marL="0" indent="0">
              <a:buNone/>
            </a:pPr>
            <a:r>
              <a:rPr lang="en-US" dirty="0">
                <a:solidFill>
                  <a:schemeClr val="bg1"/>
                </a:solidFill>
              </a:rPr>
              <a:t>Ac.20</a:t>
            </a:r>
            <a:r>
              <a:rPr lang="en-US" baseline="30000" dirty="0">
                <a:solidFill>
                  <a:srgbClr val="FFFF00"/>
                </a:solidFill>
              </a:rPr>
              <a:t>28</a:t>
            </a:r>
            <a:r>
              <a:rPr lang="en-US" dirty="0">
                <a:solidFill>
                  <a:schemeClr val="bg1"/>
                </a:solidFill>
              </a:rPr>
              <a:t> Therefore take heed to yourselves and to all the flock, among which the Holy Spirit has made you overseers, to shepherd the church of God which He purchased with His own blood.</a:t>
            </a:r>
          </a:p>
        </p:txBody>
      </p:sp>
    </p:spTree>
    <p:extLst>
      <p:ext uri="{BB962C8B-B14F-4D97-AF65-F5344CB8AC3E}">
        <p14:creationId xmlns:p14="http://schemas.microsoft.com/office/powerpoint/2010/main" val="384334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Autonomy matters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849747"/>
            <a:ext cx="8377382" cy="5569525"/>
          </a:xfrm>
        </p:spPr>
        <p:txBody>
          <a:bodyPr/>
          <a:lstStyle/>
          <a:p>
            <a:pPr marL="0" indent="0">
              <a:buNone/>
            </a:pPr>
            <a:r>
              <a:rPr lang="en-US" dirty="0">
                <a:solidFill>
                  <a:schemeClr val="bg1"/>
                </a:solidFill>
              </a:rPr>
              <a:t>1 Pt.5</a:t>
            </a:r>
            <a:r>
              <a:rPr lang="en-US" baseline="30000" dirty="0">
                <a:solidFill>
                  <a:srgbClr val="FFFF00"/>
                </a:solidFill>
              </a:rPr>
              <a:t>2</a:t>
            </a:r>
            <a:r>
              <a:rPr lang="en-US" baseline="30000" dirty="0">
                <a:solidFill>
                  <a:schemeClr val="bg1"/>
                </a:solidFill>
              </a:rPr>
              <a:t> </a:t>
            </a:r>
            <a:r>
              <a:rPr lang="en-US" dirty="0">
                <a:solidFill>
                  <a:schemeClr val="bg1"/>
                </a:solidFill>
              </a:rPr>
              <a:t>Shepherd the flock of God which is among you, serving as overseers, not by compulsion but willingly, not for dishonest gain but eagerly.</a:t>
            </a:r>
          </a:p>
        </p:txBody>
      </p:sp>
    </p:spTree>
    <p:extLst>
      <p:ext uri="{BB962C8B-B14F-4D97-AF65-F5344CB8AC3E}">
        <p14:creationId xmlns:p14="http://schemas.microsoft.com/office/powerpoint/2010/main" val="1643879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Autonomy protects</a:t>
            </a:r>
          </a:p>
        </p:txBody>
      </p:sp>
      <p:pic>
        <p:nvPicPr>
          <p:cNvPr id="6" name="Content Placeholder 5" descr="A picture containing window, indoor, looking, brown&#10;&#10;Description automatically generated">
            <a:extLst>
              <a:ext uri="{FF2B5EF4-FFF2-40B4-BE49-F238E27FC236}">
                <a16:creationId xmlns:a16="http://schemas.microsoft.com/office/drawing/2014/main" id="{3E8B8818-0363-4CF0-BF15-04EC476C73C4}"/>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768302" y="1628687"/>
            <a:ext cx="4999043" cy="3331240"/>
          </a:xfrm>
        </p:spPr>
      </p:pic>
      <p:pic>
        <p:nvPicPr>
          <p:cNvPr id="8" name="Picture 7" descr="A picture containing building, furniture, street, light&#10;&#10;Description automatically generated">
            <a:extLst>
              <a:ext uri="{FF2B5EF4-FFF2-40B4-BE49-F238E27FC236}">
                <a16:creationId xmlns:a16="http://schemas.microsoft.com/office/drawing/2014/main" id="{227FA29C-7432-4337-9A3E-7292D1799D0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31945" y="969824"/>
            <a:ext cx="3242523" cy="4922982"/>
          </a:xfrm>
          <a:prstGeom prst="rect">
            <a:avLst/>
          </a:prstGeom>
        </p:spPr>
      </p:pic>
      <p:sp>
        <p:nvSpPr>
          <p:cNvPr id="9" name="TextBox 8">
            <a:extLst>
              <a:ext uri="{FF2B5EF4-FFF2-40B4-BE49-F238E27FC236}">
                <a16:creationId xmlns:a16="http://schemas.microsoft.com/office/drawing/2014/main" id="{37E32FBB-6377-403B-B5A8-5AF61EB3DCED}"/>
              </a:ext>
            </a:extLst>
          </p:cNvPr>
          <p:cNvSpPr txBox="1"/>
          <p:nvPr/>
        </p:nvSpPr>
        <p:spPr>
          <a:xfrm>
            <a:off x="318652" y="6888466"/>
            <a:ext cx="3006787" cy="369332"/>
          </a:xfrm>
          <a:prstGeom prst="rect">
            <a:avLst/>
          </a:prstGeom>
          <a:noFill/>
        </p:spPr>
        <p:txBody>
          <a:bodyPr wrap="square" rtlCol="0">
            <a:spAutoFit/>
          </a:bodyPr>
          <a:lstStyle/>
          <a:p>
            <a:r>
              <a:rPr lang="en-US" sz="900">
                <a:hlinkClick r:id="rId5" tooltip="http://www.freefoto.com/preview/13-04-69/Broken-Window"/>
              </a:rPr>
              <a:t>This Photo</a:t>
            </a:r>
            <a:r>
              <a:rPr lang="en-US" sz="900"/>
              <a:t> by Unknown Author is licensed under </a:t>
            </a:r>
            <a:r>
              <a:rPr lang="en-US" sz="900">
                <a:hlinkClick r:id="rId6" tooltip="https://creativecommons.org/licenses/by-nc-nd/3.0/"/>
              </a:rPr>
              <a:t>CC BY-NC-ND</a:t>
            </a:r>
            <a:endParaRPr lang="en-US" sz="900"/>
          </a:p>
        </p:txBody>
      </p:sp>
      <p:sp>
        <p:nvSpPr>
          <p:cNvPr id="3" name="Rectangle 2">
            <a:extLst>
              <a:ext uri="{FF2B5EF4-FFF2-40B4-BE49-F238E27FC236}">
                <a16:creationId xmlns:a16="http://schemas.microsoft.com/office/drawing/2014/main" id="{39D8C008-3BE4-4052-8B08-14385B9B2139}"/>
              </a:ext>
            </a:extLst>
          </p:cNvPr>
          <p:cNvSpPr/>
          <p:nvPr/>
        </p:nvSpPr>
        <p:spPr>
          <a:xfrm>
            <a:off x="7195127" y="2379663"/>
            <a:ext cx="738909" cy="905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CFFFF"/>
                </a:solidFill>
              </a:rPr>
              <a:t>Eph.</a:t>
            </a:r>
          </a:p>
        </p:txBody>
      </p:sp>
      <p:sp>
        <p:nvSpPr>
          <p:cNvPr id="10" name="Rectangle 9">
            <a:extLst>
              <a:ext uri="{FF2B5EF4-FFF2-40B4-BE49-F238E27FC236}">
                <a16:creationId xmlns:a16="http://schemas.microsoft.com/office/drawing/2014/main" id="{E07CA1F0-D648-47B1-A005-A4473A3CC973}"/>
              </a:ext>
            </a:extLst>
          </p:cNvPr>
          <p:cNvSpPr/>
          <p:nvPr/>
        </p:nvSpPr>
        <p:spPr>
          <a:xfrm>
            <a:off x="6128325" y="2384287"/>
            <a:ext cx="738909" cy="905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rgbClr val="CCFFFF"/>
                </a:solidFill>
              </a:rPr>
              <a:t>Smy</a:t>
            </a:r>
            <a:r>
              <a:rPr lang="en-US" b="1" dirty="0">
                <a:solidFill>
                  <a:srgbClr val="CCFFFF"/>
                </a:solidFill>
              </a:rPr>
              <a:t>.</a:t>
            </a:r>
          </a:p>
        </p:txBody>
      </p:sp>
      <p:sp>
        <p:nvSpPr>
          <p:cNvPr id="11" name="Rectangle 10">
            <a:extLst>
              <a:ext uri="{FF2B5EF4-FFF2-40B4-BE49-F238E27FC236}">
                <a16:creationId xmlns:a16="http://schemas.microsoft.com/office/drawing/2014/main" id="{3BEA1142-480D-48F2-B1E3-A5C8EEFA8A15}"/>
              </a:ext>
            </a:extLst>
          </p:cNvPr>
          <p:cNvSpPr/>
          <p:nvPr/>
        </p:nvSpPr>
        <p:spPr>
          <a:xfrm>
            <a:off x="5006107" y="2388911"/>
            <a:ext cx="849741" cy="905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rgbClr val="CCFFFF"/>
                </a:solidFill>
              </a:rPr>
              <a:t>Laod</a:t>
            </a:r>
            <a:r>
              <a:rPr lang="en-US" b="1" dirty="0">
                <a:solidFill>
                  <a:srgbClr val="CCFFFF"/>
                </a:solidFill>
              </a:rPr>
              <a:t>.</a:t>
            </a:r>
          </a:p>
        </p:txBody>
      </p:sp>
    </p:spTree>
    <p:extLst>
      <p:ext uri="{BB962C8B-B14F-4D97-AF65-F5344CB8AC3E}">
        <p14:creationId xmlns:p14="http://schemas.microsoft.com/office/powerpoint/2010/main" val="206243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990600"/>
            <a:ext cx="6324599" cy="477982"/>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No Authority For Sponsoring Churches</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BDCBD366-3B80-40BD-9046-D4017117A924}"/>
              </a:ext>
            </a:extLst>
          </p:cNvPr>
          <p:cNvSpPr/>
          <p:nvPr/>
        </p:nvSpPr>
        <p:spPr>
          <a:xfrm>
            <a:off x="1413168" y="2325261"/>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III. </a:t>
            </a:r>
            <a:r>
              <a:rPr lang="en-US" sz="3600" dirty="0">
                <a:solidFill>
                  <a:srgbClr val="FFFF99"/>
                </a:solidFill>
                <a:ea typeface="Verdana" panose="020B0604030504040204" pitchFamily="34" charset="0"/>
              </a:rPr>
              <a:t>Sponsoring Churches Violate God’s Design</a:t>
            </a:r>
            <a:endParaRPr lang="en-US" sz="3400" dirty="0">
              <a:solidFill>
                <a:srgbClr val="FFFF99"/>
              </a:solidFill>
            </a:endParaRPr>
          </a:p>
        </p:txBody>
      </p:sp>
      <p:sp>
        <p:nvSpPr>
          <p:cNvPr id="5" name="Rectangle: Rounded Corners 4">
            <a:extLst>
              <a:ext uri="{FF2B5EF4-FFF2-40B4-BE49-F238E27FC236}">
                <a16:creationId xmlns:a16="http://schemas.microsoft.com/office/drawing/2014/main" id="{A0F73498-384B-4740-A5F3-E12A9A8CE142}"/>
              </a:ext>
            </a:extLst>
          </p:cNvPr>
          <p:cNvSpPr/>
          <p:nvPr/>
        </p:nvSpPr>
        <p:spPr>
          <a:xfrm>
            <a:off x="1413168" y="1641754"/>
            <a:ext cx="6324599" cy="477982"/>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No Authority For Sponsoring Churches</a:t>
            </a:r>
            <a:endParaRPr lang="en-US" sz="2400" dirty="0">
              <a:solidFill>
                <a:schemeClr val="bg1"/>
              </a:solidFill>
            </a:endParaRPr>
          </a:p>
        </p:txBody>
      </p:sp>
    </p:spTree>
    <p:extLst>
      <p:ext uri="{BB962C8B-B14F-4D97-AF65-F5344CB8AC3E}">
        <p14:creationId xmlns:p14="http://schemas.microsoft.com/office/powerpoint/2010/main" val="238724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God’s design</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849747"/>
            <a:ext cx="8377382" cy="5569525"/>
          </a:xfrm>
        </p:spPr>
        <p:txBody>
          <a:bodyPr/>
          <a:lstStyle/>
          <a:p>
            <a:pPr marL="0" indent="0">
              <a:buNone/>
            </a:pPr>
            <a:r>
              <a:rPr lang="en-US" dirty="0">
                <a:solidFill>
                  <a:schemeClr val="bg1"/>
                </a:solidFill>
              </a:rPr>
              <a:t>2 Co.8</a:t>
            </a:r>
            <a:r>
              <a:rPr lang="en-US" baseline="30000" dirty="0">
                <a:solidFill>
                  <a:srgbClr val="FFFF00"/>
                </a:solidFill>
              </a:rPr>
              <a:t>13</a:t>
            </a:r>
            <a:r>
              <a:rPr lang="en-US" baseline="30000" dirty="0">
                <a:solidFill>
                  <a:schemeClr val="bg1"/>
                </a:solidFill>
              </a:rPr>
              <a:t> </a:t>
            </a:r>
            <a:r>
              <a:rPr lang="en-US" dirty="0">
                <a:solidFill>
                  <a:schemeClr val="bg1"/>
                </a:solidFill>
              </a:rPr>
              <a:t>For I do not mean that others should be eased and you burdened; </a:t>
            </a:r>
            <a:r>
              <a:rPr lang="en-US" baseline="30000" dirty="0">
                <a:solidFill>
                  <a:srgbClr val="FFFF00"/>
                </a:solidFill>
              </a:rPr>
              <a:t>14</a:t>
            </a:r>
            <a:r>
              <a:rPr lang="en-US" i="1" baseline="30000" dirty="0">
                <a:solidFill>
                  <a:schemeClr val="bg1"/>
                </a:solidFill>
              </a:rPr>
              <a:t> </a:t>
            </a:r>
            <a:r>
              <a:rPr lang="en-US" dirty="0">
                <a:solidFill>
                  <a:schemeClr val="bg1"/>
                </a:solidFill>
              </a:rPr>
              <a:t>but by an equality, that now at this time your </a:t>
            </a:r>
            <a:r>
              <a:rPr lang="en-US" dirty="0" err="1">
                <a:solidFill>
                  <a:schemeClr val="bg1"/>
                </a:solidFill>
              </a:rPr>
              <a:t>abun</a:t>
            </a:r>
            <a:r>
              <a:rPr lang="en-US" dirty="0">
                <a:solidFill>
                  <a:schemeClr val="bg1"/>
                </a:solidFill>
              </a:rPr>
              <a:t>-dance may supply their lack, that their </a:t>
            </a:r>
            <a:r>
              <a:rPr lang="en-US" dirty="0" err="1">
                <a:solidFill>
                  <a:schemeClr val="bg1"/>
                </a:solidFill>
              </a:rPr>
              <a:t>abun</a:t>
            </a:r>
            <a:r>
              <a:rPr lang="en-US" dirty="0">
                <a:solidFill>
                  <a:schemeClr val="bg1"/>
                </a:solidFill>
              </a:rPr>
              <a:t>-dance also may supply your lack—that there may be equality.</a:t>
            </a:r>
          </a:p>
          <a:p>
            <a:pPr marL="457200" lvl="1" indent="0">
              <a:buNone/>
            </a:pPr>
            <a:endParaRPr lang="en-US" dirty="0">
              <a:solidFill>
                <a:schemeClr val="bg1"/>
              </a:solidFill>
            </a:endParaRPr>
          </a:p>
        </p:txBody>
      </p:sp>
    </p:spTree>
    <p:extLst>
      <p:ext uri="{BB962C8B-B14F-4D97-AF65-F5344CB8AC3E}">
        <p14:creationId xmlns:p14="http://schemas.microsoft.com/office/powerpoint/2010/main" val="745241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Illustrated: Jerusalem–Samaria </a:t>
            </a:r>
            <a:r>
              <a:rPr lang="en-US" sz="3600" dirty="0">
                <a:solidFill>
                  <a:schemeClr val="bg1"/>
                </a:solidFill>
              </a:rPr>
              <a:t>(Ac.2; 8)</a:t>
            </a:r>
          </a:p>
        </p:txBody>
      </p:sp>
      <p:pic>
        <p:nvPicPr>
          <p:cNvPr id="9" name="Content Placeholder 8" descr="A picture containing text, map&#10;&#10;Description automatically generated">
            <a:extLst>
              <a:ext uri="{FF2B5EF4-FFF2-40B4-BE49-F238E27FC236}">
                <a16:creationId xmlns:a16="http://schemas.microsoft.com/office/drawing/2014/main" id="{DC179D94-FE76-4EDC-9667-7B5AD8521C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6" y="928932"/>
            <a:ext cx="6709586" cy="5252648"/>
          </a:xfrm>
          <a:noFill/>
        </p:spPr>
      </p:pic>
      <p:sp>
        <p:nvSpPr>
          <p:cNvPr id="6" name="Rectangle 5">
            <a:extLst>
              <a:ext uri="{FF2B5EF4-FFF2-40B4-BE49-F238E27FC236}">
                <a16:creationId xmlns:a16="http://schemas.microsoft.com/office/drawing/2014/main" id="{89A90605-615E-4892-8F47-AEA3396AFEF2}"/>
              </a:ext>
            </a:extLst>
          </p:cNvPr>
          <p:cNvSpPr/>
          <p:nvPr/>
        </p:nvSpPr>
        <p:spPr>
          <a:xfrm>
            <a:off x="7084289" y="2309090"/>
            <a:ext cx="341746" cy="1662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BDA8207-13C6-4950-9709-FB901CF5646D}"/>
              </a:ext>
            </a:extLst>
          </p:cNvPr>
          <p:cNvSpPr/>
          <p:nvPr/>
        </p:nvSpPr>
        <p:spPr>
          <a:xfrm>
            <a:off x="7042728" y="1805712"/>
            <a:ext cx="341746" cy="1662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325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Illustrated: Jerusalem–Antioch </a:t>
            </a:r>
            <a:r>
              <a:rPr lang="en-US" sz="3600" dirty="0">
                <a:solidFill>
                  <a:schemeClr val="bg1"/>
                </a:solidFill>
              </a:rPr>
              <a:t>(Ac.2; 11)</a:t>
            </a:r>
          </a:p>
        </p:txBody>
      </p:sp>
      <p:pic>
        <p:nvPicPr>
          <p:cNvPr id="9" name="Content Placeholder 8" descr="A picture containing text, map&#10;&#10;Description automatically generated">
            <a:extLst>
              <a:ext uri="{FF2B5EF4-FFF2-40B4-BE49-F238E27FC236}">
                <a16:creationId xmlns:a16="http://schemas.microsoft.com/office/drawing/2014/main" id="{DC179D94-FE76-4EDC-9667-7B5AD8521C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91498" y="928932"/>
            <a:ext cx="6709586" cy="5252648"/>
          </a:xfrm>
        </p:spPr>
      </p:pic>
      <p:sp>
        <p:nvSpPr>
          <p:cNvPr id="5" name="Rectangle 4">
            <a:extLst>
              <a:ext uri="{FF2B5EF4-FFF2-40B4-BE49-F238E27FC236}">
                <a16:creationId xmlns:a16="http://schemas.microsoft.com/office/drawing/2014/main" id="{7E3658C6-52AF-4EE3-9A68-658425808652}"/>
              </a:ext>
            </a:extLst>
          </p:cNvPr>
          <p:cNvSpPr/>
          <p:nvPr/>
        </p:nvSpPr>
        <p:spPr>
          <a:xfrm>
            <a:off x="6858000" y="3315855"/>
            <a:ext cx="512618" cy="15240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861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Illustrated: Ephesus </a:t>
            </a:r>
            <a:r>
              <a:rPr lang="en-US" sz="3600" dirty="0">
                <a:solidFill>
                  <a:schemeClr val="bg1"/>
                </a:solidFill>
              </a:rPr>
              <a:t>(Ac.19; Col.1-2,4)</a:t>
            </a:r>
          </a:p>
        </p:txBody>
      </p:sp>
      <p:pic>
        <p:nvPicPr>
          <p:cNvPr id="6" name="Content Placeholder 5" descr="A picture containing text, map&#10;&#10;Description automatically generated">
            <a:extLst>
              <a:ext uri="{FF2B5EF4-FFF2-40B4-BE49-F238E27FC236}">
                <a16:creationId xmlns:a16="http://schemas.microsoft.com/office/drawing/2014/main" id="{379DFA75-7FB1-4129-B34B-F1C254D502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4112" y="849749"/>
            <a:ext cx="5231191" cy="5934901"/>
          </a:xfrm>
        </p:spPr>
      </p:pic>
      <p:sp>
        <p:nvSpPr>
          <p:cNvPr id="5" name="Rectangle 4">
            <a:extLst>
              <a:ext uri="{FF2B5EF4-FFF2-40B4-BE49-F238E27FC236}">
                <a16:creationId xmlns:a16="http://schemas.microsoft.com/office/drawing/2014/main" id="{B01CEA18-4849-48D1-807C-E838FB2D5009}"/>
              </a:ext>
            </a:extLst>
          </p:cNvPr>
          <p:cNvSpPr/>
          <p:nvPr/>
        </p:nvSpPr>
        <p:spPr>
          <a:xfrm>
            <a:off x="5735783" y="4608022"/>
            <a:ext cx="650240" cy="2235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236D20F-0272-441D-8FBE-7C7665187219}"/>
              </a:ext>
            </a:extLst>
          </p:cNvPr>
          <p:cNvSpPr/>
          <p:nvPr/>
        </p:nvSpPr>
        <p:spPr>
          <a:xfrm>
            <a:off x="5036583" y="4511048"/>
            <a:ext cx="650240" cy="2235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382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God’s design</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849747"/>
            <a:ext cx="8377382" cy="5569525"/>
          </a:xfrm>
        </p:spPr>
        <p:txBody>
          <a:bodyPr/>
          <a:lstStyle/>
          <a:p>
            <a:pPr marL="0" indent="0">
              <a:spcAft>
                <a:spcPts val="600"/>
              </a:spcAft>
              <a:buNone/>
            </a:pPr>
            <a:r>
              <a:rPr lang="en-US" dirty="0">
                <a:solidFill>
                  <a:schemeClr val="bg1"/>
                </a:solidFill>
              </a:rPr>
              <a:t>Ro.1</a:t>
            </a:r>
            <a:r>
              <a:rPr lang="en-US" baseline="30000" dirty="0">
                <a:solidFill>
                  <a:srgbClr val="FFFF00"/>
                </a:solidFill>
              </a:rPr>
              <a:t>8</a:t>
            </a:r>
            <a:r>
              <a:rPr lang="en-US" baseline="30000" dirty="0">
                <a:solidFill>
                  <a:schemeClr val="bg1"/>
                </a:solidFill>
              </a:rPr>
              <a:t> </a:t>
            </a:r>
            <a:r>
              <a:rPr lang="en-US" dirty="0">
                <a:solidFill>
                  <a:schemeClr val="bg1"/>
                </a:solidFill>
              </a:rPr>
              <a:t> First, I thank my God through Jesus Christ for you all, that your faith is spoken of throughout the whole world.</a:t>
            </a:r>
          </a:p>
          <a:p>
            <a:pPr marL="0" indent="0">
              <a:buNone/>
            </a:pPr>
            <a:r>
              <a:rPr lang="en-US" dirty="0">
                <a:solidFill>
                  <a:schemeClr val="bg1"/>
                </a:solidFill>
              </a:rPr>
              <a:t>1 Th.1</a:t>
            </a:r>
            <a:r>
              <a:rPr lang="en-US" baseline="30000" dirty="0">
                <a:solidFill>
                  <a:srgbClr val="FFFF00"/>
                </a:solidFill>
              </a:rPr>
              <a:t>8</a:t>
            </a:r>
            <a:r>
              <a:rPr lang="en-US" dirty="0">
                <a:solidFill>
                  <a:schemeClr val="bg1"/>
                </a:solidFill>
              </a:rPr>
              <a:t> For from you the word of the Lord has sounded forth, not only in Macedonia and Achaia, but also in every place.  Your faith toward God has gone out, so that we do not need to say anything.</a:t>
            </a:r>
          </a:p>
        </p:txBody>
      </p:sp>
    </p:spTree>
    <p:extLst>
      <p:ext uri="{BB962C8B-B14F-4D97-AF65-F5344CB8AC3E}">
        <p14:creationId xmlns:p14="http://schemas.microsoft.com/office/powerpoint/2010/main" val="118994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990600"/>
            <a:ext cx="6324599" cy="477982"/>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No Authority For Sponsoring Churches</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BDCBD366-3B80-40BD-9046-D4017117A924}"/>
              </a:ext>
            </a:extLst>
          </p:cNvPr>
          <p:cNvSpPr/>
          <p:nvPr/>
        </p:nvSpPr>
        <p:spPr>
          <a:xfrm>
            <a:off x="1413168" y="2971807"/>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IV. </a:t>
            </a:r>
            <a:r>
              <a:rPr lang="en-US" sz="3600" dirty="0">
                <a:solidFill>
                  <a:srgbClr val="FFFF99"/>
                </a:solidFill>
                <a:ea typeface="Verdana" panose="020B0604030504040204" pitchFamily="34" charset="0"/>
              </a:rPr>
              <a:t>Sponsoring Church Elders Become M. Society</a:t>
            </a:r>
            <a:endParaRPr lang="en-US" sz="3400" dirty="0">
              <a:solidFill>
                <a:srgbClr val="FFFF99"/>
              </a:solidFill>
            </a:endParaRPr>
          </a:p>
        </p:txBody>
      </p:sp>
      <p:sp>
        <p:nvSpPr>
          <p:cNvPr id="5" name="Rectangle: Rounded Corners 4">
            <a:extLst>
              <a:ext uri="{FF2B5EF4-FFF2-40B4-BE49-F238E27FC236}">
                <a16:creationId xmlns:a16="http://schemas.microsoft.com/office/drawing/2014/main" id="{A0F73498-384B-4740-A5F3-E12A9A8CE142}"/>
              </a:ext>
            </a:extLst>
          </p:cNvPr>
          <p:cNvSpPr/>
          <p:nvPr/>
        </p:nvSpPr>
        <p:spPr>
          <a:xfrm>
            <a:off x="1413168" y="1641754"/>
            <a:ext cx="6324599" cy="477982"/>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No Authority For Sponsoring Churches</a:t>
            </a:r>
            <a:endParaRPr lang="en-US" sz="2400" dirty="0">
              <a:solidFill>
                <a:schemeClr val="bg1"/>
              </a:solidFill>
            </a:endParaRPr>
          </a:p>
        </p:txBody>
      </p:sp>
      <p:sp>
        <p:nvSpPr>
          <p:cNvPr id="6" name="Rectangle: Rounded Corners 5">
            <a:extLst>
              <a:ext uri="{FF2B5EF4-FFF2-40B4-BE49-F238E27FC236}">
                <a16:creationId xmlns:a16="http://schemas.microsoft.com/office/drawing/2014/main" id="{B83EE10E-1DBB-40B7-AECF-E5A1BE87881D}"/>
              </a:ext>
            </a:extLst>
          </p:cNvPr>
          <p:cNvSpPr/>
          <p:nvPr/>
        </p:nvSpPr>
        <p:spPr>
          <a:xfrm>
            <a:off x="1417789" y="2302155"/>
            <a:ext cx="6324599" cy="477982"/>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a:t>
            </a:r>
            <a:r>
              <a:rPr lang="en-US" sz="2400" dirty="0">
                <a:solidFill>
                  <a:schemeClr val="bg1"/>
                </a:solidFill>
                <a:ea typeface="Verdana" panose="020B0604030504040204" pitchFamily="34" charset="0"/>
              </a:rPr>
              <a:t>Sponsoring Churches Violate Design</a:t>
            </a:r>
            <a:endParaRPr lang="en-US" sz="2400" dirty="0">
              <a:solidFill>
                <a:schemeClr val="bg1"/>
              </a:solidFill>
            </a:endParaRPr>
          </a:p>
        </p:txBody>
      </p:sp>
    </p:spTree>
    <p:extLst>
      <p:ext uri="{BB962C8B-B14F-4D97-AF65-F5344CB8AC3E}">
        <p14:creationId xmlns:p14="http://schemas.microsoft.com/office/powerpoint/2010/main" val="3218083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A single congregation</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877455"/>
            <a:ext cx="8040253" cy="5652653"/>
          </a:xfrm>
        </p:spPr>
        <p:txBody>
          <a:bodyPr/>
          <a:lstStyle/>
          <a:p>
            <a:pPr marL="0" indent="0">
              <a:buNone/>
            </a:pPr>
            <a:r>
              <a:rPr lang="en-US" dirty="0">
                <a:solidFill>
                  <a:schemeClr val="bg1"/>
                </a:solidFill>
              </a:rPr>
              <a:t>2 Co.4</a:t>
            </a:r>
            <a:r>
              <a:rPr lang="en-US" baseline="30000" dirty="0">
                <a:solidFill>
                  <a:srgbClr val="FFFF00"/>
                </a:solidFill>
              </a:rPr>
              <a:t>7</a:t>
            </a:r>
            <a:r>
              <a:rPr lang="en-US" baseline="30000" dirty="0">
                <a:solidFill>
                  <a:schemeClr val="bg1"/>
                </a:solidFill>
              </a:rPr>
              <a:t> </a:t>
            </a:r>
            <a:r>
              <a:rPr lang="en-US" dirty="0">
                <a:solidFill>
                  <a:schemeClr val="bg1"/>
                </a:solidFill>
              </a:rPr>
              <a:t>But we have this treasure in earthen vessels, that the excellence of the power may be of God and not of us.</a:t>
            </a:r>
          </a:p>
          <a:p>
            <a:pPr marL="0" indent="0">
              <a:buNone/>
            </a:pPr>
            <a:r>
              <a:rPr lang="en-US" dirty="0">
                <a:solidFill>
                  <a:schemeClr val="bg1"/>
                </a:solidFill>
              </a:rPr>
              <a:t>A single congregation cannot do what …</a:t>
            </a:r>
          </a:p>
          <a:p>
            <a:pPr lvl="1">
              <a:buFont typeface="Wingdings" panose="05000000000000000000" pitchFamily="2" charset="2"/>
              <a:buChar char="§"/>
            </a:pPr>
            <a:r>
              <a:rPr lang="en-US" sz="3200" dirty="0">
                <a:solidFill>
                  <a:schemeClr val="bg1"/>
                </a:solidFill>
              </a:rPr>
              <a:t>many congregations can do.</a:t>
            </a:r>
          </a:p>
          <a:p>
            <a:pPr lvl="1">
              <a:buFont typeface="Wingdings" panose="05000000000000000000" pitchFamily="2" charset="2"/>
              <a:buChar char="§"/>
            </a:pPr>
            <a:r>
              <a:rPr lang="en-US" sz="3200" dirty="0">
                <a:solidFill>
                  <a:schemeClr val="bg1"/>
                </a:solidFill>
              </a:rPr>
              <a:t>a denomination can do.</a:t>
            </a:r>
          </a:p>
          <a:p>
            <a:pPr lvl="1">
              <a:buFont typeface="Wingdings" panose="05000000000000000000" pitchFamily="2" charset="2"/>
              <a:buChar char="§"/>
            </a:pPr>
            <a:r>
              <a:rPr lang="en-US" sz="3200" dirty="0">
                <a:solidFill>
                  <a:schemeClr val="bg1"/>
                </a:solidFill>
              </a:rPr>
              <a:t>brunt force can do.</a:t>
            </a:r>
          </a:p>
          <a:p>
            <a:pPr lvl="1">
              <a:buFont typeface="Wingdings" panose="05000000000000000000" pitchFamily="2" charset="2"/>
              <a:buChar char="§"/>
            </a:pPr>
            <a:r>
              <a:rPr lang="en-US" sz="3200" dirty="0">
                <a:solidFill>
                  <a:schemeClr val="bg1"/>
                </a:solidFill>
              </a:rPr>
              <a:t>an angel can do.</a:t>
            </a:r>
          </a:p>
          <a:p>
            <a:pPr lvl="1">
              <a:buFont typeface="Wingdings" panose="05000000000000000000" pitchFamily="2" charset="2"/>
              <a:buChar char="§"/>
            </a:pPr>
            <a:r>
              <a:rPr lang="en-US" sz="3200" dirty="0">
                <a:solidFill>
                  <a:schemeClr val="bg1"/>
                </a:solidFill>
              </a:rPr>
              <a:t>human government can do.</a:t>
            </a:r>
          </a:p>
          <a:p>
            <a:pPr marL="457200" lvl="1" indent="-457200" algn="ctr">
              <a:buNone/>
            </a:pPr>
            <a:r>
              <a:rPr lang="en-US" sz="3200" dirty="0">
                <a:solidFill>
                  <a:srgbClr val="FFFFCC"/>
                </a:solidFill>
              </a:rPr>
              <a:t>Should we become denominations…?</a:t>
            </a:r>
          </a:p>
        </p:txBody>
      </p:sp>
    </p:spTree>
    <p:extLst>
      <p:ext uri="{BB962C8B-B14F-4D97-AF65-F5344CB8AC3E}">
        <p14:creationId xmlns:p14="http://schemas.microsoft.com/office/powerpoint/2010/main" val="44422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Elders – </a:t>
            </a:r>
            <a:r>
              <a:rPr lang="en-US" sz="3200" dirty="0">
                <a:solidFill>
                  <a:schemeClr val="bg1"/>
                </a:solidFill>
              </a:rPr>
              <a:t>1 Peter 5:1-4</a:t>
            </a:r>
            <a:r>
              <a:rPr lang="en-US" sz="3600" dirty="0">
                <a:solidFill>
                  <a:srgbClr val="FFFFCC"/>
                </a:solidFill>
              </a:rPr>
              <a:t>  </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849747"/>
            <a:ext cx="8377382" cy="5569525"/>
          </a:xfrm>
        </p:spPr>
        <p:txBody>
          <a:bodyPr/>
          <a:lstStyle/>
          <a:p>
            <a:pPr marL="0" indent="0">
              <a:buNone/>
            </a:pPr>
            <a:endParaRPr lang="en-US" dirty="0">
              <a:solidFill>
                <a:schemeClr val="bg1"/>
              </a:solidFill>
            </a:endParaRPr>
          </a:p>
        </p:txBody>
      </p:sp>
      <p:sp>
        <p:nvSpPr>
          <p:cNvPr id="3" name="Rectangle 2">
            <a:extLst>
              <a:ext uri="{FF2B5EF4-FFF2-40B4-BE49-F238E27FC236}">
                <a16:creationId xmlns:a16="http://schemas.microsoft.com/office/drawing/2014/main" id="{C3852A7C-2F1B-4216-89BB-00678513CAFB}"/>
              </a:ext>
            </a:extLst>
          </p:cNvPr>
          <p:cNvSpPr/>
          <p:nvPr/>
        </p:nvSpPr>
        <p:spPr>
          <a:xfrm>
            <a:off x="378692" y="905164"/>
            <a:ext cx="4147126" cy="5486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300"/>
              </a:spcAft>
            </a:pPr>
            <a:r>
              <a:rPr lang="en-US" sz="3600" u="sng" dirty="0"/>
              <a:t>Words</a:t>
            </a:r>
          </a:p>
          <a:p>
            <a:pPr algn="ctr">
              <a:spcAft>
                <a:spcPts val="400"/>
              </a:spcAft>
            </a:pPr>
            <a:r>
              <a:rPr lang="en-US" sz="3200" dirty="0">
                <a:solidFill>
                  <a:srgbClr val="FFFF99"/>
                </a:solidFill>
              </a:rPr>
              <a:t>Elders</a:t>
            </a:r>
            <a:r>
              <a:rPr lang="en-US" sz="3200" dirty="0"/>
              <a:t>  </a:t>
            </a:r>
            <a:r>
              <a:rPr lang="en-US" sz="2800" dirty="0">
                <a:solidFill>
                  <a:srgbClr val="FFFF99"/>
                </a:solidFill>
              </a:rPr>
              <a:t>[Presbyters] </a:t>
            </a:r>
            <a:r>
              <a:rPr lang="en-US" sz="2400" dirty="0"/>
              <a:t>1-2</a:t>
            </a:r>
            <a:endParaRPr lang="en-US" sz="3200" dirty="0"/>
          </a:p>
          <a:p>
            <a:pPr algn="ctr">
              <a:spcAft>
                <a:spcPts val="400"/>
              </a:spcAft>
            </a:pPr>
            <a:r>
              <a:rPr lang="en-US" sz="3200" dirty="0">
                <a:solidFill>
                  <a:srgbClr val="FFFF99"/>
                </a:solidFill>
              </a:rPr>
              <a:t>Shepherd </a:t>
            </a:r>
            <a:r>
              <a:rPr lang="en-US" sz="3200" dirty="0"/>
              <a:t> </a:t>
            </a:r>
            <a:r>
              <a:rPr lang="en-US" sz="2800" dirty="0">
                <a:solidFill>
                  <a:srgbClr val="FFFF99"/>
                </a:solidFill>
              </a:rPr>
              <a:t>[Pastor]</a:t>
            </a:r>
            <a:r>
              <a:rPr lang="en-US" sz="3200" dirty="0">
                <a:solidFill>
                  <a:srgbClr val="FFFF99"/>
                </a:solidFill>
              </a:rPr>
              <a:t> </a:t>
            </a:r>
            <a:r>
              <a:rPr lang="en-US" sz="2400" dirty="0"/>
              <a:t>2</a:t>
            </a:r>
            <a:endParaRPr lang="en-US" sz="2800" dirty="0"/>
          </a:p>
          <a:p>
            <a:pPr algn="ctr">
              <a:spcAft>
                <a:spcPts val="600"/>
              </a:spcAft>
            </a:pPr>
            <a:r>
              <a:rPr lang="en-US" sz="3200" dirty="0">
                <a:solidFill>
                  <a:srgbClr val="FFFF99"/>
                </a:solidFill>
              </a:rPr>
              <a:t>Overseers  </a:t>
            </a:r>
            <a:r>
              <a:rPr lang="en-US" sz="2800" dirty="0">
                <a:solidFill>
                  <a:srgbClr val="FFFF99"/>
                </a:solidFill>
              </a:rPr>
              <a:t>[Bishop]</a:t>
            </a:r>
            <a:r>
              <a:rPr lang="en-US" sz="3200" dirty="0">
                <a:solidFill>
                  <a:srgbClr val="FFFF99"/>
                </a:solidFill>
              </a:rPr>
              <a:t> </a:t>
            </a:r>
            <a:r>
              <a:rPr lang="en-US" sz="2400" dirty="0"/>
              <a:t>2</a:t>
            </a:r>
            <a:endParaRPr lang="en-US" sz="3200" dirty="0"/>
          </a:p>
          <a:p>
            <a:pPr algn="ctr">
              <a:spcAft>
                <a:spcPts val="300"/>
              </a:spcAft>
            </a:pPr>
            <a:r>
              <a:rPr lang="en-US" sz="3600" u="sng" dirty="0"/>
              <a:t>Work</a:t>
            </a:r>
            <a:endParaRPr lang="en-US" sz="3200" u="sng" dirty="0"/>
          </a:p>
          <a:p>
            <a:pPr algn="ctr"/>
            <a:r>
              <a:rPr lang="en-US" sz="3200" dirty="0">
                <a:solidFill>
                  <a:srgbClr val="CCFFFF"/>
                </a:solidFill>
              </a:rPr>
              <a:t>Shepherd</a:t>
            </a:r>
            <a:r>
              <a:rPr lang="en-US" sz="3200" dirty="0"/>
              <a:t> </a:t>
            </a:r>
            <a:r>
              <a:rPr lang="en-US" sz="2400" dirty="0"/>
              <a:t>2</a:t>
            </a:r>
            <a:endParaRPr lang="en-US" sz="3200" dirty="0"/>
          </a:p>
          <a:p>
            <a:pPr algn="ctr">
              <a:spcAft>
                <a:spcPts val="600"/>
              </a:spcAft>
            </a:pPr>
            <a:r>
              <a:rPr lang="en-US" sz="3200" dirty="0">
                <a:solidFill>
                  <a:srgbClr val="CCFFFF"/>
                </a:solidFill>
              </a:rPr>
              <a:t>Overseers</a:t>
            </a:r>
            <a:r>
              <a:rPr lang="en-US" sz="3200" dirty="0"/>
              <a:t> </a:t>
            </a:r>
            <a:r>
              <a:rPr lang="en-US" sz="2400" dirty="0"/>
              <a:t>2</a:t>
            </a:r>
            <a:endParaRPr lang="en-US" sz="3200" dirty="0"/>
          </a:p>
          <a:p>
            <a:pPr algn="ctr"/>
            <a:r>
              <a:rPr lang="en-US" sz="3600" u="sng" dirty="0"/>
              <a:t>Where</a:t>
            </a:r>
          </a:p>
          <a:p>
            <a:pPr algn="ctr"/>
            <a:r>
              <a:rPr lang="en-US" sz="3200" dirty="0">
                <a:solidFill>
                  <a:srgbClr val="FFC000"/>
                </a:solidFill>
              </a:rPr>
              <a:t>Flock</a:t>
            </a:r>
            <a:r>
              <a:rPr lang="en-US" sz="3200" dirty="0"/>
              <a:t> </a:t>
            </a:r>
            <a:r>
              <a:rPr lang="en-US" sz="2400" dirty="0"/>
              <a:t>2</a:t>
            </a:r>
            <a:r>
              <a:rPr lang="en-US" sz="3200" dirty="0"/>
              <a:t> </a:t>
            </a:r>
            <a:r>
              <a:rPr lang="en-US" sz="2800" dirty="0"/>
              <a:t>(sg.)</a:t>
            </a:r>
          </a:p>
          <a:p>
            <a:pPr algn="ctr"/>
            <a:r>
              <a:rPr lang="en-US" sz="3200" dirty="0">
                <a:solidFill>
                  <a:srgbClr val="FFC000"/>
                </a:solidFill>
              </a:rPr>
              <a:t>Among you </a:t>
            </a:r>
            <a:r>
              <a:rPr lang="en-US" sz="2400" dirty="0"/>
              <a:t>2</a:t>
            </a:r>
            <a:endParaRPr lang="en-US" sz="3200" dirty="0"/>
          </a:p>
          <a:p>
            <a:pPr algn="ctr"/>
            <a:endParaRPr lang="en-US" sz="3200" dirty="0"/>
          </a:p>
        </p:txBody>
      </p:sp>
      <p:sp>
        <p:nvSpPr>
          <p:cNvPr id="6" name="Rectangle 5">
            <a:extLst>
              <a:ext uri="{FF2B5EF4-FFF2-40B4-BE49-F238E27FC236}">
                <a16:creationId xmlns:a16="http://schemas.microsoft.com/office/drawing/2014/main" id="{59A45A12-C6E7-48CE-A950-FD773903FC23}"/>
              </a:ext>
            </a:extLst>
          </p:cNvPr>
          <p:cNvSpPr/>
          <p:nvPr/>
        </p:nvSpPr>
        <p:spPr>
          <a:xfrm>
            <a:off x="4613566" y="909788"/>
            <a:ext cx="4160977" cy="5486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300"/>
              </a:spcAft>
            </a:pPr>
            <a:r>
              <a:rPr lang="en-US" sz="3600" u="sng" dirty="0"/>
              <a:t>Words</a:t>
            </a:r>
          </a:p>
          <a:p>
            <a:pPr algn="ctr">
              <a:spcAft>
                <a:spcPts val="400"/>
              </a:spcAft>
            </a:pPr>
            <a:r>
              <a:rPr lang="en-US" sz="3200" dirty="0">
                <a:solidFill>
                  <a:srgbClr val="FFFF99"/>
                </a:solidFill>
              </a:rPr>
              <a:t>Archbishop?</a:t>
            </a:r>
          </a:p>
          <a:p>
            <a:pPr algn="ctr">
              <a:spcAft>
                <a:spcPts val="400"/>
              </a:spcAft>
            </a:pPr>
            <a:r>
              <a:rPr lang="en-US" sz="3200" dirty="0">
                <a:solidFill>
                  <a:srgbClr val="FFFF99"/>
                </a:solidFill>
              </a:rPr>
              <a:t>Cardinal?</a:t>
            </a:r>
          </a:p>
          <a:p>
            <a:pPr algn="ctr">
              <a:spcAft>
                <a:spcPts val="600"/>
              </a:spcAft>
            </a:pPr>
            <a:r>
              <a:rPr lang="en-US" sz="3200" dirty="0">
                <a:solidFill>
                  <a:srgbClr val="FFFF99"/>
                </a:solidFill>
              </a:rPr>
              <a:t>Pope?</a:t>
            </a:r>
            <a:endParaRPr lang="en-US" sz="3200" dirty="0"/>
          </a:p>
          <a:p>
            <a:pPr algn="ctr">
              <a:spcAft>
                <a:spcPts val="300"/>
              </a:spcAft>
            </a:pPr>
            <a:r>
              <a:rPr lang="en-US" sz="3600" u="sng" dirty="0"/>
              <a:t>Work</a:t>
            </a:r>
            <a:endParaRPr lang="en-US" sz="3200" u="sng" dirty="0"/>
          </a:p>
          <a:p>
            <a:pPr algn="ctr"/>
            <a:r>
              <a:rPr lang="en-US" sz="3200" dirty="0">
                <a:solidFill>
                  <a:srgbClr val="CCFFFF"/>
                </a:solidFill>
              </a:rPr>
              <a:t>No marriage</a:t>
            </a:r>
            <a:endParaRPr lang="en-US" sz="3200" dirty="0"/>
          </a:p>
          <a:p>
            <a:pPr algn="ctr">
              <a:spcAft>
                <a:spcPts val="600"/>
              </a:spcAft>
            </a:pPr>
            <a:r>
              <a:rPr lang="en-US" sz="3200" dirty="0">
                <a:solidFill>
                  <a:srgbClr val="CCFFFF"/>
                </a:solidFill>
              </a:rPr>
              <a:t>Power over life/death</a:t>
            </a:r>
            <a:endParaRPr lang="en-US" sz="3200" dirty="0"/>
          </a:p>
          <a:p>
            <a:pPr algn="ctr"/>
            <a:r>
              <a:rPr lang="en-US" sz="3600" u="sng" dirty="0"/>
              <a:t>Where</a:t>
            </a:r>
          </a:p>
          <a:p>
            <a:pPr algn="ctr"/>
            <a:r>
              <a:rPr lang="en-US" sz="3200" dirty="0">
                <a:solidFill>
                  <a:srgbClr val="FFC000"/>
                </a:solidFill>
              </a:rPr>
              <a:t>Diocese</a:t>
            </a:r>
            <a:endParaRPr lang="en-US" sz="2800" dirty="0"/>
          </a:p>
          <a:p>
            <a:pPr algn="ctr"/>
            <a:r>
              <a:rPr lang="en-US" sz="3200" dirty="0">
                <a:solidFill>
                  <a:srgbClr val="FFC000"/>
                </a:solidFill>
              </a:rPr>
              <a:t>World</a:t>
            </a:r>
            <a:endParaRPr lang="en-US" sz="3200" dirty="0"/>
          </a:p>
          <a:p>
            <a:pPr algn="ctr"/>
            <a:endParaRPr lang="en-US" sz="3200" dirty="0"/>
          </a:p>
        </p:txBody>
      </p:sp>
    </p:spTree>
    <p:extLst>
      <p:ext uri="{BB962C8B-B14F-4D97-AF65-F5344CB8AC3E}">
        <p14:creationId xmlns:p14="http://schemas.microsoft.com/office/powerpoint/2010/main" val="305882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858983"/>
          </a:xfrm>
        </p:spPr>
        <p:txBody>
          <a:bodyPr/>
          <a:lstStyle/>
          <a:p>
            <a:r>
              <a:rPr lang="en-US" sz="3600" i="1" dirty="0">
                <a:solidFill>
                  <a:srgbClr val="CCFFFF"/>
                </a:solidFill>
              </a:rPr>
              <a:t>Ability</a:t>
            </a:r>
            <a:endParaRPr lang="en-US" sz="3600" dirty="0">
              <a:solidFill>
                <a:srgbClr val="CCFFFF"/>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858982"/>
            <a:ext cx="8377382" cy="5560290"/>
          </a:xfrm>
        </p:spPr>
        <p:txBody>
          <a:bodyPr/>
          <a:lstStyle/>
          <a:p>
            <a:pPr marL="0" indent="0">
              <a:spcAft>
                <a:spcPts val="600"/>
              </a:spcAft>
              <a:buNone/>
            </a:pPr>
            <a:r>
              <a:rPr lang="en-US" dirty="0">
                <a:solidFill>
                  <a:schemeClr val="bg1"/>
                </a:solidFill>
              </a:rPr>
              <a:t>2 Co.8</a:t>
            </a:r>
            <a:r>
              <a:rPr lang="en-US" baseline="30000" dirty="0">
                <a:solidFill>
                  <a:srgbClr val="FFFF00"/>
                </a:solidFill>
              </a:rPr>
              <a:t>3</a:t>
            </a:r>
            <a:r>
              <a:rPr lang="en-US" dirty="0">
                <a:solidFill>
                  <a:schemeClr val="bg1"/>
                </a:solidFill>
              </a:rPr>
              <a:t> [churches of Macedonia] For I bear witness that according to their ability, yes, and beyond their ability, they were freely willing…</a:t>
            </a:r>
          </a:p>
          <a:p>
            <a:pPr marL="0" indent="0">
              <a:spcAft>
                <a:spcPts val="600"/>
              </a:spcAft>
              <a:buNone/>
            </a:pPr>
            <a:endParaRPr lang="en-US" dirty="0">
              <a:solidFill>
                <a:schemeClr val="bg1"/>
              </a:solidFill>
            </a:endParaRPr>
          </a:p>
        </p:txBody>
      </p:sp>
      <p:cxnSp>
        <p:nvCxnSpPr>
          <p:cNvPr id="6" name="Straight Connector 5">
            <a:extLst>
              <a:ext uri="{FF2B5EF4-FFF2-40B4-BE49-F238E27FC236}">
                <a16:creationId xmlns:a16="http://schemas.microsoft.com/office/drawing/2014/main" id="{CA2697A1-8A92-4045-B6CC-A76C1036CDE3}"/>
              </a:ext>
            </a:extLst>
          </p:cNvPr>
          <p:cNvCxnSpPr>
            <a:cxnSpLocks/>
          </p:cNvCxnSpPr>
          <p:nvPr/>
        </p:nvCxnSpPr>
        <p:spPr>
          <a:xfrm>
            <a:off x="2706255" y="1847276"/>
            <a:ext cx="42273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34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803565"/>
          </a:xfrm>
        </p:spPr>
        <p:txBody>
          <a:bodyPr/>
          <a:lstStyle/>
          <a:p>
            <a:r>
              <a:rPr lang="en-US" sz="3600" i="1" dirty="0">
                <a:solidFill>
                  <a:srgbClr val="CCFFFF"/>
                </a:solidFill>
              </a:rPr>
              <a:t>Ability</a:t>
            </a:r>
            <a:endParaRPr lang="en-US" sz="3600" dirty="0">
              <a:solidFill>
                <a:srgbClr val="CCFFFF"/>
              </a:solidFill>
            </a:endParaRP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905164"/>
            <a:ext cx="8377382" cy="5514108"/>
          </a:xfrm>
        </p:spPr>
        <p:txBody>
          <a:bodyPr/>
          <a:lstStyle/>
          <a:p>
            <a:pPr marL="0" indent="0">
              <a:spcAft>
                <a:spcPts val="600"/>
              </a:spcAft>
              <a:buNone/>
            </a:pPr>
            <a:r>
              <a:rPr lang="en-US" dirty="0">
                <a:solidFill>
                  <a:schemeClr val="bg1"/>
                </a:solidFill>
              </a:rPr>
              <a:t>Ac.11</a:t>
            </a:r>
            <a:r>
              <a:rPr lang="en-US" baseline="30000" dirty="0">
                <a:solidFill>
                  <a:srgbClr val="FFFF00"/>
                </a:solidFill>
              </a:rPr>
              <a:t>27 </a:t>
            </a:r>
            <a:r>
              <a:rPr lang="en-US" dirty="0">
                <a:solidFill>
                  <a:schemeClr val="bg1"/>
                </a:solidFill>
              </a:rPr>
              <a:t>And in these days prophets came from Jerusalem to Antioch. </a:t>
            </a:r>
            <a:r>
              <a:rPr lang="en-US" baseline="30000" dirty="0">
                <a:solidFill>
                  <a:srgbClr val="FFFF00"/>
                </a:solidFill>
              </a:rPr>
              <a:t>28</a:t>
            </a:r>
            <a:r>
              <a:rPr lang="en-US" dirty="0">
                <a:solidFill>
                  <a:schemeClr val="bg1"/>
                </a:solidFill>
              </a:rPr>
              <a:t> Then one of them, named Agabus, stood up and showed by the Spirit that there was going to be a great famine throughout all the world, which also happened in the days of Claudius Caesar. </a:t>
            </a:r>
            <a:r>
              <a:rPr lang="en-US" baseline="30000" dirty="0">
                <a:solidFill>
                  <a:srgbClr val="FFFF00"/>
                </a:solidFill>
              </a:rPr>
              <a:t>29</a:t>
            </a:r>
            <a:r>
              <a:rPr lang="en-US" dirty="0">
                <a:solidFill>
                  <a:schemeClr val="bg1"/>
                </a:solidFill>
              </a:rPr>
              <a:t> Then the disciples, each according to his ability, determined to send relief to the brethren dwelling in Judea. </a:t>
            </a:r>
            <a:r>
              <a:rPr lang="en-US" baseline="30000" dirty="0">
                <a:solidFill>
                  <a:srgbClr val="FFFF00"/>
                </a:solidFill>
              </a:rPr>
              <a:t>30</a:t>
            </a:r>
            <a:r>
              <a:rPr lang="en-US" dirty="0">
                <a:solidFill>
                  <a:schemeClr val="bg1"/>
                </a:solidFill>
              </a:rPr>
              <a:t> This they also did, and sent it to the elders by the hands of Barnabas and Saul.    </a:t>
            </a:r>
            <a:r>
              <a:rPr lang="en-US" sz="3000" dirty="0">
                <a:solidFill>
                  <a:schemeClr val="bg1"/>
                </a:solidFill>
              </a:rPr>
              <a:t>[Cf. Mt.25]</a:t>
            </a:r>
          </a:p>
          <a:p>
            <a:pPr marL="0" indent="0">
              <a:spcAft>
                <a:spcPts val="600"/>
              </a:spcAft>
              <a:buNone/>
            </a:pPr>
            <a:endParaRPr lang="en-US" dirty="0">
              <a:solidFill>
                <a:schemeClr val="bg1"/>
              </a:solidFill>
            </a:endParaRPr>
          </a:p>
          <a:p>
            <a:pPr marL="0" indent="0">
              <a:spcAft>
                <a:spcPts val="600"/>
              </a:spcAft>
              <a:buNone/>
            </a:pPr>
            <a:r>
              <a:rPr lang="en-US" dirty="0">
                <a:solidFill>
                  <a:schemeClr val="bg1"/>
                </a:solidFill>
              </a:rPr>
              <a:t>The New King James Version. (1982). (Ac 11:27–30). Nashville: Thomas Nelson.</a:t>
            </a:r>
          </a:p>
          <a:p>
            <a:pPr marL="0" indent="0">
              <a:spcAft>
                <a:spcPts val="600"/>
              </a:spcAft>
              <a:buNone/>
            </a:pPr>
            <a:endParaRPr lang="en-US" dirty="0">
              <a:solidFill>
                <a:schemeClr val="bg1"/>
              </a:solidFill>
            </a:endParaRPr>
          </a:p>
        </p:txBody>
      </p:sp>
      <p:cxnSp>
        <p:nvCxnSpPr>
          <p:cNvPr id="6" name="Straight Connector 5">
            <a:extLst>
              <a:ext uri="{FF2B5EF4-FFF2-40B4-BE49-F238E27FC236}">
                <a16:creationId xmlns:a16="http://schemas.microsoft.com/office/drawing/2014/main" id="{5BA5C664-0096-4B16-A9BC-F0A6A55A20BE}"/>
              </a:ext>
            </a:extLst>
          </p:cNvPr>
          <p:cNvCxnSpPr/>
          <p:nvPr/>
        </p:nvCxnSpPr>
        <p:spPr>
          <a:xfrm>
            <a:off x="5911273" y="4331855"/>
            <a:ext cx="273396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DF224C4-DE81-4562-BFC6-2E964975A4E5}"/>
              </a:ext>
            </a:extLst>
          </p:cNvPr>
          <p:cNvCxnSpPr>
            <a:cxnSpLocks/>
          </p:cNvCxnSpPr>
          <p:nvPr/>
        </p:nvCxnSpPr>
        <p:spPr>
          <a:xfrm>
            <a:off x="466409" y="4825991"/>
            <a:ext cx="21474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ED3EFC0-478B-40A9-AC2F-53055584CF4A}"/>
              </a:ext>
            </a:extLst>
          </p:cNvPr>
          <p:cNvCxnSpPr>
            <a:cxnSpLocks/>
          </p:cNvCxnSpPr>
          <p:nvPr/>
        </p:nvCxnSpPr>
        <p:spPr>
          <a:xfrm>
            <a:off x="4589628" y="6280719"/>
            <a:ext cx="161343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684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126837"/>
          </a:xfrm>
        </p:spPr>
        <p:txBody>
          <a:bodyPr/>
          <a:lstStyle/>
          <a:p>
            <a:r>
              <a:rPr lang="en-US" sz="3200" i="1" dirty="0">
                <a:solidFill>
                  <a:srgbClr val="FFFFCC"/>
                </a:solidFill>
              </a:rPr>
              <a:t>Reviving The Ancient Fa</a:t>
            </a:r>
            <a:r>
              <a:rPr lang="en-US" sz="3200" dirty="0">
                <a:solidFill>
                  <a:srgbClr val="FFFFCC"/>
                </a:solidFill>
              </a:rPr>
              <a:t>ith,</a:t>
            </a:r>
            <a:br>
              <a:rPr lang="en-US" sz="3200" dirty="0">
                <a:solidFill>
                  <a:srgbClr val="FFFFCC"/>
                </a:solidFill>
              </a:rPr>
            </a:br>
            <a:r>
              <a:rPr lang="en-US" sz="3200" dirty="0">
                <a:solidFill>
                  <a:srgbClr val="FFFFCC"/>
                </a:solidFill>
              </a:rPr>
              <a:t>Richard T. Hughes, </a:t>
            </a:r>
            <a:r>
              <a:rPr lang="en-US" sz="3200" dirty="0">
                <a:solidFill>
                  <a:schemeClr val="bg1"/>
                </a:solidFill>
              </a:rPr>
              <a:t>1996</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1219200"/>
            <a:ext cx="8377382" cy="5200072"/>
          </a:xfrm>
        </p:spPr>
        <p:txBody>
          <a:bodyPr/>
          <a:lstStyle/>
          <a:p>
            <a:pPr marL="0" indent="0">
              <a:spcAft>
                <a:spcPts val="600"/>
              </a:spcAft>
              <a:buNone/>
            </a:pPr>
            <a:r>
              <a:rPr lang="en-US" dirty="0">
                <a:solidFill>
                  <a:schemeClr val="bg1"/>
                </a:solidFill>
              </a:rPr>
              <a:t>WWII: articles in </a:t>
            </a:r>
            <a:r>
              <a:rPr lang="en-US" i="1" dirty="0">
                <a:solidFill>
                  <a:schemeClr val="bg1"/>
                </a:solidFill>
              </a:rPr>
              <a:t>Gospel Advocate </a:t>
            </a:r>
            <a:r>
              <a:rPr lang="en-US" dirty="0">
                <a:solidFill>
                  <a:schemeClr val="bg1"/>
                </a:solidFill>
              </a:rPr>
              <a:t>and </a:t>
            </a:r>
            <a:r>
              <a:rPr lang="en-US" i="1" dirty="0">
                <a:solidFill>
                  <a:schemeClr val="bg1"/>
                </a:solidFill>
              </a:rPr>
              <a:t>Firm Foundation</a:t>
            </a:r>
            <a:r>
              <a:rPr lang="en-US" dirty="0">
                <a:solidFill>
                  <a:schemeClr val="bg1"/>
                </a:solidFill>
              </a:rPr>
              <a:t> stirred interest in foreign evangelism.  </a:t>
            </a:r>
          </a:p>
          <a:p>
            <a:pPr marL="0" indent="0">
              <a:spcAft>
                <a:spcPts val="600"/>
              </a:spcAft>
              <a:buNone/>
            </a:pPr>
            <a:r>
              <a:rPr lang="en-US" dirty="0">
                <a:solidFill>
                  <a:schemeClr val="bg1"/>
                </a:solidFill>
              </a:rPr>
              <a:t>BUT: how could hundreds of congregations, all autonomous and independent, undertake such a task without some form of </a:t>
            </a:r>
            <a:r>
              <a:rPr lang="en-US" dirty="0" err="1">
                <a:solidFill>
                  <a:schemeClr val="bg1"/>
                </a:solidFill>
              </a:rPr>
              <a:t>coopera-tion</a:t>
            </a:r>
            <a:r>
              <a:rPr lang="en-US" dirty="0">
                <a:solidFill>
                  <a:schemeClr val="bg1"/>
                </a:solidFill>
              </a:rPr>
              <a:t>?</a:t>
            </a:r>
          </a:p>
        </p:txBody>
      </p:sp>
    </p:spTree>
    <p:extLst>
      <p:ext uri="{BB962C8B-B14F-4D97-AF65-F5344CB8AC3E}">
        <p14:creationId xmlns:p14="http://schemas.microsoft.com/office/powerpoint/2010/main" val="388721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126837"/>
          </a:xfrm>
        </p:spPr>
        <p:txBody>
          <a:bodyPr/>
          <a:lstStyle/>
          <a:p>
            <a:r>
              <a:rPr lang="en-US" sz="3200" i="1" dirty="0">
                <a:solidFill>
                  <a:srgbClr val="FFFFCC"/>
                </a:solidFill>
              </a:rPr>
              <a:t>Reviving The Ancient Fa</a:t>
            </a:r>
            <a:r>
              <a:rPr lang="en-US" sz="3200" dirty="0">
                <a:solidFill>
                  <a:srgbClr val="FFFFCC"/>
                </a:solidFill>
              </a:rPr>
              <a:t>ith,</a:t>
            </a:r>
            <a:br>
              <a:rPr lang="en-US" sz="3200" dirty="0">
                <a:solidFill>
                  <a:srgbClr val="FFFFCC"/>
                </a:solidFill>
              </a:rPr>
            </a:br>
            <a:r>
              <a:rPr lang="en-US" sz="3200" dirty="0">
                <a:solidFill>
                  <a:srgbClr val="FFFFCC"/>
                </a:solidFill>
              </a:rPr>
              <a:t>Richard T. Hughes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1219200"/>
            <a:ext cx="8377382" cy="5200072"/>
          </a:xfrm>
        </p:spPr>
        <p:txBody>
          <a:bodyPr/>
          <a:lstStyle/>
          <a:p>
            <a:pPr marL="0" indent="0">
              <a:spcAft>
                <a:spcPts val="600"/>
              </a:spcAft>
              <a:buNone/>
            </a:pPr>
            <a:r>
              <a:rPr lang="en-US" dirty="0">
                <a:solidFill>
                  <a:schemeClr val="bg1"/>
                </a:solidFill>
              </a:rPr>
              <a:t>1943: G. C. Brewer revealed that the Broadway church in Lubbock, TX, would ‘sponsor the plan’ for cooperative evangelism of postwar Europe.</a:t>
            </a:r>
          </a:p>
          <a:p>
            <a:pPr marL="0" indent="0">
              <a:spcAft>
                <a:spcPts val="600"/>
              </a:spcAft>
              <a:buNone/>
            </a:pPr>
            <a:r>
              <a:rPr lang="en-US" dirty="0" err="1">
                <a:solidFill>
                  <a:schemeClr val="bg1"/>
                </a:solidFill>
              </a:rPr>
              <a:t>Cled</a:t>
            </a:r>
            <a:r>
              <a:rPr lang="en-US" dirty="0">
                <a:solidFill>
                  <a:schemeClr val="bg1"/>
                </a:solidFill>
              </a:rPr>
              <a:t> Wallace asked, “Just what authority does…the Broadway congregation have to ‘sponsor’ a ‘Plan’ for somebody else?’ </a:t>
            </a:r>
            <a:r>
              <a:rPr lang="en-US" sz="1800" dirty="0">
                <a:solidFill>
                  <a:schemeClr val="bg1"/>
                </a:solidFill>
              </a:rPr>
              <a:t>[p.234].</a:t>
            </a:r>
            <a:endParaRPr lang="en-US" dirty="0">
              <a:solidFill>
                <a:schemeClr val="bg1"/>
              </a:solidFill>
            </a:endParaRPr>
          </a:p>
          <a:p>
            <a:pPr marL="0" indent="0">
              <a:spcAft>
                <a:spcPts val="600"/>
              </a:spcAft>
              <a:buNone/>
            </a:pPr>
            <a:endParaRPr lang="en-US" dirty="0">
              <a:solidFill>
                <a:schemeClr val="bg1"/>
              </a:solidFill>
            </a:endParaRPr>
          </a:p>
        </p:txBody>
      </p:sp>
    </p:spTree>
    <p:extLst>
      <p:ext uri="{BB962C8B-B14F-4D97-AF65-F5344CB8AC3E}">
        <p14:creationId xmlns:p14="http://schemas.microsoft.com/office/powerpoint/2010/main" val="2477819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126837"/>
          </a:xfrm>
        </p:spPr>
        <p:txBody>
          <a:bodyPr/>
          <a:lstStyle/>
          <a:p>
            <a:r>
              <a:rPr lang="en-US" sz="3200" i="1" dirty="0">
                <a:solidFill>
                  <a:srgbClr val="FFFFCC"/>
                </a:solidFill>
              </a:rPr>
              <a:t>Reviving The Ancient Fa</a:t>
            </a:r>
            <a:r>
              <a:rPr lang="en-US" sz="3200" dirty="0">
                <a:solidFill>
                  <a:srgbClr val="FFFFCC"/>
                </a:solidFill>
              </a:rPr>
              <a:t>ith,</a:t>
            </a:r>
            <a:br>
              <a:rPr lang="en-US" sz="3200" dirty="0">
                <a:solidFill>
                  <a:srgbClr val="FFFFCC"/>
                </a:solidFill>
              </a:rPr>
            </a:br>
            <a:r>
              <a:rPr lang="en-US" sz="3200" dirty="0">
                <a:solidFill>
                  <a:srgbClr val="FFFFCC"/>
                </a:solidFill>
              </a:rPr>
              <a:t>Richard T. Hughes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1219200"/>
            <a:ext cx="8377382" cy="5200072"/>
          </a:xfrm>
        </p:spPr>
        <p:txBody>
          <a:bodyPr/>
          <a:lstStyle/>
          <a:p>
            <a:pPr marL="0" indent="0">
              <a:spcAft>
                <a:spcPts val="600"/>
              </a:spcAft>
              <a:buNone/>
            </a:pPr>
            <a:r>
              <a:rPr lang="en-US" dirty="0">
                <a:solidFill>
                  <a:schemeClr val="bg1"/>
                </a:solidFill>
              </a:rPr>
              <a:t>Broadway sponsored the German work; Union Ave. in Memphis, similar work in Japan.        </a:t>
            </a:r>
          </a:p>
          <a:p>
            <a:pPr marL="0" indent="0">
              <a:spcAft>
                <a:spcPts val="600"/>
              </a:spcAft>
              <a:buNone/>
            </a:pPr>
            <a:r>
              <a:rPr lang="en-US" dirty="0">
                <a:solidFill>
                  <a:schemeClr val="bg1"/>
                </a:solidFill>
              </a:rPr>
              <a:t>By 1967,  724 preachers were sent out.</a:t>
            </a:r>
          </a:p>
          <a:p>
            <a:pPr marL="0" indent="0">
              <a:spcAft>
                <a:spcPts val="600"/>
              </a:spcAft>
              <a:buNone/>
            </a:pPr>
            <a:endParaRPr lang="en-US" dirty="0">
              <a:solidFill>
                <a:schemeClr val="bg1"/>
              </a:solidFill>
            </a:endParaRPr>
          </a:p>
        </p:txBody>
      </p:sp>
    </p:spTree>
    <p:extLst>
      <p:ext uri="{BB962C8B-B14F-4D97-AF65-F5344CB8AC3E}">
        <p14:creationId xmlns:p14="http://schemas.microsoft.com/office/powerpoint/2010/main" val="181455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126837"/>
          </a:xfrm>
        </p:spPr>
        <p:txBody>
          <a:bodyPr/>
          <a:lstStyle/>
          <a:p>
            <a:r>
              <a:rPr lang="en-US" sz="3200" i="1" dirty="0">
                <a:solidFill>
                  <a:srgbClr val="FFFFCC"/>
                </a:solidFill>
              </a:rPr>
              <a:t>Reviving The Ancient Fa</a:t>
            </a:r>
            <a:r>
              <a:rPr lang="en-US" sz="3200" dirty="0">
                <a:solidFill>
                  <a:srgbClr val="FFFFCC"/>
                </a:solidFill>
              </a:rPr>
              <a:t>ith,</a:t>
            </a:r>
            <a:br>
              <a:rPr lang="en-US" sz="3200" dirty="0">
                <a:solidFill>
                  <a:srgbClr val="FFFFCC"/>
                </a:solidFill>
              </a:rPr>
            </a:br>
            <a:r>
              <a:rPr lang="en-US" sz="3200" dirty="0">
                <a:solidFill>
                  <a:srgbClr val="FFFFCC"/>
                </a:solidFill>
              </a:rPr>
              <a:t>Richard T. Hughes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1219200"/>
            <a:ext cx="8377382" cy="5200072"/>
          </a:xfrm>
        </p:spPr>
        <p:txBody>
          <a:bodyPr/>
          <a:lstStyle/>
          <a:p>
            <a:pPr marL="0" indent="0">
              <a:spcAft>
                <a:spcPts val="600"/>
              </a:spcAft>
              <a:buNone/>
            </a:pPr>
            <a:r>
              <a:rPr lang="en-US" dirty="0">
                <a:solidFill>
                  <a:schemeClr val="bg1"/>
                </a:solidFill>
              </a:rPr>
              <a:t>Roy </a:t>
            </a:r>
            <a:r>
              <a:rPr lang="en-US" dirty="0" err="1">
                <a:solidFill>
                  <a:schemeClr val="bg1"/>
                </a:solidFill>
              </a:rPr>
              <a:t>Cogdill</a:t>
            </a:r>
            <a:r>
              <a:rPr lang="en-US" dirty="0">
                <a:solidFill>
                  <a:schemeClr val="bg1"/>
                </a:solidFill>
              </a:rPr>
              <a:t> wrote: ‘if the Broadway elders at Lubbock can supervise the ‘mission’ work in Germany for two congregations could they not supervise it for two hundred?  Or for all the churches throughout the world?   Why don’t we just elect them our ‘missionary society…’ </a:t>
            </a:r>
            <a:r>
              <a:rPr lang="en-US" sz="1800" dirty="0">
                <a:solidFill>
                  <a:schemeClr val="bg1"/>
                </a:solidFill>
              </a:rPr>
              <a:t>[236].</a:t>
            </a:r>
            <a:endParaRPr lang="en-US" dirty="0">
              <a:solidFill>
                <a:schemeClr val="bg1"/>
              </a:solidFill>
            </a:endParaRPr>
          </a:p>
          <a:p>
            <a:pPr marL="0" indent="0">
              <a:spcAft>
                <a:spcPts val="600"/>
              </a:spcAft>
              <a:buNone/>
            </a:pPr>
            <a:r>
              <a:rPr lang="en-US" dirty="0">
                <a:solidFill>
                  <a:schemeClr val="bg1"/>
                </a:solidFill>
              </a:rPr>
              <a:t>It was only a matter of time before the mainstream would effectively expel the</a:t>
            </a:r>
            <a:br>
              <a:rPr lang="en-US" dirty="0">
                <a:solidFill>
                  <a:schemeClr val="bg1"/>
                </a:solidFill>
              </a:rPr>
            </a:br>
            <a:r>
              <a:rPr lang="en-US" dirty="0">
                <a:solidFill>
                  <a:schemeClr val="bg1"/>
                </a:solidFill>
              </a:rPr>
              <a:t>anti-institutional people from their ranks…’</a:t>
            </a:r>
          </a:p>
          <a:p>
            <a:pPr marL="0" indent="0">
              <a:spcAft>
                <a:spcPts val="600"/>
              </a:spcAft>
              <a:buNone/>
            </a:pPr>
            <a:endParaRPr lang="en-US" dirty="0">
              <a:solidFill>
                <a:schemeClr val="bg1"/>
              </a:solidFill>
            </a:endParaRPr>
          </a:p>
        </p:txBody>
      </p:sp>
    </p:spTree>
    <p:extLst>
      <p:ext uri="{BB962C8B-B14F-4D97-AF65-F5344CB8AC3E}">
        <p14:creationId xmlns:p14="http://schemas.microsoft.com/office/powerpoint/2010/main" val="187441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126837"/>
          </a:xfrm>
        </p:spPr>
        <p:txBody>
          <a:bodyPr/>
          <a:lstStyle/>
          <a:p>
            <a:r>
              <a:rPr lang="en-US" sz="3200" i="1" dirty="0">
                <a:solidFill>
                  <a:srgbClr val="FFFFCC"/>
                </a:solidFill>
              </a:rPr>
              <a:t>Reviving The Ancient Fa</a:t>
            </a:r>
            <a:r>
              <a:rPr lang="en-US" sz="3200" dirty="0">
                <a:solidFill>
                  <a:srgbClr val="FFFFCC"/>
                </a:solidFill>
              </a:rPr>
              <a:t>ith,</a:t>
            </a:r>
            <a:br>
              <a:rPr lang="en-US" sz="3200" dirty="0">
                <a:solidFill>
                  <a:srgbClr val="FFFFCC"/>
                </a:solidFill>
              </a:rPr>
            </a:br>
            <a:r>
              <a:rPr lang="en-US" sz="3200" dirty="0">
                <a:solidFill>
                  <a:srgbClr val="FFFFCC"/>
                </a:solidFill>
              </a:rPr>
              <a:t>Richard T. Hughes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1219200"/>
            <a:ext cx="8377382" cy="5200072"/>
          </a:xfrm>
        </p:spPr>
        <p:txBody>
          <a:bodyPr/>
          <a:lstStyle/>
          <a:p>
            <a:pPr marL="0" indent="0">
              <a:spcAft>
                <a:spcPts val="600"/>
              </a:spcAft>
              <a:buNone/>
            </a:pPr>
            <a:r>
              <a:rPr lang="en-US" dirty="0">
                <a:solidFill>
                  <a:schemeClr val="bg1"/>
                </a:solidFill>
              </a:rPr>
              <a:t>By 1954: B. C. Goodpasture with his own commendation, published a letter calling for a ‘quarantine’ ag. the anti-institutional people.</a:t>
            </a:r>
          </a:p>
          <a:p>
            <a:pPr marL="0" indent="0">
              <a:spcAft>
                <a:spcPts val="600"/>
              </a:spcAft>
              <a:buNone/>
            </a:pPr>
            <a:r>
              <a:rPr lang="en-US" dirty="0">
                <a:solidFill>
                  <a:srgbClr val="FFFF00"/>
                </a:solidFill>
              </a:rPr>
              <a:t>Yellow tag of quarantine…   </a:t>
            </a:r>
          </a:p>
          <a:p>
            <a:pPr marL="0" indent="0">
              <a:spcAft>
                <a:spcPts val="600"/>
              </a:spcAft>
              <a:buNone/>
            </a:pPr>
            <a:r>
              <a:rPr lang="en-US" dirty="0">
                <a:solidFill>
                  <a:schemeClr val="bg1"/>
                </a:solidFill>
              </a:rPr>
              <a:t>Churches were divided; preachers had their meetings cancelled. </a:t>
            </a:r>
          </a:p>
        </p:txBody>
      </p:sp>
    </p:spTree>
    <p:extLst>
      <p:ext uri="{BB962C8B-B14F-4D97-AF65-F5344CB8AC3E}">
        <p14:creationId xmlns:p14="http://schemas.microsoft.com/office/powerpoint/2010/main" val="192849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126837"/>
          </a:xfrm>
        </p:spPr>
        <p:txBody>
          <a:bodyPr/>
          <a:lstStyle/>
          <a:p>
            <a:r>
              <a:rPr lang="en-US" sz="3200" i="1" dirty="0">
                <a:solidFill>
                  <a:srgbClr val="FFFFCC"/>
                </a:solidFill>
              </a:rPr>
              <a:t>Reviving The Ancient Fa</a:t>
            </a:r>
            <a:r>
              <a:rPr lang="en-US" sz="3200" dirty="0">
                <a:solidFill>
                  <a:srgbClr val="FFFFCC"/>
                </a:solidFill>
              </a:rPr>
              <a:t>ith,</a:t>
            </a:r>
            <a:br>
              <a:rPr lang="en-US" sz="3200" dirty="0">
                <a:solidFill>
                  <a:srgbClr val="FFFFCC"/>
                </a:solidFill>
              </a:rPr>
            </a:br>
            <a:r>
              <a:rPr lang="en-US" sz="3200" dirty="0">
                <a:solidFill>
                  <a:srgbClr val="FFFFCC"/>
                </a:solidFill>
              </a:rPr>
              <a:t>Richard T. Hughes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1173020"/>
            <a:ext cx="8377382" cy="5200072"/>
          </a:xfrm>
        </p:spPr>
        <p:txBody>
          <a:bodyPr/>
          <a:lstStyle/>
          <a:p>
            <a:pPr marL="0" indent="0">
              <a:spcAft>
                <a:spcPts val="600"/>
              </a:spcAft>
              <a:buNone/>
            </a:pPr>
            <a:r>
              <a:rPr lang="en-US" dirty="0">
                <a:solidFill>
                  <a:schemeClr val="bg1"/>
                </a:solidFill>
              </a:rPr>
              <a:t>1952: Herald of Truth national radio broadcast began.   1954: TV.  </a:t>
            </a:r>
          </a:p>
          <a:p>
            <a:pPr marL="0" indent="0">
              <a:spcAft>
                <a:spcPts val="600"/>
              </a:spcAft>
              <a:buNone/>
            </a:pPr>
            <a:r>
              <a:rPr lang="en-US" dirty="0">
                <a:solidFill>
                  <a:schemeClr val="bg1"/>
                </a:solidFill>
              </a:rPr>
              <a:t>They knew this would require a ‘sponsoring congregation’ arrangement.</a:t>
            </a:r>
          </a:p>
        </p:txBody>
      </p:sp>
    </p:spTree>
    <p:extLst>
      <p:ext uri="{BB962C8B-B14F-4D97-AF65-F5344CB8AC3E}">
        <p14:creationId xmlns:p14="http://schemas.microsoft.com/office/powerpoint/2010/main" val="63774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126837"/>
          </a:xfrm>
        </p:spPr>
        <p:txBody>
          <a:bodyPr/>
          <a:lstStyle/>
          <a:p>
            <a:r>
              <a:rPr lang="en-US" sz="3200" i="1" dirty="0">
                <a:solidFill>
                  <a:srgbClr val="FFFFCC"/>
                </a:solidFill>
              </a:rPr>
              <a:t>Reviving The Ancient Fa</a:t>
            </a:r>
            <a:r>
              <a:rPr lang="en-US" sz="3200" dirty="0">
                <a:solidFill>
                  <a:srgbClr val="FFFFCC"/>
                </a:solidFill>
              </a:rPr>
              <a:t>ith,</a:t>
            </a:r>
            <a:br>
              <a:rPr lang="en-US" sz="3200" dirty="0">
                <a:solidFill>
                  <a:srgbClr val="FFFFCC"/>
                </a:solidFill>
              </a:rPr>
            </a:br>
            <a:r>
              <a:rPr lang="en-US" sz="3200" dirty="0">
                <a:solidFill>
                  <a:srgbClr val="FFFFCC"/>
                </a:solidFill>
              </a:rPr>
              <a:t>Richard T. Hughes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1173019"/>
            <a:ext cx="8377382" cy="5394035"/>
          </a:xfrm>
        </p:spPr>
        <p:txBody>
          <a:bodyPr/>
          <a:lstStyle/>
          <a:p>
            <a:pPr marL="0" indent="0">
              <a:spcAft>
                <a:spcPts val="600"/>
              </a:spcAft>
              <a:buNone/>
            </a:pPr>
            <a:r>
              <a:rPr lang="en-US" dirty="0">
                <a:solidFill>
                  <a:schemeClr val="bg1"/>
                </a:solidFill>
              </a:rPr>
              <a:t>The ‘greater significance’ of the HOT lay in the changes in the content of its preaching between 1952 and 1970s. </a:t>
            </a:r>
          </a:p>
          <a:p>
            <a:pPr marL="0" indent="0">
              <a:spcAft>
                <a:spcPts val="600"/>
              </a:spcAft>
              <a:buNone/>
            </a:pPr>
            <a:r>
              <a:rPr lang="en-US" dirty="0">
                <a:solidFill>
                  <a:schemeClr val="bg1"/>
                </a:solidFill>
              </a:rPr>
              <a:t>In early years, speakers focused on false doctrines of Protestants and Catholics, plan of salvation, et al.   Late 1950s brought changes in sermon content.    [They felt need to compete in the denominational free market.  This meant embracing the ‘peace-of-mind’ piety that denominations preached.]    </a:t>
            </a:r>
            <a:r>
              <a:rPr lang="en-US" sz="1800" dirty="0">
                <a:solidFill>
                  <a:schemeClr val="bg1"/>
                </a:solidFill>
              </a:rPr>
              <a:t>[241]</a:t>
            </a:r>
            <a:endParaRPr lang="en-US" dirty="0">
              <a:solidFill>
                <a:schemeClr val="bg1"/>
              </a:solidFill>
            </a:endParaRPr>
          </a:p>
        </p:txBody>
      </p:sp>
    </p:spTree>
    <p:extLst>
      <p:ext uri="{BB962C8B-B14F-4D97-AF65-F5344CB8AC3E}">
        <p14:creationId xmlns:p14="http://schemas.microsoft.com/office/powerpoint/2010/main" val="127173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Missionary society vs God’s wisdom</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9457" y="849747"/>
            <a:ext cx="8409703" cy="5412508"/>
          </a:xfrm>
        </p:spPr>
        <p:txBody>
          <a:bodyPr/>
          <a:lstStyle/>
          <a:p>
            <a:pPr marL="0" indent="0">
              <a:spcAft>
                <a:spcPts val="600"/>
              </a:spcAft>
              <a:buNone/>
            </a:pPr>
            <a:r>
              <a:rPr lang="en-US" dirty="0">
                <a:solidFill>
                  <a:schemeClr val="bg1"/>
                </a:solidFill>
              </a:rPr>
              <a:t>Ep.3</a:t>
            </a:r>
            <a:r>
              <a:rPr lang="en-US" baseline="30000" dirty="0">
                <a:solidFill>
                  <a:srgbClr val="FFFF00"/>
                </a:solidFill>
              </a:rPr>
              <a:t>10</a:t>
            </a:r>
            <a:r>
              <a:rPr lang="en-US" baseline="30000" dirty="0">
                <a:solidFill>
                  <a:schemeClr val="bg1"/>
                </a:solidFill>
              </a:rPr>
              <a:t> </a:t>
            </a:r>
            <a:r>
              <a:rPr lang="en-US" dirty="0">
                <a:solidFill>
                  <a:schemeClr val="bg1"/>
                </a:solidFill>
              </a:rPr>
              <a:t> to the intent that now the manifold wisdom of God might be made known by the church to the principalities and powers in the heavenly places, </a:t>
            </a:r>
            <a:r>
              <a:rPr lang="en-US" baseline="30000" dirty="0">
                <a:solidFill>
                  <a:srgbClr val="FFFF00"/>
                </a:solidFill>
              </a:rPr>
              <a:t>11</a:t>
            </a:r>
            <a:r>
              <a:rPr lang="en-US" dirty="0">
                <a:solidFill>
                  <a:schemeClr val="bg1"/>
                </a:solidFill>
              </a:rPr>
              <a:t> according to the eternal purpose which He accomplished in Christ Jesus our Lord…</a:t>
            </a:r>
          </a:p>
          <a:p>
            <a:pPr marL="0" indent="0">
              <a:buNone/>
            </a:pPr>
            <a:r>
              <a:rPr lang="en-US" dirty="0">
                <a:solidFill>
                  <a:schemeClr val="bg1"/>
                </a:solidFill>
              </a:rPr>
              <a:t>Ep.3</a:t>
            </a:r>
            <a:r>
              <a:rPr lang="en-US" baseline="30000" dirty="0">
                <a:solidFill>
                  <a:srgbClr val="FFFF00"/>
                </a:solidFill>
              </a:rPr>
              <a:t>20</a:t>
            </a:r>
            <a:r>
              <a:rPr lang="en-US" dirty="0">
                <a:solidFill>
                  <a:schemeClr val="bg1"/>
                </a:solidFill>
              </a:rPr>
              <a:t> Now to Him who is able to do exceed-</a:t>
            </a:r>
            <a:r>
              <a:rPr lang="en-US" dirty="0" err="1">
                <a:solidFill>
                  <a:schemeClr val="bg1"/>
                </a:solidFill>
              </a:rPr>
              <a:t>ingly</a:t>
            </a:r>
            <a:r>
              <a:rPr lang="en-US" dirty="0">
                <a:solidFill>
                  <a:schemeClr val="bg1"/>
                </a:solidFill>
              </a:rPr>
              <a:t> abundantly above all that we ask or think, according to the power that works in us, </a:t>
            </a:r>
            <a:r>
              <a:rPr lang="en-US" baseline="30000" dirty="0">
                <a:solidFill>
                  <a:srgbClr val="FFFF00"/>
                </a:solidFill>
              </a:rPr>
              <a:t>21</a:t>
            </a:r>
            <a:r>
              <a:rPr lang="en-US" dirty="0">
                <a:solidFill>
                  <a:schemeClr val="bg1"/>
                </a:solidFill>
              </a:rPr>
              <a:t> to Him be glory in the church by Christ Jesus to all generations, forever and ever… </a:t>
            </a: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26587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126837"/>
          </a:xfrm>
        </p:spPr>
        <p:txBody>
          <a:bodyPr/>
          <a:lstStyle/>
          <a:p>
            <a:r>
              <a:rPr lang="en-US" sz="3200" i="1" dirty="0">
                <a:solidFill>
                  <a:srgbClr val="FFFFCC"/>
                </a:solidFill>
              </a:rPr>
              <a:t>Reviving The Ancient Fa</a:t>
            </a:r>
            <a:r>
              <a:rPr lang="en-US" sz="3200" dirty="0">
                <a:solidFill>
                  <a:srgbClr val="FFFFCC"/>
                </a:solidFill>
              </a:rPr>
              <a:t>ith,</a:t>
            </a:r>
            <a:br>
              <a:rPr lang="en-US" sz="3200" dirty="0">
                <a:solidFill>
                  <a:srgbClr val="FFFFCC"/>
                </a:solidFill>
              </a:rPr>
            </a:br>
            <a:r>
              <a:rPr lang="en-US" sz="3200" dirty="0">
                <a:solidFill>
                  <a:srgbClr val="FFFFCC"/>
                </a:solidFill>
              </a:rPr>
              <a:t>Richard T. Hughes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1173019"/>
            <a:ext cx="8377382" cy="5394035"/>
          </a:xfrm>
        </p:spPr>
        <p:txBody>
          <a:bodyPr/>
          <a:lstStyle/>
          <a:p>
            <a:pPr marL="0" indent="0">
              <a:spcAft>
                <a:spcPts val="600"/>
              </a:spcAft>
              <a:buNone/>
            </a:pPr>
            <a:r>
              <a:rPr lang="en-US" dirty="0">
                <a:solidFill>
                  <a:schemeClr val="bg1"/>
                </a:solidFill>
              </a:rPr>
              <a:t>B. B. Baxter introduced subtle shifts in emphasis, speaking on how to achieve spiritual growth &amp; peace of mind, how to develop healthy family relationships, how to cope w. anxiety and fear, or w. the various stages along life’s way </a:t>
            </a:r>
            <a:r>
              <a:rPr lang="en-US" sz="1800" dirty="0">
                <a:solidFill>
                  <a:schemeClr val="bg1"/>
                </a:solidFill>
              </a:rPr>
              <a:t>[241]. </a:t>
            </a:r>
            <a:endParaRPr lang="en-US" dirty="0">
              <a:solidFill>
                <a:schemeClr val="bg1"/>
              </a:solidFill>
            </a:endParaRPr>
          </a:p>
          <a:p>
            <a:pPr marL="0" indent="0">
              <a:spcAft>
                <a:spcPts val="600"/>
              </a:spcAft>
              <a:buNone/>
            </a:pPr>
            <a:endParaRPr lang="en-US" dirty="0">
              <a:solidFill>
                <a:schemeClr val="bg1"/>
              </a:solidFill>
            </a:endParaRPr>
          </a:p>
        </p:txBody>
      </p:sp>
    </p:spTree>
    <p:extLst>
      <p:ext uri="{BB962C8B-B14F-4D97-AF65-F5344CB8AC3E}">
        <p14:creationId xmlns:p14="http://schemas.microsoft.com/office/powerpoint/2010/main" val="4957136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126837"/>
          </a:xfrm>
        </p:spPr>
        <p:txBody>
          <a:bodyPr/>
          <a:lstStyle/>
          <a:p>
            <a:r>
              <a:rPr lang="en-US" sz="3200" i="1" dirty="0">
                <a:solidFill>
                  <a:srgbClr val="FFFFCC"/>
                </a:solidFill>
              </a:rPr>
              <a:t>Reviving The Ancient Fa</a:t>
            </a:r>
            <a:r>
              <a:rPr lang="en-US" sz="3200" dirty="0">
                <a:solidFill>
                  <a:srgbClr val="FFFFCC"/>
                </a:solidFill>
              </a:rPr>
              <a:t>ith,</a:t>
            </a:r>
            <a:br>
              <a:rPr lang="en-US" sz="3200" dirty="0">
                <a:solidFill>
                  <a:srgbClr val="FFFFCC"/>
                </a:solidFill>
              </a:rPr>
            </a:br>
            <a:r>
              <a:rPr lang="en-US" sz="3200" dirty="0">
                <a:solidFill>
                  <a:srgbClr val="FFFFCC"/>
                </a:solidFill>
              </a:rPr>
              <a:t>Richard T. Hughes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1173019"/>
            <a:ext cx="8377382" cy="5394035"/>
          </a:xfrm>
        </p:spPr>
        <p:txBody>
          <a:bodyPr/>
          <a:lstStyle/>
          <a:p>
            <a:pPr marL="0" indent="0">
              <a:spcAft>
                <a:spcPts val="600"/>
              </a:spcAft>
              <a:buNone/>
            </a:pPr>
            <a:r>
              <a:rPr lang="en-US" dirty="0">
                <a:solidFill>
                  <a:schemeClr val="bg1"/>
                </a:solidFill>
              </a:rPr>
              <a:t>‘By the late 1970s, esp. in large </a:t>
            </a:r>
            <a:r>
              <a:rPr lang="en-US" dirty="0" err="1">
                <a:solidFill>
                  <a:schemeClr val="bg1"/>
                </a:solidFill>
              </a:rPr>
              <a:t>congrega-tions</a:t>
            </a:r>
            <a:r>
              <a:rPr lang="en-US" dirty="0">
                <a:solidFill>
                  <a:schemeClr val="bg1"/>
                </a:solidFill>
              </a:rPr>
              <a:t> in urban centers, one could listen to preachers in Churches of Christ for weeks and months on end and never hear anything remotely approaching the traditional sectarian message that had defined the tradition for a century and a half’ </a:t>
            </a:r>
            <a:r>
              <a:rPr lang="en-US" sz="1800" dirty="0">
                <a:solidFill>
                  <a:schemeClr val="bg1"/>
                </a:solidFill>
              </a:rPr>
              <a:t>[243].</a:t>
            </a:r>
            <a:endParaRPr lang="en-US" dirty="0">
              <a:solidFill>
                <a:schemeClr val="bg1"/>
              </a:solidFill>
            </a:endParaRPr>
          </a:p>
        </p:txBody>
      </p:sp>
    </p:spTree>
    <p:extLst>
      <p:ext uri="{BB962C8B-B14F-4D97-AF65-F5344CB8AC3E}">
        <p14:creationId xmlns:p14="http://schemas.microsoft.com/office/powerpoint/2010/main" val="2364500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126837"/>
          </a:xfrm>
        </p:spPr>
        <p:txBody>
          <a:bodyPr/>
          <a:lstStyle/>
          <a:p>
            <a:r>
              <a:rPr lang="en-US" sz="3200" i="1" dirty="0">
                <a:solidFill>
                  <a:srgbClr val="FFFFCC"/>
                </a:solidFill>
              </a:rPr>
              <a:t>Reviving The Ancient Fa</a:t>
            </a:r>
            <a:r>
              <a:rPr lang="en-US" sz="3200" dirty="0">
                <a:solidFill>
                  <a:srgbClr val="FFFFCC"/>
                </a:solidFill>
              </a:rPr>
              <a:t>ith,</a:t>
            </a:r>
            <a:br>
              <a:rPr lang="en-US" sz="3200" dirty="0">
                <a:solidFill>
                  <a:srgbClr val="FFFFCC"/>
                </a:solidFill>
              </a:rPr>
            </a:br>
            <a:r>
              <a:rPr lang="en-US" sz="3200" dirty="0">
                <a:solidFill>
                  <a:srgbClr val="FFFFCC"/>
                </a:solidFill>
              </a:rPr>
              <a:t>Richard T. Hughes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1173019"/>
            <a:ext cx="8377382" cy="5394035"/>
          </a:xfrm>
        </p:spPr>
        <p:txBody>
          <a:bodyPr/>
          <a:lstStyle/>
          <a:p>
            <a:pPr marL="0" indent="0">
              <a:spcAft>
                <a:spcPts val="600"/>
              </a:spcAft>
              <a:buNone/>
            </a:pPr>
            <a:r>
              <a:rPr lang="en-US" dirty="0">
                <a:solidFill>
                  <a:schemeClr val="bg1"/>
                </a:solidFill>
              </a:rPr>
              <a:t>By the mid-1970s…the message of ‘Herald of Truth’ had become almost indistinguishable from messages being presented by a variety of other conservative and/or evangelical radio and television ministries.’  </a:t>
            </a:r>
          </a:p>
          <a:p>
            <a:pPr marL="0" indent="0">
              <a:spcAft>
                <a:spcPts val="600"/>
              </a:spcAft>
              <a:buNone/>
            </a:pPr>
            <a:r>
              <a:rPr lang="en-US" dirty="0">
                <a:solidFill>
                  <a:schemeClr val="bg1"/>
                </a:solidFill>
              </a:rPr>
              <a:t>The ‘electronic bishops sowed the seed of their own destruction.  By the 1980s they were gone.’</a:t>
            </a:r>
          </a:p>
          <a:p>
            <a:pPr marL="0" indent="0">
              <a:spcAft>
                <a:spcPts val="600"/>
              </a:spcAft>
              <a:buNone/>
            </a:pPr>
            <a:r>
              <a:rPr lang="en-US" dirty="0">
                <a:solidFill>
                  <a:srgbClr val="CCFFFF"/>
                </a:solidFill>
              </a:rPr>
              <a:t>NB: History repeated; it was 1849 all over again.</a:t>
            </a:r>
          </a:p>
        </p:txBody>
      </p:sp>
    </p:spTree>
    <p:extLst>
      <p:ext uri="{BB962C8B-B14F-4D97-AF65-F5344CB8AC3E}">
        <p14:creationId xmlns:p14="http://schemas.microsoft.com/office/powerpoint/2010/main" val="258794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Missionary society vs God’s wisdom</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9457" y="849747"/>
            <a:ext cx="8409703" cy="5412508"/>
          </a:xfrm>
        </p:spPr>
        <p:txBody>
          <a:bodyPr/>
          <a:lstStyle/>
          <a:p>
            <a:pPr marL="0" indent="0">
              <a:spcAft>
                <a:spcPts val="600"/>
              </a:spcAft>
              <a:buNone/>
            </a:pPr>
            <a:r>
              <a:rPr lang="en-US" dirty="0">
                <a:solidFill>
                  <a:schemeClr val="bg1"/>
                </a:solidFill>
              </a:rPr>
              <a:t>Ep.1</a:t>
            </a:r>
            <a:r>
              <a:rPr lang="en-US" baseline="30000" dirty="0">
                <a:solidFill>
                  <a:srgbClr val="FFFF00"/>
                </a:solidFill>
              </a:rPr>
              <a:t>22</a:t>
            </a:r>
            <a:r>
              <a:rPr lang="en-US" baseline="30000" dirty="0">
                <a:solidFill>
                  <a:schemeClr val="bg1"/>
                </a:solidFill>
              </a:rPr>
              <a:t> </a:t>
            </a:r>
            <a:r>
              <a:rPr lang="en-US" dirty="0">
                <a:solidFill>
                  <a:schemeClr val="bg1"/>
                </a:solidFill>
              </a:rPr>
              <a:t> And He put all things under His feet, and gave Him to be head over all things to the church, </a:t>
            </a:r>
            <a:r>
              <a:rPr lang="en-US" baseline="30000" dirty="0">
                <a:solidFill>
                  <a:srgbClr val="FFFF00"/>
                </a:solidFill>
              </a:rPr>
              <a:t>23</a:t>
            </a:r>
            <a:r>
              <a:rPr lang="en-US" dirty="0">
                <a:solidFill>
                  <a:schemeClr val="bg1"/>
                </a:solidFill>
              </a:rPr>
              <a:t> which is His body, the fullness of Him who fills all in all.</a:t>
            </a:r>
          </a:p>
          <a:p>
            <a:pPr marL="0" indent="0">
              <a:buNone/>
            </a:pPr>
            <a:r>
              <a:rPr lang="en-US" dirty="0">
                <a:solidFill>
                  <a:schemeClr val="bg1"/>
                </a:solidFill>
              </a:rPr>
              <a:t>2 Pt.1</a:t>
            </a:r>
            <a:r>
              <a:rPr lang="en-US" baseline="30000" dirty="0">
                <a:solidFill>
                  <a:srgbClr val="FFFF00"/>
                </a:solidFill>
              </a:rPr>
              <a:t>3</a:t>
            </a:r>
            <a:r>
              <a:rPr lang="en-US" dirty="0">
                <a:solidFill>
                  <a:schemeClr val="bg1"/>
                </a:solidFill>
              </a:rPr>
              <a:t> as His divine power has given to us all things that pertain to life and godliness, through the knowledge of Him who called us by glory and virtue…</a:t>
            </a: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11908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990600"/>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 </a:t>
            </a:r>
            <a:r>
              <a:rPr lang="en-US" sz="3600" dirty="0">
                <a:solidFill>
                  <a:srgbClr val="FFFF99"/>
                </a:solidFill>
                <a:ea typeface="Verdana" panose="020B0604030504040204" pitchFamily="34" charset="0"/>
              </a:rPr>
              <a:t>No Authority For Sponsoring Churches</a:t>
            </a:r>
            <a:endParaRPr lang="en-US" sz="3400" dirty="0">
              <a:solidFill>
                <a:srgbClr val="FFFF99"/>
              </a:solidFill>
            </a:endParaRPr>
          </a:p>
        </p:txBody>
      </p:sp>
    </p:spTree>
    <p:extLst>
      <p:ext uri="{BB962C8B-B14F-4D97-AF65-F5344CB8AC3E}">
        <p14:creationId xmlns:p14="http://schemas.microsoft.com/office/powerpoint/2010/main" val="2836092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NT pattern for evangelism</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849747"/>
            <a:ext cx="8377382" cy="5569525"/>
          </a:xfrm>
        </p:spPr>
        <p:txBody>
          <a:bodyPr/>
          <a:lstStyle/>
          <a:p>
            <a:pPr marL="0" indent="0">
              <a:buNone/>
            </a:pPr>
            <a:r>
              <a:rPr lang="en-US" dirty="0">
                <a:solidFill>
                  <a:schemeClr val="bg1"/>
                </a:solidFill>
              </a:rPr>
              <a:t>Acts 13</a:t>
            </a:r>
            <a:r>
              <a:rPr lang="en-US" baseline="30000" dirty="0">
                <a:solidFill>
                  <a:srgbClr val="FFFF00"/>
                </a:solidFill>
              </a:rPr>
              <a:t>1</a:t>
            </a:r>
            <a:r>
              <a:rPr lang="en-US" baseline="30000" dirty="0">
                <a:solidFill>
                  <a:schemeClr val="bg1"/>
                </a:solidFill>
              </a:rPr>
              <a:t> </a:t>
            </a:r>
            <a:r>
              <a:rPr lang="en-US" dirty="0">
                <a:solidFill>
                  <a:schemeClr val="bg1">
                    <a:lumMod val="95000"/>
                  </a:schemeClr>
                </a:solidFill>
              </a:rPr>
              <a:t>Now in the church that was at Antioch there were certain prophets and teachers: Barnabas, Simeon who was called Niger, Lucius of Cyrene, Manaen who had been brought up with Herod the tetrarch, and Saul.  </a:t>
            </a:r>
            <a:r>
              <a:rPr lang="en-US" baseline="30000" dirty="0">
                <a:solidFill>
                  <a:srgbClr val="FFFF00"/>
                </a:solidFill>
              </a:rPr>
              <a:t>2</a:t>
            </a:r>
            <a:r>
              <a:rPr lang="en-US" baseline="30000" dirty="0">
                <a:solidFill>
                  <a:srgbClr val="FFFFCC"/>
                </a:solidFill>
              </a:rPr>
              <a:t> </a:t>
            </a:r>
            <a:r>
              <a:rPr lang="en-US" dirty="0">
                <a:solidFill>
                  <a:schemeClr val="bg1">
                    <a:lumMod val="95000"/>
                  </a:schemeClr>
                </a:solidFill>
              </a:rPr>
              <a:t>As they ministered to the Lord and fasted, the Holy Spirit said, “Now separate to Me Barnabas and Saul for the work to which I have called them.”  </a:t>
            </a:r>
            <a:r>
              <a:rPr lang="en-US" baseline="30000" dirty="0">
                <a:solidFill>
                  <a:srgbClr val="FFFF00"/>
                </a:solidFill>
              </a:rPr>
              <a:t>3 </a:t>
            </a:r>
            <a:r>
              <a:rPr lang="en-US" dirty="0">
                <a:solidFill>
                  <a:schemeClr val="bg1">
                    <a:lumMod val="95000"/>
                  </a:schemeClr>
                </a:solidFill>
              </a:rPr>
              <a:t>Then, having fasted and prayed, and laid hands on them, they sent them away.</a:t>
            </a:r>
          </a:p>
          <a:p>
            <a:pPr marL="0" indent="0">
              <a:buNone/>
            </a:pPr>
            <a:endParaRPr lang="en-US" sz="3200" dirty="0">
              <a:solidFill>
                <a:srgbClr val="FFFFCC"/>
              </a:solidFill>
            </a:endParaRPr>
          </a:p>
        </p:txBody>
      </p:sp>
    </p:spTree>
    <p:extLst>
      <p:ext uri="{BB962C8B-B14F-4D97-AF65-F5344CB8AC3E}">
        <p14:creationId xmlns:p14="http://schemas.microsoft.com/office/powerpoint/2010/main" val="190518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NT pattern for evangelism</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849747"/>
            <a:ext cx="8377382" cy="5569525"/>
          </a:xfrm>
        </p:spPr>
        <p:txBody>
          <a:bodyPr/>
          <a:lstStyle/>
          <a:p>
            <a:pPr marL="0" indent="0">
              <a:buNone/>
            </a:pPr>
            <a:r>
              <a:rPr lang="en-US" dirty="0">
                <a:solidFill>
                  <a:schemeClr val="bg1"/>
                </a:solidFill>
              </a:rPr>
              <a:t>Phil.4</a:t>
            </a:r>
            <a:r>
              <a:rPr lang="en-US" baseline="30000" dirty="0">
                <a:solidFill>
                  <a:srgbClr val="FFFF00"/>
                </a:solidFill>
              </a:rPr>
              <a:t>15</a:t>
            </a:r>
            <a:r>
              <a:rPr lang="en-US" baseline="30000" dirty="0">
                <a:solidFill>
                  <a:schemeClr val="bg1"/>
                </a:solidFill>
              </a:rPr>
              <a:t> </a:t>
            </a:r>
            <a:r>
              <a:rPr lang="en-US" dirty="0">
                <a:solidFill>
                  <a:schemeClr val="bg1"/>
                </a:solidFill>
              </a:rPr>
              <a:t>Now you Philippians know also that in the beginning of the gospel, when I departed from Macedonia, no church shared with me concerning giving and receiving but you only.</a:t>
            </a:r>
            <a:r>
              <a:rPr lang="en-US" baseline="30000" dirty="0">
                <a:solidFill>
                  <a:schemeClr val="bg1"/>
                </a:solidFill>
              </a:rPr>
              <a:t> </a:t>
            </a:r>
            <a:r>
              <a:rPr lang="en-US" baseline="30000" dirty="0">
                <a:solidFill>
                  <a:srgbClr val="FFFF00"/>
                </a:solidFill>
              </a:rPr>
              <a:t>16</a:t>
            </a:r>
            <a:r>
              <a:rPr lang="en-US" baseline="30000" dirty="0">
                <a:solidFill>
                  <a:schemeClr val="bg1"/>
                </a:solidFill>
              </a:rPr>
              <a:t> </a:t>
            </a:r>
            <a:r>
              <a:rPr lang="en-US" dirty="0">
                <a:solidFill>
                  <a:schemeClr val="bg1"/>
                </a:solidFill>
              </a:rPr>
              <a:t>For even in Thessalonica you sent aid once and again for my necessities.</a:t>
            </a:r>
            <a:r>
              <a:rPr lang="en-US" baseline="30000" dirty="0">
                <a:solidFill>
                  <a:schemeClr val="bg1"/>
                </a:solidFill>
              </a:rPr>
              <a:t> </a:t>
            </a:r>
            <a:r>
              <a:rPr lang="en-US" baseline="30000" dirty="0">
                <a:solidFill>
                  <a:srgbClr val="FFFF00"/>
                </a:solidFill>
              </a:rPr>
              <a:t>17</a:t>
            </a:r>
            <a:r>
              <a:rPr lang="en-US" baseline="30000" dirty="0">
                <a:solidFill>
                  <a:schemeClr val="bg1"/>
                </a:solidFill>
              </a:rPr>
              <a:t> </a:t>
            </a:r>
            <a:r>
              <a:rPr lang="en-US" dirty="0">
                <a:solidFill>
                  <a:schemeClr val="bg1"/>
                </a:solidFill>
              </a:rPr>
              <a:t>Not that I seek the gift, but I seek the fruit that abounds to your account. </a:t>
            </a:r>
            <a:r>
              <a:rPr lang="en-US" baseline="30000" dirty="0">
                <a:solidFill>
                  <a:srgbClr val="FFFF00"/>
                </a:solidFill>
              </a:rPr>
              <a:t>18</a:t>
            </a:r>
            <a:r>
              <a:rPr lang="en-US" dirty="0">
                <a:solidFill>
                  <a:schemeClr val="bg1"/>
                </a:solidFill>
              </a:rPr>
              <a:t> Indeed I have all and abound. I am full, having received from Epaphroditus the things sent from you, a sweet-smelling aroma, an acceptable sacrifice, well pleasing to God.</a:t>
            </a:r>
          </a:p>
        </p:txBody>
      </p:sp>
    </p:spTree>
    <p:extLst>
      <p:ext uri="{BB962C8B-B14F-4D97-AF65-F5344CB8AC3E}">
        <p14:creationId xmlns:p14="http://schemas.microsoft.com/office/powerpoint/2010/main" val="357155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905165"/>
          </a:xfrm>
        </p:spPr>
        <p:txBody>
          <a:bodyPr/>
          <a:lstStyle/>
          <a:p>
            <a:r>
              <a:rPr lang="en-US" sz="3600" dirty="0">
                <a:solidFill>
                  <a:srgbClr val="FFFFCC"/>
                </a:solidFill>
              </a:rPr>
              <a:t>NT pattern for evangelism</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87927" y="849747"/>
            <a:ext cx="8377382" cy="5569525"/>
          </a:xfrm>
        </p:spPr>
        <p:txBody>
          <a:bodyPr/>
          <a:lstStyle/>
          <a:p>
            <a:pPr marL="0" indent="0">
              <a:spcAft>
                <a:spcPts val="200"/>
              </a:spcAft>
              <a:buNone/>
            </a:pPr>
            <a:r>
              <a:rPr lang="en-US" dirty="0">
                <a:solidFill>
                  <a:schemeClr val="bg1"/>
                </a:solidFill>
              </a:rPr>
              <a:t>2 Cor.11</a:t>
            </a:r>
            <a:r>
              <a:rPr lang="en-US" baseline="30000" dirty="0">
                <a:solidFill>
                  <a:srgbClr val="FFFF00"/>
                </a:solidFill>
              </a:rPr>
              <a:t>8</a:t>
            </a:r>
            <a:r>
              <a:rPr lang="en-US" baseline="30000" dirty="0">
                <a:solidFill>
                  <a:schemeClr val="bg1"/>
                </a:solidFill>
              </a:rPr>
              <a:t> </a:t>
            </a:r>
            <a:r>
              <a:rPr lang="en-US" dirty="0">
                <a:solidFill>
                  <a:schemeClr val="bg1"/>
                </a:solidFill>
              </a:rPr>
              <a:t>I robbed other churches, taking wages from them to minister to you.</a:t>
            </a:r>
          </a:p>
          <a:p>
            <a:pPr lvl="1" defTabSz="457200">
              <a:buFont typeface="Arial" panose="020B0604020202020204" pitchFamily="34" charset="0"/>
              <a:buChar char="•"/>
            </a:pPr>
            <a:r>
              <a:rPr lang="en-US" sz="3200" dirty="0">
                <a:solidFill>
                  <a:srgbClr val="CCFFFF"/>
                </a:solidFill>
              </a:rPr>
              <a:t>Churches…</a:t>
            </a:r>
          </a:p>
          <a:p>
            <a:pPr lvl="2" defTabSz="457200">
              <a:buFont typeface="Arial" panose="020B0604020202020204" pitchFamily="34" charset="0"/>
              <a:buChar char="•"/>
            </a:pPr>
            <a:r>
              <a:rPr lang="en-US" sz="3200" dirty="0">
                <a:solidFill>
                  <a:srgbClr val="CCFFFF"/>
                </a:solidFill>
              </a:rPr>
              <a:t>Sent wages…</a:t>
            </a:r>
          </a:p>
          <a:p>
            <a:pPr lvl="3" defTabSz="457200">
              <a:buFont typeface="Arial" panose="020B0604020202020204" pitchFamily="34" charset="0"/>
              <a:buChar char="•"/>
            </a:pPr>
            <a:r>
              <a:rPr lang="en-US" sz="3200" dirty="0">
                <a:solidFill>
                  <a:srgbClr val="CCFFFF"/>
                </a:solidFill>
              </a:rPr>
              <a:t>To Paul…</a:t>
            </a:r>
          </a:p>
          <a:p>
            <a:pPr lvl="4" defTabSz="457200">
              <a:buFont typeface="Arial" panose="020B0604020202020204" pitchFamily="34" charset="0"/>
              <a:buChar char="•"/>
            </a:pPr>
            <a:r>
              <a:rPr lang="en-US" sz="3200" dirty="0">
                <a:solidFill>
                  <a:srgbClr val="CCFFFF"/>
                </a:solidFill>
              </a:rPr>
              <a:t>As he worked in Corint</a:t>
            </a:r>
            <a:r>
              <a:rPr lang="en-US" sz="2400" dirty="0">
                <a:solidFill>
                  <a:srgbClr val="CCFFFF"/>
                </a:solidFill>
              </a:rPr>
              <a:t>h	</a:t>
            </a:r>
          </a:p>
        </p:txBody>
      </p:sp>
    </p:spTree>
    <p:extLst>
      <p:ext uri="{BB962C8B-B14F-4D97-AF65-F5344CB8AC3E}">
        <p14:creationId xmlns:p14="http://schemas.microsoft.com/office/powerpoint/2010/main" val="336236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990600"/>
            <a:ext cx="6324599" cy="477982"/>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No Authority For Sponsoring Churches</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BDCBD366-3B80-40BD-9046-D4017117A924}"/>
              </a:ext>
            </a:extLst>
          </p:cNvPr>
          <p:cNvSpPr/>
          <p:nvPr/>
        </p:nvSpPr>
        <p:spPr>
          <a:xfrm>
            <a:off x="1413168" y="1614062"/>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II. </a:t>
            </a:r>
            <a:r>
              <a:rPr lang="en-US" sz="3600" dirty="0">
                <a:solidFill>
                  <a:srgbClr val="FFFF99"/>
                </a:solidFill>
                <a:ea typeface="Verdana" panose="020B0604030504040204" pitchFamily="34" charset="0"/>
              </a:rPr>
              <a:t>Sponsoring Churches Violate Autonomy</a:t>
            </a:r>
            <a:endParaRPr lang="en-US" sz="3400" dirty="0">
              <a:solidFill>
                <a:srgbClr val="FFFF99"/>
              </a:solidFill>
            </a:endParaRPr>
          </a:p>
        </p:txBody>
      </p:sp>
    </p:spTree>
    <p:extLst>
      <p:ext uri="{BB962C8B-B14F-4D97-AF65-F5344CB8AC3E}">
        <p14:creationId xmlns:p14="http://schemas.microsoft.com/office/powerpoint/2010/main" val="130963702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TotalTime>
  <Words>1685</Words>
  <Application>Microsoft Office PowerPoint</Application>
  <PresentationFormat>On-screen Show (4:3)</PresentationFormat>
  <Paragraphs>112</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Verdana</vt:lpstr>
      <vt:lpstr>Wingdings</vt:lpstr>
      <vt:lpstr>1_Default Design</vt:lpstr>
      <vt:lpstr>PowerPoint Presentation</vt:lpstr>
      <vt:lpstr>A single congregation</vt:lpstr>
      <vt:lpstr>Missionary society vs God’s wisdom</vt:lpstr>
      <vt:lpstr>Missionary society vs God’s wisdom</vt:lpstr>
      <vt:lpstr>PowerPoint Presentation</vt:lpstr>
      <vt:lpstr>NT pattern for evangelism</vt:lpstr>
      <vt:lpstr>NT pattern for evangelism</vt:lpstr>
      <vt:lpstr>NT pattern for evangelism</vt:lpstr>
      <vt:lpstr>PowerPoint Presentation</vt:lpstr>
      <vt:lpstr>Autonomy matters</vt:lpstr>
      <vt:lpstr>Autonomy matters</vt:lpstr>
      <vt:lpstr>Autonomy protects</vt:lpstr>
      <vt:lpstr>PowerPoint Presentation</vt:lpstr>
      <vt:lpstr>God’s design</vt:lpstr>
      <vt:lpstr>Illustrated: Jerusalem–Samaria (Ac.2; 8)</vt:lpstr>
      <vt:lpstr>Illustrated: Jerusalem–Antioch (Ac.2; 11)</vt:lpstr>
      <vt:lpstr>Illustrated: Ephesus (Ac.19; Col.1-2,4)</vt:lpstr>
      <vt:lpstr>God’s design</vt:lpstr>
      <vt:lpstr>PowerPoint Presentation</vt:lpstr>
      <vt:lpstr>Elders – 1 Peter 5:1-4  </vt:lpstr>
      <vt:lpstr>Ability</vt:lpstr>
      <vt:lpstr>Ability</vt:lpstr>
      <vt:lpstr>Reviving The Ancient Faith, Richard T. Hughes, 1996</vt:lpstr>
      <vt:lpstr>Reviving The Ancient Faith, Richard T. Hughes</vt:lpstr>
      <vt:lpstr>Reviving The Ancient Faith, Richard T. Hughes</vt:lpstr>
      <vt:lpstr>Reviving The Ancient Faith, Richard T. Hughes</vt:lpstr>
      <vt:lpstr>Reviving The Ancient Faith, Richard T. Hughes</vt:lpstr>
      <vt:lpstr>Reviving The Ancient Faith, Richard T. Hughes</vt:lpstr>
      <vt:lpstr>Reviving The Ancient Faith, Richard T. Hughes</vt:lpstr>
      <vt:lpstr>Reviving The Ancient Faith, Richard T. Hughes</vt:lpstr>
      <vt:lpstr>Reviving The Ancient Faith, Richard T. Hughes</vt:lpstr>
      <vt:lpstr>Reviving The Ancient Faith, Richard T. Hughes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31</cp:revision>
  <dcterms:created xsi:type="dcterms:W3CDTF">2006-09-18T21:36:30Z</dcterms:created>
  <dcterms:modified xsi:type="dcterms:W3CDTF">2020-03-09T04:27:31Z</dcterms:modified>
</cp:coreProperties>
</file>