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649" r:id="rId3"/>
    <p:sldId id="708" r:id="rId4"/>
    <p:sldId id="653" r:id="rId5"/>
    <p:sldId id="709" r:id="rId6"/>
    <p:sldId id="710" r:id="rId7"/>
    <p:sldId id="716" r:id="rId8"/>
    <p:sldId id="711" r:id="rId9"/>
    <p:sldId id="697" r:id="rId10"/>
    <p:sldId id="712" r:id="rId11"/>
    <p:sldId id="713" r:id="rId12"/>
    <p:sldId id="715" r:id="rId13"/>
    <p:sldId id="714" r:id="rId14"/>
    <p:sldId id="732" r:id="rId15"/>
    <p:sldId id="717" r:id="rId16"/>
    <p:sldId id="720" r:id="rId17"/>
    <p:sldId id="719" r:id="rId18"/>
    <p:sldId id="721" r:id="rId19"/>
    <p:sldId id="722" r:id="rId20"/>
    <p:sldId id="723" r:id="rId21"/>
    <p:sldId id="724" r:id="rId22"/>
    <p:sldId id="725" r:id="rId23"/>
    <p:sldId id="726" r:id="rId24"/>
    <p:sldId id="727" r:id="rId25"/>
    <p:sldId id="728" r:id="rId26"/>
    <p:sldId id="729" r:id="rId27"/>
    <p:sldId id="731" r:id="rId28"/>
    <p:sldId id="730"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FF66"/>
    <a:srgbClr val="CCFFFF"/>
    <a:srgbClr val="FFFF99"/>
    <a:srgbClr val="FF9900"/>
    <a:srgbClr val="00FFCC"/>
    <a:srgbClr val="FFCC99"/>
    <a:srgbClr val="000066"/>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6" d="100"/>
          <a:sy n="106" d="100"/>
        </p:scale>
        <p:origin x="16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415473"/>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Work Of The Church </a:t>
            </a:r>
            <a:r>
              <a:rPr lang="en-US" sz="3000" dirty="0">
                <a:solidFill>
                  <a:schemeClr val="bg1"/>
                </a:solidFill>
              </a:rPr>
              <a:t>(</a:t>
            </a:r>
            <a:r>
              <a:rPr lang="en-US" sz="3000" dirty="0">
                <a:solidFill>
                  <a:schemeClr val="bg1"/>
                </a:solidFill>
                <a:latin typeface="Verdana" panose="020B0604030504040204" pitchFamily="34" charset="0"/>
                <a:ea typeface="Verdana" panose="020B0604030504040204" pitchFamily="34" charset="0"/>
              </a:rPr>
              <a:t>VIII</a:t>
            </a:r>
            <a:r>
              <a:rPr lang="en-US" sz="3000" dirty="0">
                <a:solidFill>
                  <a:schemeClr val="bg1"/>
                </a:solidFill>
              </a:rPr>
              <a:t>)</a:t>
            </a:r>
          </a:p>
          <a:p>
            <a:pPr algn="ctr" eaLnBrk="1" hangingPunct="1">
              <a:defRPr/>
            </a:pPr>
            <a:r>
              <a:rPr lang="en-US" sz="3000" i="1" dirty="0">
                <a:solidFill>
                  <a:schemeClr val="bg1"/>
                </a:solidFill>
              </a:rPr>
              <a:t>Edification and Schools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89890"/>
          </a:xfrm>
        </p:spPr>
        <p:txBody>
          <a:bodyPr/>
          <a:lstStyle/>
          <a:p>
            <a:r>
              <a:rPr lang="en-US" sz="3600" dirty="0">
                <a:solidFill>
                  <a:srgbClr val="FFFFCC"/>
                </a:solidFill>
              </a:rPr>
              <a:t>Means of Edification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89890"/>
            <a:ext cx="8529781" cy="5606473"/>
          </a:xfrm>
        </p:spPr>
        <p:txBody>
          <a:bodyPr/>
          <a:lstStyle/>
          <a:p>
            <a:pPr marL="0" indent="0">
              <a:spcAft>
                <a:spcPts val="600"/>
              </a:spcAft>
              <a:buNone/>
            </a:pPr>
            <a:r>
              <a:rPr lang="en-US" sz="3100" dirty="0">
                <a:solidFill>
                  <a:schemeClr val="bg1"/>
                </a:solidFill>
              </a:rPr>
              <a:t>Acts 20</a:t>
            </a:r>
            <a:r>
              <a:rPr lang="en-US" sz="3100" baseline="30000" dirty="0">
                <a:solidFill>
                  <a:srgbClr val="FFFF00"/>
                </a:solidFill>
              </a:rPr>
              <a:t>32</a:t>
            </a:r>
            <a:r>
              <a:rPr lang="en-US" sz="3100" dirty="0">
                <a:solidFill>
                  <a:schemeClr val="bg1"/>
                </a:solidFill>
              </a:rPr>
              <a:t> “So now, brethren, I commend you to God and to the word of His grace, which is able to build you up and give you an inheritance among all those who are sanctified.</a:t>
            </a:r>
          </a:p>
          <a:p>
            <a:pPr marL="0" indent="0">
              <a:spcAft>
                <a:spcPts val="600"/>
              </a:spcAft>
              <a:buNone/>
            </a:pPr>
            <a:r>
              <a:rPr lang="en-US" sz="3100" dirty="0">
                <a:solidFill>
                  <a:schemeClr val="bg1"/>
                </a:solidFill>
              </a:rPr>
              <a:t>Ro.14</a:t>
            </a:r>
            <a:r>
              <a:rPr lang="en-US" sz="3100" baseline="30000" dirty="0">
                <a:solidFill>
                  <a:srgbClr val="FFFF00"/>
                </a:solidFill>
              </a:rPr>
              <a:t>19</a:t>
            </a:r>
            <a:r>
              <a:rPr lang="en-US" sz="3100" dirty="0">
                <a:solidFill>
                  <a:schemeClr val="bg1"/>
                </a:solidFill>
              </a:rPr>
              <a:t> Therefore let us pursue the things which make for peace and the things by which one may edify another.</a:t>
            </a:r>
          </a:p>
          <a:p>
            <a:pPr marL="0" indent="0">
              <a:spcAft>
                <a:spcPts val="300"/>
              </a:spcAft>
              <a:buNone/>
            </a:pPr>
            <a:r>
              <a:rPr lang="en-US" sz="3100" dirty="0">
                <a:solidFill>
                  <a:schemeClr val="bg1"/>
                </a:solidFill>
              </a:rPr>
              <a:t>Ro.15</a:t>
            </a:r>
            <a:r>
              <a:rPr lang="en-US" sz="3100" baseline="30000" dirty="0">
                <a:solidFill>
                  <a:srgbClr val="FFFF00"/>
                </a:solidFill>
              </a:rPr>
              <a:t>2</a:t>
            </a:r>
            <a:r>
              <a:rPr lang="en-US" sz="3100" dirty="0">
                <a:solidFill>
                  <a:schemeClr val="bg1"/>
                </a:solidFill>
              </a:rPr>
              <a:t> Let each of us please his neighbor for his good, leading to edification</a:t>
            </a:r>
          </a:p>
          <a:p>
            <a:pPr marL="0" indent="0">
              <a:spcAft>
                <a:spcPts val="300"/>
              </a:spcAft>
              <a:buNone/>
            </a:pPr>
            <a:endParaRPr lang="en-US" sz="3100" dirty="0">
              <a:solidFill>
                <a:schemeClr val="bg1"/>
              </a:solidFill>
            </a:endParaRP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386669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831273"/>
          </a:xfrm>
        </p:spPr>
        <p:txBody>
          <a:bodyPr/>
          <a:lstStyle/>
          <a:p>
            <a:r>
              <a:rPr lang="en-US" sz="3600" dirty="0">
                <a:solidFill>
                  <a:srgbClr val="FFFFCC"/>
                </a:solidFill>
              </a:rPr>
              <a:t>Means of Edification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757382"/>
            <a:ext cx="8529781" cy="5938981"/>
          </a:xfrm>
        </p:spPr>
        <p:txBody>
          <a:bodyPr/>
          <a:lstStyle/>
          <a:p>
            <a:pPr marL="0" indent="0">
              <a:spcAft>
                <a:spcPts val="600"/>
              </a:spcAft>
              <a:buNone/>
            </a:pPr>
            <a:r>
              <a:rPr lang="en-US" sz="3100" dirty="0">
                <a:solidFill>
                  <a:schemeClr val="bg1"/>
                </a:solidFill>
              </a:rPr>
              <a:t>1 Co.8</a:t>
            </a:r>
            <a:r>
              <a:rPr lang="en-US" sz="3100" baseline="30000" dirty="0">
                <a:solidFill>
                  <a:srgbClr val="FFFF00"/>
                </a:solidFill>
              </a:rPr>
              <a:t>1</a:t>
            </a:r>
            <a:r>
              <a:rPr lang="en-US" sz="3100" dirty="0">
                <a:solidFill>
                  <a:schemeClr val="bg1"/>
                </a:solidFill>
              </a:rPr>
              <a:t> Now concerning things offered to idols: We know that we all have knowledge. Knowledge puffs up, but love edifies</a:t>
            </a:r>
          </a:p>
          <a:p>
            <a:pPr marL="0" indent="0">
              <a:spcAft>
                <a:spcPts val="300"/>
              </a:spcAft>
              <a:buNone/>
            </a:pPr>
            <a:r>
              <a:rPr lang="en-US" sz="3100" dirty="0">
                <a:solidFill>
                  <a:schemeClr val="bg1"/>
                </a:solidFill>
              </a:rPr>
              <a:t>1 Co.14</a:t>
            </a:r>
            <a:r>
              <a:rPr lang="en-US" sz="3100" baseline="30000" dirty="0">
                <a:solidFill>
                  <a:srgbClr val="FFFF00"/>
                </a:solidFill>
              </a:rPr>
              <a:t>1</a:t>
            </a:r>
            <a:r>
              <a:rPr lang="en-US" sz="3100" dirty="0">
                <a:solidFill>
                  <a:schemeClr val="bg1"/>
                </a:solidFill>
              </a:rPr>
              <a:t> Pursue love, and desire spiritual gifts, but especially that you may prophesy.  </a:t>
            </a:r>
            <a:r>
              <a:rPr lang="en-US" sz="3100" baseline="30000" dirty="0">
                <a:solidFill>
                  <a:srgbClr val="FFFF00"/>
                </a:solidFill>
              </a:rPr>
              <a:t>2</a:t>
            </a:r>
            <a:r>
              <a:rPr lang="en-US" sz="3100" dirty="0">
                <a:solidFill>
                  <a:schemeClr val="bg1"/>
                </a:solidFill>
              </a:rPr>
              <a:t> For he who speaks in a tongue does not speak to men but to God, for no one understands him; however, in the spirit he speaks mysteries. </a:t>
            </a:r>
            <a:r>
              <a:rPr lang="en-US" sz="3100" baseline="30000" dirty="0">
                <a:solidFill>
                  <a:srgbClr val="FFFF00"/>
                </a:solidFill>
              </a:rPr>
              <a:t>3</a:t>
            </a:r>
            <a:r>
              <a:rPr lang="en-US" sz="3100" dirty="0">
                <a:solidFill>
                  <a:schemeClr val="bg1"/>
                </a:solidFill>
              </a:rPr>
              <a:t> But he who prophesies speaks edification and exhortation and comfort to men.  </a:t>
            </a:r>
            <a:r>
              <a:rPr lang="en-US" sz="3100" baseline="30000" dirty="0">
                <a:solidFill>
                  <a:srgbClr val="FFFF00"/>
                </a:solidFill>
              </a:rPr>
              <a:t>4</a:t>
            </a:r>
            <a:r>
              <a:rPr lang="en-US" sz="3100" dirty="0">
                <a:solidFill>
                  <a:schemeClr val="bg1"/>
                </a:solidFill>
              </a:rPr>
              <a:t> He who speaks in a tongue edifies himself, but he who prophesies edifies the church.      [Also </a:t>
            </a:r>
            <a:r>
              <a:rPr lang="en-US" sz="3100" baseline="30000" dirty="0">
                <a:solidFill>
                  <a:srgbClr val="FFFF00"/>
                </a:solidFill>
              </a:rPr>
              <a:t>(26 . . . 31)</a:t>
            </a:r>
            <a:r>
              <a:rPr lang="en-US" sz="3100" dirty="0">
                <a:solidFill>
                  <a:schemeClr val="bg1"/>
                </a:solidFill>
              </a:rPr>
              <a:t>]</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77495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Figures Emphasize…Church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2999509"/>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IV. </a:t>
            </a:r>
            <a:r>
              <a:rPr lang="en-US" sz="3400" dirty="0">
                <a:solidFill>
                  <a:srgbClr val="FFFF00"/>
                </a:solidFill>
                <a:latin typeface="Verdana" panose="020B0604030504040204" pitchFamily="34" charset="0"/>
                <a:ea typeface="Verdana" panose="020B0604030504040204" pitchFamily="34" charset="0"/>
              </a:rPr>
              <a:t>Do Not Burden Church With Individual Duties</a:t>
            </a:r>
            <a:endParaRPr lang="en-US" sz="3400" dirty="0">
              <a:solidFill>
                <a:srgbClr val="FFFF00"/>
              </a:solidFill>
            </a:endParaRPr>
          </a:p>
        </p:txBody>
      </p:sp>
      <p:sp>
        <p:nvSpPr>
          <p:cNvPr id="6" name="Rectangle: Rounded Corners 5">
            <a:extLst>
              <a:ext uri="{FF2B5EF4-FFF2-40B4-BE49-F238E27FC236}">
                <a16:creationId xmlns:a16="http://schemas.microsoft.com/office/drawing/2014/main" id="{12B7DB84-ECBA-4EA7-9FA9-A183CFEB2C5A}"/>
              </a:ext>
            </a:extLst>
          </p:cNvPr>
          <p:cNvSpPr/>
          <p:nvPr/>
        </p:nvSpPr>
        <p:spPr>
          <a:xfrm>
            <a:off x="2199585" y="1650989"/>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Why Are </a:t>
            </a:r>
            <a:r>
              <a:rPr lang="en-US" sz="2400" dirty="0">
                <a:solidFill>
                  <a:schemeClr val="bg1"/>
                </a:solidFill>
                <a:ea typeface="Verdana" panose="020B0604030504040204" pitchFamily="34" charset="0"/>
              </a:rPr>
              <a:t>Figures Imp.?</a:t>
            </a:r>
            <a:endParaRPr lang="en-US" sz="2400" dirty="0">
              <a:solidFill>
                <a:schemeClr val="bg1"/>
              </a:solidFill>
            </a:endParaRPr>
          </a:p>
        </p:txBody>
      </p:sp>
      <p:sp>
        <p:nvSpPr>
          <p:cNvPr id="7" name="Rectangle: Rounded Corners 6">
            <a:extLst>
              <a:ext uri="{FF2B5EF4-FFF2-40B4-BE49-F238E27FC236}">
                <a16:creationId xmlns:a16="http://schemas.microsoft.com/office/drawing/2014/main" id="{56206398-9890-4BDF-BE9B-50BA8B1AA0E1}"/>
              </a:ext>
            </a:extLst>
          </p:cNvPr>
          <p:cNvSpPr/>
          <p:nvPr/>
        </p:nvSpPr>
        <p:spPr>
          <a:xfrm>
            <a:off x="2204209" y="2320615"/>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Means of Edification</a:t>
            </a:r>
            <a:endParaRPr lang="en-US" sz="2400" dirty="0">
              <a:solidFill>
                <a:schemeClr val="bg1"/>
              </a:solidFill>
            </a:endParaRPr>
          </a:p>
        </p:txBody>
      </p:sp>
    </p:spTree>
    <p:extLst>
      <p:ext uri="{BB962C8B-B14F-4D97-AF65-F5344CB8AC3E}">
        <p14:creationId xmlns:p14="http://schemas.microsoft.com/office/powerpoint/2010/main" val="2548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71418"/>
          </a:xfrm>
        </p:spPr>
        <p:txBody>
          <a:bodyPr/>
          <a:lstStyle/>
          <a:p>
            <a:r>
              <a:rPr lang="en-US" sz="3600" dirty="0">
                <a:solidFill>
                  <a:srgbClr val="FFFFCC"/>
                </a:solidFill>
              </a:rPr>
              <a:t>Do not burden churches</a:t>
            </a:r>
            <a:br>
              <a:rPr lang="en-US" sz="3600" dirty="0">
                <a:solidFill>
                  <a:srgbClr val="FFFFCC"/>
                </a:solidFill>
              </a:rPr>
            </a:br>
            <a:r>
              <a:rPr lang="en-US" sz="3600" dirty="0">
                <a:solidFill>
                  <a:srgbClr val="FFFFCC"/>
                </a:solidFill>
              </a:rPr>
              <a:t>with individual duties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71418"/>
            <a:ext cx="8529781" cy="5624945"/>
          </a:xfrm>
        </p:spPr>
        <p:txBody>
          <a:bodyPr/>
          <a:lstStyle/>
          <a:p>
            <a:pPr marL="0" indent="0" algn="ctr">
              <a:spcAft>
                <a:spcPts val="300"/>
              </a:spcAft>
              <a:buNone/>
            </a:pPr>
            <a:r>
              <a:rPr lang="en-US" sz="3100" dirty="0">
                <a:solidFill>
                  <a:schemeClr val="bg1"/>
                </a:solidFill>
              </a:rPr>
              <a:t>“Good work”?</a:t>
            </a:r>
          </a:p>
          <a:p>
            <a:pPr marL="0" indent="0">
              <a:spcAft>
                <a:spcPts val="300"/>
              </a:spcAft>
              <a:buNone/>
            </a:pPr>
            <a:r>
              <a:rPr lang="en-US" sz="3100" dirty="0">
                <a:solidFill>
                  <a:schemeClr val="bg1"/>
                </a:solidFill>
              </a:rPr>
              <a:t>2 Tim.3</a:t>
            </a:r>
            <a:r>
              <a:rPr lang="en-US" sz="3100" baseline="30000" dirty="0">
                <a:solidFill>
                  <a:srgbClr val="FFFF00"/>
                </a:solidFill>
              </a:rPr>
              <a:t>16-17</a:t>
            </a:r>
            <a:r>
              <a:rPr lang="en-US" sz="3100" dirty="0">
                <a:solidFill>
                  <a:schemeClr val="bg1"/>
                </a:solidFill>
              </a:rPr>
              <a:t> </a:t>
            </a:r>
          </a:p>
          <a:p>
            <a:pPr marL="0" indent="0">
              <a:spcAft>
                <a:spcPts val="300"/>
              </a:spcAft>
              <a:buNone/>
            </a:pPr>
            <a:r>
              <a:rPr lang="en-US" sz="3100" dirty="0">
                <a:solidFill>
                  <a:schemeClr val="bg1"/>
                </a:solidFill>
              </a:rPr>
              <a:t>Ac.9</a:t>
            </a:r>
            <a:r>
              <a:rPr lang="en-US" sz="3100" baseline="30000" dirty="0">
                <a:solidFill>
                  <a:srgbClr val="FFFF00"/>
                </a:solidFill>
              </a:rPr>
              <a:t>36…</a:t>
            </a:r>
            <a:r>
              <a:rPr lang="en-US" sz="3100" dirty="0">
                <a:solidFill>
                  <a:schemeClr val="bg1"/>
                </a:solidFill>
              </a:rPr>
              <a:t> </a:t>
            </a:r>
          </a:p>
          <a:p>
            <a:pPr marL="0" indent="0">
              <a:spcAft>
                <a:spcPts val="800"/>
              </a:spcAft>
              <a:buNone/>
            </a:pPr>
            <a:r>
              <a:rPr lang="en-US" sz="3100" dirty="0">
                <a:solidFill>
                  <a:schemeClr val="bg1"/>
                </a:solidFill>
              </a:rPr>
              <a:t>Ro.13</a:t>
            </a:r>
            <a:r>
              <a:rPr lang="en-US" sz="3100" baseline="30000" dirty="0">
                <a:solidFill>
                  <a:srgbClr val="FFFF00"/>
                </a:solidFill>
              </a:rPr>
              <a:t>1-7</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94417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71418"/>
          </a:xfrm>
        </p:spPr>
        <p:txBody>
          <a:bodyPr/>
          <a:lstStyle/>
          <a:p>
            <a:r>
              <a:rPr lang="en-US" sz="3600" dirty="0">
                <a:solidFill>
                  <a:srgbClr val="FFFFCC"/>
                </a:solidFill>
              </a:rPr>
              <a:t>Do not burden churches</a:t>
            </a:r>
            <a:br>
              <a:rPr lang="en-US" sz="3600" dirty="0">
                <a:solidFill>
                  <a:srgbClr val="FFFFCC"/>
                </a:solidFill>
              </a:rPr>
            </a:br>
            <a:r>
              <a:rPr lang="en-US" sz="3600" dirty="0">
                <a:solidFill>
                  <a:srgbClr val="FFFFCC"/>
                </a:solidFill>
              </a:rPr>
              <a:t>with individual duties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71418"/>
            <a:ext cx="8529781" cy="5624945"/>
          </a:xfrm>
        </p:spPr>
        <p:txBody>
          <a:bodyPr/>
          <a:lstStyle/>
          <a:p>
            <a:pPr marL="0" indent="0" algn="ctr">
              <a:spcAft>
                <a:spcPts val="300"/>
              </a:spcAft>
              <a:buNone/>
            </a:pPr>
            <a:r>
              <a:rPr lang="en-US" sz="3100" dirty="0">
                <a:solidFill>
                  <a:schemeClr val="bg1"/>
                </a:solidFill>
              </a:rPr>
              <a:t>“Expedient”?</a:t>
            </a:r>
            <a:endParaRPr lang="en-US" sz="3100" baseline="30000" dirty="0">
              <a:solidFill>
                <a:srgbClr val="FFFF00"/>
              </a:solidFill>
            </a:endParaRPr>
          </a:p>
          <a:p>
            <a:pPr marL="0" indent="0">
              <a:spcAft>
                <a:spcPts val="300"/>
              </a:spcAft>
              <a:buNone/>
            </a:pPr>
            <a:r>
              <a:rPr lang="en-US" sz="3100" dirty="0">
                <a:solidFill>
                  <a:schemeClr val="bg1"/>
                </a:solidFill>
              </a:rPr>
              <a:t>1 Co.6</a:t>
            </a:r>
            <a:r>
              <a:rPr lang="en-US" sz="3100" baseline="30000" dirty="0">
                <a:solidFill>
                  <a:srgbClr val="FFFF00"/>
                </a:solidFill>
              </a:rPr>
              <a:t>12  </a:t>
            </a:r>
            <a:r>
              <a:rPr lang="en-US" sz="3100" dirty="0">
                <a:solidFill>
                  <a:schemeClr val="bg1"/>
                </a:solidFill>
              </a:rPr>
              <a:t>All things are lawful for me, but all things are not helpful. All things are lawful for me, but I will not be brought under the power of any</a:t>
            </a:r>
          </a:p>
          <a:p>
            <a:pPr marL="0" indent="0">
              <a:spcAft>
                <a:spcPts val="300"/>
              </a:spcAft>
              <a:buNone/>
            </a:pPr>
            <a:r>
              <a:rPr lang="en-US" sz="3100" dirty="0">
                <a:solidFill>
                  <a:schemeClr val="bg1"/>
                </a:solidFill>
              </a:rPr>
              <a:t>1 Co.10</a:t>
            </a:r>
            <a:r>
              <a:rPr lang="en-US" sz="3100" baseline="30000" dirty="0">
                <a:solidFill>
                  <a:srgbClr val="FFFF00"/>
                </a:solidFill>
              </a:rPr>
              <a:t>23</a:t>
            </a:r>
            <a:r>
              <a:rPr lang="en-US" sz="3100" dirty="0">
                <a:solidFill>
                  <a:schemeClr val="bg1"/>
                </a:solidFill>
              </a:rPr>
              <a:t> All things are lawful for me, but not all things are helpful; all things are lawful for me, but not all things edify</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43200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71418"/>
          </a:xfrm>
        </p:spPr>
        <p:txBody>
          <a:bodyPr/>
          <a:lstStyle/>
          <a:p>
            <a:r>
              <a:rPr lang="en-US" sz="3600" dirty="0">
                <a:solidFill>
                  <a:srgbClr val="FFFFCC"/>
                </a:solidFill>
              </a:rPr>
              <a:t>Confuses individual and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71418"/>
            <a:ext cx="8529781" cy="5624945"/>
          </a:xfrm>
        </p:spPr>
        <p:txBody>
          <a:bodyPr/>
          <a:lstStyle/>
          <a:p>
            <a:pPr marL="0" indent="0">
              <a:spcAft>
                <a:spcPts val="300"/>
              </a:spcAft>
              <a:buNone/>
            </a:pPr>
            <a:r>
              <a:rPr lang="en-US" sz="3100" dirty="0">
                <a:solidFill>
                  <a:schemeClr val="bg1"/>
                </a:solidFill>
              </a:rPr>
              <a:t>1 Tim.5</a:t>
            </a:r>
            <a:r>
              <a:rPr lang="en-US" sz="3100" baseline="30000" dirty="0">
                <a:solidFill>
                  <a:srgbClr val="FFFF00"/>
                </a:solidFill>
              </a:rPr>
              <a:t>16</a:t>
            </a:r>
            <a:r>
              <a:rPr lang="en-US" sz="3100" dirty="0">
                <a:solidFill>
                  <a:schemeClr val="bg1"/>
                </a:solidFill>
              </a:rPr>
              <a:t> </a:t>
            </a:r>
          </a:p>
          <a:p>
            <a:pPr marL="0" indent="0">
              <a:spcAft>
                <a:spcPts val="300"/>
              </a:spcAft>
              <a:buNone/>
            </a:pPr>
            <a:r>
              <a:rPr lang="en-US" sz="3100" dirty="0">
                <a:solidFill>
                  <a:schemeClr val="bg1"/>
                </a:solidFill>
              </a:rPr>
              <a:t>Mt.18</a:t>
            </a:r>
            <a:r>
              <a:rPr lang="en-US" sz="3100" baseline="30000" dirty="0">
                <a:solidFill>
                  <a:srgbClr val="FFFF00"/>
                </a:solidFill>
              </a:rPr>
              <a:t>15-17</a:t>
            </a:r>
            <a:r>
              <a:rPr lang="en-US" sz="3100" dirty="0">
                <a:solidFill>
                  <a:schemeClr val="bg1"/>
                </a:solidFill>
              </a:rPr>
              <a:t>  </a:t>
            </a:r>
          </a:p>
          <a:p>
            <a:pPr marL="0" indent="0">
              <a:spcAft>
                <a:spcPts val="300"/>
              </a:spcAft>
              <a:buNone/>
            </a:pPr>
            <a:r>
              <a:rPr lang="en-US" sz="3100" dirty="0">
                <a:solidFill>
                  <a:schemeClr val="bg1"/>
                </a:solidFill>
              </a:rPr>
              <a:t>Ac.5</a:t>
            </a:r>
            <a:r>
              <a:rPr lang="en-US" sz="3100" baseline="30000" dirty="0">
                <a:solidFill>
                  <a:srgbClr val="FFFF00"/>
                </a:solidFill>
              </a:rPr>
              <a:t>1-3</a:t>
            </a:r>
            <a:r>
              <a:rPr lang="en-US" sz="3100" dirty="0">
                <a:solidFill>
                  <a:schemeClr val="bg1"/>
                </a:solidFill>
              </a:rPr>
              <a:t>  </a:t>
            </a:r>
          </a:p>
          <a:p>
            <a:pPr marL="0" indent="0">
              <a:spcAft>
                <a:spcPts val="300"/>
              </a:spcAft>
              <a:buNone/>
            </a:pPr>
            <a:r>
              <a:rPr lang="en-US" sz="3100" dirty="0">
                <a:solidFill>
                  <a:schemeClr val="bg1"/>
                </a:solidFill>
              </a:rPr>
              <a:t>1 Co.12</a:t>
            </a:r>
            <a:r>
              <a:rPr lang="en-US" sz="3100" baseline="30000" dirty="0">
                <a:solidFill>
                  <a:srgbClr val="FFFF00"/>
                </a:solidFill>
              </a:rPr>
              <a:t>14</a:t>
            </a:r>
            <a:endParaRPr lang="en-US" sz="3100" dirty="0">
              <a:solidFill>
                <a:schemeClr val="bg1"/>
              </a:solidFill>
            </a:endParaRP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4163755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71418"/>
          </a:xfrm>
        </p:spPr>
        <p:txBody>
          <a:bodyPr/>
          <a:lstStyle/>
          <a:p>
            <a:r>
              <a:rPr lang="en-US" sz="3600" dirty="0">
                <a:solidFill>
                  <a:srgbClr val="FFFFCC"/>
                </a:solidFill>
              </a:rPr>
              <a:t>Some works are right for individuals, wrong for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71418"/>
            <a:ext cx="8529781" cy="5624945"/>
          </a:xfrm>
        </p:spPr>
        <p:txBody>
          <a:bodyPr/>
          <a:lstStyle/>
          <a:p>
            <a:pPr marL="0" indent="0">
              <a:spcAft>
                <a:spcPts val="600"/>
              </a:spcAft>
              <a:buNone/>
            </a:pPr>
            <a:r>
              <a:rPr lang="en-US" sz="3100" dirty="0">
                <a:solidFill>
                  <a:schemeClr val="bg1"/>
                </a:solidFill>
              </a:rPr>
              <a:t>Ac.18</a:t>
            </a:r>
            <a:r>
              <a:rPr lang="en-US" sz="3100" baseline="30000" dirty="0">
                <a:solidFill>
                  <a:srgbClr val="FFFF00"/>
                </a:solidFill>
              </a:rPr>
              <a:t>26 </a:t>
            </a:r>
            <a:r>
              <a:rPr lang="en-US" sz="3100" dirty="0">
                <a:solidFill>
                  <a:schemeClr val="bg1"/>
                </a:solidFill>
              </a:rPr>
              <a:t> So he began to speak boldly in the synagogue. When Aquila and Priscilla heard him, they took him aside and explained to him the way of God more accurately.</a:t>
            </a:r>
          </a:p>
          <a:p>
            <a:pPr marL="0" indent="0">
              <a:spcAft>
                <a:spcPts val="300"/>
              </a:spcAft>
              <a:buNone/>
            </a:pPr>
            <a:r>
              <a:rPr lang="en-US" sz="3100" dirty="0">
                <a:solidFill>
                  <a:schemeClr val="bg1"/>
                </a:solidFill>
              </a:rPr>
              <a:t>Tit.2</a:t>
            </a:r>
            <a:r>
              <a:rPr lang="en-US" sz="3100" baseline="30000" dirty="0">
                <a:solidFill>
                  <a:srgbClr val="FFFF00"/>
                </a:solidFill>
              </a:rPr>
              <a:t>2-4</a:t>
            </a:r>
            <a:r>
              <a:rPr lang="en-US" sz="3100" dirty="0">
                <a:solidFill>
                  <a:schemeClr val="bg1"/>
                </a:solidFill>
              </a:rPr>
              <a:t> </a:t>
            </a:r>
          </a:p>
          <a:p>
            <a:pPr marL="0" indent="0">
              <a:spcAft>
                <a:spcPts val="300"/>
              </a:spcAft>
              <a:buNone/>
            </a:pPr>
            <a:r>
              <a:rPr lang="en-US" sz="3100" dirty="0">
                <a:solidFill>
                  <a:schemeClr val="bg1"/>
                </a:solidFill>
              </a:rPr>
              <a:t>1 Co.14</a:t>
            </a:r>
            <a:r>
              <a:rPr lang="en-US" sz="3100" baseline="30000" dirty="0">
                <a:solidFill>
                  <a:srgbClr val="FFFF00"/>
                </a:solidFill>
              </a:rPr>
              <a:t>34</a:t>
            </a:r>
            <a:r>
              <a:rPr lang="en-US" sz="3100" dirty="0">
                <a:solidFill>
                  <a:schemeClr val="bg1"/>
                </a:solidFill>
              </a:rPr>
              <a:t> Let your women keep silent in the churches, for they are not permitted to speak; but they are to be submissive, as the law also says. </a:t>
            </a:r>
            <a:r>
              <a:rPr lang="en-US" sz="3100" baseline="30000" dirty="0">
                <a:solidFill>
                  <a:srgbClr val="FFFF00"/>
                </a:solidFill>
              </a:rPr>
              <a:t>35</a:t>
            </a:r>
            <a:r>
              <a:rPr lang="en-US" sz="3100" dirty="0">
                <a:solidFill>
                  <a:schemeClr val="bg1"/>
                </a:solidFill>
              </a:rPr>
              <a:t> And if they want to learn something, let them ask their own husbands at home; for it is shameful for women to speak in church.</a:t>
            </a:r>
          </a:p>
          <a:p>
            <a:pPr marL="0" indent="0">
              <a:spcAft>
                <a:spcPts val="300"/>
              </a:spcAft>
              <a:buNone/>
            </a:pPr>
            <a:endParaRPr lang="en-US" sz="3100" dirty="0">
              <a:solidFill>
                <a:schemeClr val="bg1"/>
              </a:solidFill>
            </a:endParaRP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3724806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8472"/>
            <a:ext cx="8529782" cy="720436"/>
          </a:xfrm>
        </p:spPr>
        <p:txBody>
          <a:bodyPr/>
          <a:lstStyle/>
          <a:p>
            <a:r>
              <a:rPr lang="en-US" sz="3600" dirty="0">
                <a:solidFill>
                  <a:srgbClr val="FFFFCC"/>
                </a:solidFill>
              </a:rPr>
              <a:t>Confuses individual and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655789"/>
            <a:ext cx="8529781" cy="5624945"/>
          </a:xfrm>
        </p:spPr>
        <p:txBody>
          <a:bodyPr/>
          <a:lstStyle/>
          <a:p>
            <a:pPr marL="0" indent="0">
              <a:spcAft>
                <a:spcPts val="300"/>
              </a:spcAft>
              <a:buNone/>
            </a:pPr>
            <a:r>
              <a:rPr lang="en-US" sz="3100" dirty="0">
                <a:solidFill>
                  <a:schemeClr val="bg1"/>
                </a:solidFill>
              </a:rPr>
              <a:t>Ac.27</a:t>
            </a:r>
            <a:r>
              <a:rPr lang="en-US" sz="3100" baseline="30000" dirty="0">
                <a:solidFill>
                  <a:srgbClr val="FFFF00"/>
                </a:solidFill>
              </a:rPr>
              <a:t>33 </a:t>
            </a:r>
            <a:r>
              <a:rPr lang="en-US" sz="3100" dirty="0">
                <a:solidFill>
                  <a:schemeClr val="bg1"/>
                </a:solidFill>
              </a:rPr>
              <a:t> And as day was about to dawn, Paul implored them all to take food, saying, “Today is the fourteenth day you have waited and continued without food, and eaten nothing. </a:t>
            </a:r>
            <a:r>
              <a:rPr lang="en-US" sz="3100" baseline="30000" dirty="0">
                <a:solidFill>
                  <a:srgbClr val="FFFF00"/>
                </a:solidFill>
              </a:rPr>
              <a:t>34</a:t>
            </a:r>
            <a:r>
              <a:rPr lang="en-US" sz="3100" dirty="0">
                <a:solidFill>
                  <a:schemeClr val="bg1"/>
                </a:solidFill>
              </a:rPr>
              <a:t> Therefore I urge you to take nourishment, for this is for your survival, since not a hair will fall from the head of any of you.”  </a:t>
            </a:r>
            <a:r>
              <a:rPr lang="en-US" sz="3100" baseline="30000" dirty="0">
                <a:solidFill>
                  <a:srgbClr val="FFFF00"/>
                </a:solidFill>
              </a:rPr>
              <a:t>35</a:t>
            </a:r>
            <a:r>
              <a:rPr lang="en-US" sz="3100" dirty="0">
                <a:solidFill>
                  <a:schemeClr val="bg1"/>
                </a:solidFill>
              </a:rPr>
              <a:t> And when he had said these things, he took bread and gave thanks to God in the presence of them all; and when he had broken it he began to eat. </a:t>
            </a:r>
            <a:r>
              <a:rPr lang="en-US" sz="3100" baseline="30000" dirty="0">
                <a:solidFill>
                  <a:srgbClr val="FFFF00"/>
                </a:solidFill>
              </a:rPr>
              <a:t>36</a:t>
            </a:r>
            <a:r>
              <a:rPr lang="en-US" sz="3100" dirty="0">
                <a:solidFill>
                  <a:schemeClr val="bg1"/>
                </a:solidFill>
              </a:rPr>
              <a:t> Then they were all encouraged, and also took food themselves.</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876606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249378" y="166255"/>
            <a:ext cx="8663715" cy="6511635"/>
          </a:xfrm>
        </p:spPr>
        <p:txBody>
          <a:bodyPr/>
          <a:lstStyle/>
          <a:p>
            <a:pPr marL="0" indent="0">
              <a:spcAft>
                <a:spcPts val="300"/>
              </a:spcAft>
              <a:buNone/>
            </a:pPr>
            <a:r>
              <a:rPr lang="en-US" sz="3100" dirty="0">
                <a:solidFill>
                  <a:schemeClr val="bg1"/>
                </a:solidFill>
              </a:rPr>
              <a:t>1 Co.11</a:t>
            </a:r>
            <a:r>
              <a:rPr lang="en-US" sz="3100" baseline="30000" dirty="0">
                <a:solidFill>
                  <a:srgbClr val="FFFF00"/>
                </a:solidFill>
              </a:rPr>
              <a:t>17 </a:t>
            </a:r>
            <a:r>
              <a:rPr lang="en-US" sz="3000" dirty="0">
                <a:solidFill>
                  <a:schemeClr val="bg1"/>
                </a:solidFill>
              </a:rPr>
              <a:t>Now in giving these instructions I do not praise you, since you come together not for the better but for the worse. </a:t>
            </a:r>
            <a:r>
              <a:rPr lang="en-US" sz="3100" baseline="30000" dirty="0">
                <a:solidFill>
                  <a:srgbClr val="FFFF00"/>
                </a:solidFill>
              </a:rPr>
              <a:t>18</a:t>
            </a:r>
            <a:r>
              <a:rPr lang="en-US" sz="3100" dirty="0">
                <a:solidFill>
                  <a:schemeClr val="bg1"/>
                </a:solidFill>
              </a:rPr>
              <a:t> </a:t>
            </a:r>
            <a:r>
              <a:rPr lang="en-US" sz="3000" dirty="0">
                <a:solidFill>
                  <a:schemeClr val="bg1"/>
                </a:solidFill>
              </a:rPr>
              <a:t>For first of all, when you come together as a church, I hear that there are divisions among you, and in part I believe it. </a:t>
            </a:r>
            <a:r>
              <a:rPr lang="en-US" sz="3100" baseline="30000" dirty="0">
                <a:solidFill>
                  <a:srgbClr val="FFFF00"/>
                </a:solidFill>
              </a:rPr>
              <a:t>19</a:t>
            </a:r>
            <a:r>
              <a:rPr lang="en-US" sz="3100" dirty="0">
                <a:solidFill>
                  <a:schemeClr val="bg1"/>
                </a:solidFill>
              </a:rPr>
              <a:t> </a:t>
            </a:r>
            <a:r>
              <a:rPr lang="en-US" sz="3000" dirty="0">
                <a:solidFill>
                  <a:schemeClr val="bg1"/>
                </a:solidFill>
              </a:rPr>
              <a:t>For there must also be factions among you, that those who are approved may be recognized among you.  </a:t>
            </a:r>
            <a:r>
              <a:rPr lang="en-US" sz="3100" baseline="30000" dirty="0">
                <a:solidFill>
                  <a:srgbClr val="FFFF00"/>
                </a:solidFill>
              </a:rPr>
              <a:t>20</a:t>
            </a:r>
            <a:r>
              <a:rPr lang="en-US" sz="3100" dirty="0">
                <a:solidFill>
                  <a:schemeClr val="bg1"/>
                </a:solidFill>
              </a:rPr>
              <a:t> </a:t>
            </a:r>
            <a:r>
              <a:rPr lang="en-US" sz="3000" dirty="0">
                <a:solidFill>
                  <a:schemeClr val="bg1"/>
                </a:solidFill>
              </a:rPr>
              <a:t>Therefore when you come </a:t>
            </a:r>
            <a:r>
              <a:rPr lang="en-US" sz="3000" dirty="0" err="1">
                <a:solidFill>
                  <a:schemeClr val="bg1"/>
                </a:solidFill>
              </a:rPr>
              <a:t>toge-ther</a:t>
            </a:r>
            <a:r>
              <a:rPr lang="en-US" sz="3000" dirty="0">
                <a:solidFill>
                  <a:schemeClr val="bg1"/>
                </a:solidFill>
              </a:rPr>
              <a:t> in one place, it is not to eat the Lord’s Supper.  </a:t>
            </a:r>
            <a:r>
              <a:rPr lang="en-US" sz="3100" baseline="30000" dirty="0">
                <a:solidFill>
                  <a:srgbClr val="FFFF00"/>
                </a:solidFill>
              </a:rPr>
              <a:t>21 </a:t>
            </a:r>
            <a:r>
              <a:rPr lang="en-US" sz="3000" dirty="0">
                <a:solidFill>
                  <a:schemeClr val="bg1"/>
                </a:solidFill>
              </a:rPr>
              <a:t>For in eating, each one takes his own supper ahead of others; and one is hungry and another is drunk. </a:t>
            </a:r>
            <a:r>
              <a:rPr lang="en-US" sz="3100" baseline="30000" dirty="0">
                <a:solidFill>
                  <a:srgbClr val="FFFF00"/>
                </a:solidFill>
              </a:rPr>
              <a:t>22</a:t>
            </a:r>
            <a:r>
              <a:rPr lang="en-US" sz="3100" dirty="0">
                <a:solidFill>
                  <a:schemeClr val="bg1"/>
                </a:solidFill>
              </a:rPr>
              <a:t> </a:t>
            </a:r>
            <a:r>
              <a:rPr lang="en-US" sz="3000" dirty="0">
                <a:solidFill>
                  <a:schemeClr val="bg1"/>
                </a:solidFill>
              </a:rPr>
              <a:t>What! Do you not have houses to eat and drink in? Or do you despise the church of God and shame those who have nothing? . . .</a:t>
            </a:r>
            <a:endParaRPr lang="en-US" sz="3100" dirty="0">
              <a:solidFill>
                <a:schemeClr val="bg1"/>
              </a:solidFill>
            </a:endParaRPr>
          </a:p>
        </p:txBody>
      </p:sp>
    </p:spTree>
    <p:extLst>
      <p:ext uri="{BB962C8B-B14F-4D97-AF65-F5344CB8AC3E}">
        <p14:creationId xmlns:p14="http://schemas.microsoft.com/office/powerpoint/2010/main" val="297934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249378" y="166255"/>
            <a:ext cx="8663715" cy="6511635"/>
          </a:xfrm>
        </p:spPr>
        <p:txBody>
          <a:bodyPr/>
          <a:lstStyle/>
          <a:p>
            <a:pPr marL="0" indent="0">
              <a:spcAft>
                <a:spcPts val="300"/>
              </a:spcAft>
              <a:buNone/>
            </a:pPr>
            <a:r>
              <a:rPr lang="en-US" sz="3100" dirty="0">
                <a:solidFill>
                  <a:schemeClr val="bg1"/>
                </a:solidFill>
              </a:rPr>
              <a:t>1 Tim.4</a:t>
            </a:r>
            <a:r>
              <a:rPr lang="en-US" sz="3100" baseline="30000" dirty="0">
                <a:solidFill>
                  <a:srgbClr val="FFFF00"/>
                </a:solidFill>
              </a:rPr>
              <a:t>8 </a:t>
            </a:r>
            <a:endParaRPr lang="en-US" sz="3100" dirty="0">
              <a:solidFill>
                <a:schemeClr val="bg1"/>
              </a:solidFill>
            </a:endParaRPr>
          </a:p>
          <a:p>
            <a:pPr marL="0" indent="0">
              <a:spcAft>
                <a:spcPts val="300"/>
              </a:spcAft>
              <a:buNone/>
            </a:pPr>
            <a:r>
              <a:rPr lang="en-US" sz="3100" dirty="0">
                <a:solidFill>
                  <a:schemeClr val="bg1"/>
                </a:solidFill>
              </a:rPr>
              <a:t>Ep.6</a:t>
            </a:r>
            <a:r>
              <a:rPr lang="en-US" sz="3100" baseline="30000" dirty="0">
                <a:solidFill>
                  <a:srgbClr val="FFFF00"/>
                </a:solidFill>
              </a:rPr>
              <a:t>4</a:t>
            </a:r>
            <a:r>
              <a:rPr lang="en-US" sz="3100" dirty="0">
                <a:solidFill>
                  <a:schemeClr val="bg1"/>
                </a:solidFill>
              </a:rPr>
              <a:t> And you, fathers, do not provoke your children to wrath, but bring them up in the training and admonition of the Lord.</a:t>
            </a:r>
          </a:p>
        </p:txBody>
      </p:sp>
    </p:spTree>
    <p:extLst>
      <p:ext uri="{BB962C8B-B14F-4D97-AF65-F5344CB8AC3E}">
        <p14:creationId xmlns:p14="http://schemas.microsoft.com/office/powerpoint/2010/main" val="173099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366983"/>
          </a:xfrm>
        </p:spPr>
        <p:txBody>
          <a:bodyPr/>
          <a:lstStyle/>
          <a:p>
            <a:r>
              <a:rPr lang="en-US" sz="3600" dirty="0">
                <a:solidFill>
                  <a:srgbClr val="FFFFCC"/>
                </a:solidFill>
              </a:rPr>
              <a:t>Edification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1330048"/>
            <a:ext cx="8040253" cy="4786748"/>
          </a:xfrm>
        </p:spPr>
        <p:txBody>
          <a:bodyPr/>
          <a:lstStyle/>
          <a:p>
            <a:pPr marL="0" indent="0">
              <a:buNone/>
            </a:pPr>
            <a:r>
              <a:rPr lang="en-US" dirty="0">
                <a:solidFill>
                  <a:schemeClr val="bg1"/>
                </a:solidFill>
              </a:rPr>
              <a:t>1 Co.14</a:t>
            </a:r>
            <a:r>
              <a:rPr lang="en-US" baseline="30000" dirty="0">
                <a:solidFill>
                  <a:srgbClr val="FFFF00"/>
                </a:solidFill>
              </a:rPr>
              <a:t>39 </a:t>
            </a:r>
            <a:r>
              <a:rPr lang="en-US" dirty="0">
                <a:solidFill>
                  <a:schemeClr val="bg1"/>
                </a:solidFill>
              </a:rPr>
              <a:t>Therefore, brethren, desire earnestly to prophesy, and do not forbid to speak with tongues.  </a:t>
            </a:r>
            <a:r>
              <a:rPr lang="en-US" baseline="30000" dirty="0">
                <a:solidFill>
                  <a:srgbClr val="FFFF00"/>
                </a:solidFill>
              </a:rPr>
              <a:t>40</a:t>
            </a:r>
            <a:r>
              <a:rPr lang="en-US" dirty="0">
                <a:solidFill>
                  <a:schemeClr val="bg1"/>
                </a:solidFill>
              </a:rPr>
              <a:t> Let all things be one decently and in order.</a:t>
            </a:r>
          </a:p>
          <a:p>
            <a:pPr marL="0" indent="0">
              <a:buNone/>
            </a:pPr>
            <a:endParaRPr lang="en-US" baseline="30000" dirty="0">
              <a:solidFill>
                <a:srgbClr val="FFFF00"/>
              </a:solidFill>
            </a:endParaRPr>
          </a:p>
        </p:txBody>
      </p:sp>
    </p:spTree>
    <p:extLst>
      <p:ext uri="{BB962C8B-B14F-4D97-AF65-F5344CB8AC3E}">
        <p14:creationId xmlns:p14="http://schemas.microsoft.com/office/powerpoint/2010/main" val="444224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43335" y="258617"/>
            <a:ext cx="8275786" cy="6243783"/>
          </a:xfrm>
        </p:spPr>
        <p:txBody>
          <a:bodyPr/>
          <a:lstStyle/>
          <a:p>
            <a:pPr marL="0" indent="0">
              <a:spcAft>
                <a:spcPts val="300"/>
              </a:spcAft>
              <a:buNone/>
            </a:pPr>
            <a:r>
              <a:rPr lang="en-US" sz="3100" dirty="0">
                <a:solidFill>
                  <a:schemeClr val="bg1"/>
                </a:solidFill>
              </a:rPr>
              <a:t>Hb.12</a:t>
            </a:r>
            <a:r>
              <a:rPr lang="en-US" sz="3100" baseline="30000" dirty="0">
                <a:solidFill>
                  <a:srgbClr val="FFFF00"/>
                </a:solidFill>
              </a:rPr>
              <a:t>9</a:t>
            </a:r>
            <a:r>
              <a:rPr lang="en-US" sz="3100" dirty="0">
                <a:solidFill>
                  <a:schemeClr val="bg1"/>
                </a:solidFill>
              </a:rPr>
              <a:t> Furthermore, we have had human fathers who corrected us, and we paid them respect. Shall we not much more readily be in subjection to the Father of spirits and live? </a:t>
            </a:r>
            <a:r>
              <a:rPr lang="en-US" sz="3100" baseline="30000" dirty="0">
                <a:solidFill>
                  <a:srgbClr val="FFFF00"/>
                </a:solidFill>
              </a:rPr>
              <a:t>10</a:t>
            </a:r>
            <a:r>
              <a:rPr lang="en-US" sz="3100" dirty="0">
                <a:solidFill>
                  <a:schemeClr val="bg1"/>
                </a:solidFill>
              </a:rPr>
              <a:t> For they indeed for a few days chastened us as seemed best to them, but He for our profit, that we may be partakers of His holiness. </a:t>
            </a:r>
            <a:r>
              <a:rPr lang="en-US" sz="3100" baseline="30000" dirty="0">
                <a:solidFill>
                  <a:srgbClr val="FFFF00"/>
                </a:solidFill>
              </a:rPr>
              <a:t>11</a:t>
            </a:r>
            <a:r>
              <a:rPr lang="en-US" sz="3100" dirty="0">
                <a:solidFill>
                  <a:schemeClr val="bg1"/>
                </a:solidFill>
              </a:rPr>
              <a:t> Now no chastening seems to be joyful for the present, but painful; </a:t>
            </a:r>
            <a:r>
              <a:rPr lang="en-US" sz="3100" dirty="0" err="1">
                <a:solidFill>
                  <a:schemeClr val="bg1"/>
                </a:solidFill>
              </a:rPr>
              <a:t>neverthe</a:t>
            </a:r>
            <a:r>
              <a:rPr lang="en-US" sz="3100" dirty="0">
                <a:solidFill>
                  <a:schemeClr val="bg1"/>
                </a:solidFill>
              </a:rPr>
              <a:t>-less, afterward it yields the peaceable fruit of righteousness to those who have been trained by it.</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1274291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N. B. Hardeman </a:t>
            </a:r>
            <a:r>
              <a:rPr lang="en-US" sz="2400" dirty="0">
                <a:solidFill>
                  <a:srgbClr val="99FF66"/>
                </a:solidFill>
              </a:rPr>
              <a:t>(1/4)</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spcAft>
                <a:spcPts val="300"/>
              </a:spcAft>
              <a:buNone/>
            </a:pPr>
            <a:r>
              <a:rPr lang="en-US" sz="3100" dirty="0">
                <a:solidFill>
                  <a:schemeClr val="bg1"/>
                </a:solidFill>
              </a:rPr>
              <a:t>“I have always believed that a church has the right to contribute to a school or an orphan-age if it so desired.  In all that I have written, there is no conflict on this matter.  The right to contribute to one is the right to contribute to the other.”  </a:t>
            </a:r>
            <a:endParaRPr lang="en-US" sz="3000" dirty="0">
              <a:solidFill>
                <a:schemeClr val="bg1"/>
              </a:solidFill>
            </a:endParaRPr>
          </a:p>
        </p:txBody>
      </p:sp>
    </p:spTree>
    <p:extLst>
      <p:ext uri="{BB962C8B-B14F-4D97-AF65-F5344CB8AC3E}">
        <p14:creationId xmlns:p14="http://schemas.microsoft.com/office/powerpoint/2010/main" val="967187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N. B. Hardeman </a:t>
            </a:r>
            <a:r>
              <a:rPr lang="en-US" sz="2400" dirty="0">
                <a:solidFill>
                  <a:srgbClr val="99FF66"/>
                </a:solidFill>
              </a:rPr>
              <a:t>(2/4)</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spcAft>
                <a:spcPts val="300"/>
              </a:spcAft>
              <a:buNone/>
            </a:pPr>
            <a:r>
              <a:rPr lang="en-US" sz="3100" dirty="0">
                <a:solidFill>
                  <a:schemeClr val="bg1"/>
                </a:solidFill>
              </a:rPr>
              <a:t>“Note the parallel: </a:t>
            </a:r>
          </a:p>
          <a:p>
            <a:pPr marL="0" indent="0">
              <a:spcAft>
                <a:spcPts val="300"/>
              </a:spcAft>
              <a:buNone/>
            </a:pPr>
            <a:r>
              <a:rPr lang="en-US" sz="2400" dirty="0">
                <a:solidFill>
                  <a:srgbClr val="FFFFCC"/>
                </a:solidFill>
              </a:rPr>
              <a:t>(1)</a:t>
            </a:r>
            <a:r>
              <a:rPr lang="en-US" sz="3000" dirty="0">
                <a:solidFill>
                  <a:schemeClr val="bg1"/>
                </a:solidFill>
              </a:rPr>
              <a:t> </a:t>
            </a:r>
            <a:r>
              <a:rPr lang="en-US" sz="3100" dirty="0">
                <a:solidFill>
                  <a:schemeClr val="bg1"/>
                </a:solidFill>
              </a:rPr>
              <a:t>The school is a human institution; it has a board of directors; it teaches secular branches in connection with the Bible.</a:t>
            </a:r>
          </a:p>
          <a:p>
            <a:pPr marL="0" indent="0">
              <a:spcAft>
                <a:spcPts val="300"/>
              </a:spcAft>
              <a:buNone/>
            </a:pPr>
            <a:r>
              <a:rPr lang="en-US" sz="2400" dirty="0">
                <a:solidFill>
                  <a:srgbClr val="FFFFCC"/>
                </a:solidFill>
              </a:rPr>
              <a:t>(2)</a:t>
            </a:r>
            <a:r>
              <a:rPr lang="en-US" sz="3000" dirty="0">
                <a:solidFill>
                  <a:schemeClr val="bg1"/>
                </a:solidFill>
              </a:rPr>
              <a:t> </a:t>
            </a:r>
            <a:r>
              <a:rPr lang="en-US" sz="3100" dirty="0">
                <a:solidFill>
                  <a:schemeClr val="bg1"/>
                </a:solidFill>
              </a:rPr>
              <a:t>An orphan home is a human institution; it has a board of directors; it teaches secular branches in connection with the Bible.  </a:t>
            </a:r>
          </a:p>
          <a:p>
            <a:pPr marL="0" indent="0">
              <a:spcAft>
                <a:spcPts val="300"/>
              </a:spcAft>
              <a:buNone/>
            </a:pPr>
            <a:r>
              <a:rPr lang="en-US" sz="3100" dirty="0">
                <a:solidFill>
                  <a:schemeClr val="bg1"/>
                </a:solidFill>
              </a:rPr>
              <a:t>The same principle that permits one must also permit the other.  They must stand or fall together.”</a:t>
            </a:r>
          </a:p>
        </p:txBody>
      </p:sp>
    </p:spTree>
    <p:extLst>
      <p:ext uri="{BB962C8B-B14F-4D97-AF65-F5344CB8AC3E}">
        <p14:creationId xmlns:p14="http://schemas.microsoft.com/office/powerpoint/2010/main" val="2106560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N. B. Hardeman </a:t>
            </a:r>
            <a:r>
              <a:rPr lang="en-US" sz="2400" dirty="0">
                <a:solidFill>
                  <a:srgbClr val="99FF66"/>
                </a:solidFill>
              </a:rPr>
              <a:t>(3/4)</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spcAft>
                <a:spcPts val="300"/>
              </a:spcAft>
              <a:buNone/>
            </a:pPr>
            <a:r>
              <a:rPr lang="en-US" sz="3100" dirty="0">
                <a:solidFill>
                  <a:schemeClr val="bg1"/>
                </a:solidFill>
              </a:rPr>
              <a:t>“Assuming that the school does the work of the church (which is subject to discussion) then may I ask: if the church can do part of its work – caring for orphans – through a human institution, why can it not do another part of its work – teaching the Bible – through a human institution?  These brethren failed to show why</a:t>
            </a:r>
            <a:r>
              <a:rPr lang="en-US" sz="3000" dirty="0">
                <a:solidFill>
                  <a:schemeClr val="bg1"/>
                </a:solidFill>
              </a:rPr>
              <a:t>.”</a:t>
            </a:r>
          </a:p>
        </p:txBody>
      </p:sp>
    </p:spTree>
    <p:extLst>
      <p:ext uri="{BB962C8B-B14F-4D97-AF65-F5344CB8AC3E}">
        <p14:creationId xmlns:p14="http://schemas.microsoft.com/office/powerpoint/2010/main" val="597024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N. B. Hardeman </a:t>
            </a:r>
            <a:r>
              <a:rPr lang="en-US" sz="2400" dirty="0">
                <a:solidFill>
                  <a:srgbClr val="99FF66"/>
                </a:solidFill>
              </a:rPr>
              <a:t>(4/4)</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spcAft>
                <a:spcPts val="300"/>
              </a:spcAft>
              <a:buNone/>
            </a:pPr>
            <a:r>
              <a:rPr lang="en-US" sz="3100" dirty="0">
                <a:solidFill>
                  <a:schemeClr val="bg1"/>
                </a:solidFill>
              </a:rPr>
              <a:t>“According to the ‘ace writer’ the church sins in contributing to either… Why will these brethren support an orphanage and fight the schools?  The possible answer is that there are too many of our best churches that support the orphan home, and these brethren are afraid to attach them”</a:t>
            </a:r>
            <a:r>
              <a:rPr lang="en-US" sz="3000" dirty="0">
                <a:solidFill>
                  <a:schemeClr val="bg1"/>
                </a:solidFill>
              </a:rPr>
              <a:t> </a:t>
            </a:r>
            <a:r>
              <a:rPr lang="en-US" sz="2000" dirty="0">
                <a:solidFill>
                  <a:schemeClr val="bg1"/>
                </a:solidFill>
              </a:rPr>
              <a:t>– Gospel Advocate, Oct.23, 1947, p.884.</a:t>
            </a:r>
            <a:endParaRPr lang="en-US" sz="3000" dirty="0">
              <a:solidFill>
                <a:schemeClr val="bg1"/>
              </a:solidFill>
            </a:endParaRPr>
          </a:p>
        </p:txBody>
      </p:sp>
    </p:spTree>
    <p:extLst>
      <p:ext uri="{BB962C8B-B14F-4D97-AF65-F5344CB8AC3E}">
        <p14:creationId xmlns:p14="http://schemas.microsoft.com/office/powerpoint/2010/main" val="3781246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Athens Clay </a:t>
            </a:r>
            <a:r>
              <a:rPr lang="en-US" sz="3600" dirty="0" err="1">
                <a:solidFill>
                  <a:srgbClr val="FFFF00"/>
                </a:solidFill>
              </a:rPr>
              <a:t>Pullias</a:t>
            </a:r>
            <a:r>
              <a:rPr lang="en-US" sz="3600" dirty="0">
                <a:solidFill>
                  <a:srgbClr val="FFFF00"/>
                </a:solidFill>
              </a:rPr>
              <a:t> </a:t>
            </a:r>
            <a:r>
              <a:rPr lang="en-US" sz="2400" dirty="0">
                <a:solidFill>
                  <a:srgbClr val="99FF66"/>
                </a:solidFill>
              </a:rPr>
              <a:t>(1/3)</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lgn="ctr">
              <a:spcAft>
                <a:spcPts val="300"/>
              </a:spcAft>
              <a:buNone/>
            </a:pPr>
            <a:r>
              <a:rPr lang="en-US" sz="3100" dirty="0">
                <a:solidFill>
                  <a:srgbClr val="FFFFCC"/>
                </a:solidFill>
              </a:rPr>
              <a:t>Letter from DLC to churches, May, 1977 – </a:t>
            </a:r>
          </a:p>
          <a:p>
            <a:pPr marL="0" indent="0">
              <a:spcAft>
                <a:spcPts val="300"/>
              </a:spcAft>
              <a:buNone/>
            </a:pPr>
            <a:r>
              <a:rPr lang="en-US" sz="3100" dirty="0">
                <a:solidFill>
                  <a:schemeClr val="bg1"/>
                </a:solidFill>
              </a:rPr>
              <a:t>“The present condition of David Lipscomb College is excellent.  Enrollment is near capacity in the college and at capacity in the high school and elementary school.  The faculty is the strongest in Lipscomb’s history.  In spite of rising costs, the 1976-77 budget for the fiscal year will be balanced for the thirty-third consecutive year.”</a:t>
            </a:r>
            <a:endParaRPr lang="en-US" sz="3000" dirty="0">
              <a:solidFill>
                <a:schemeClr val="bg1"/>
              </a:solidFill>
            </a:endParaRPr>
          </a:p>
        </p:txBody>
      </p:sp>
    </p:spTree>
    <p:extLst>
      <p:ext uri="{BB962C8B-B14F-4D97-AF65-F5344CB8AC3E}">
        <p14:creationId xmlns:p14="http://schemas.microsoft.com/office/powerpoint/2010/main" val="379126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Athens Clay </a:t>
            </a:r>
            <a:r>
              <a:rPr lang="en-US" sz="3600" dirty="0" err="1">
                <a:solidFill>
                  <a:srgbClr val="FFFF00"/>
                </a:solidFill>
              </a:rPr>
              <a:t>Pullias</a:t>
            </a:r>
            <a:r>
              <a:rPr lang="en-US" sz="3600" dirty="0">
                <a:solidFill>
                  <a:srgbClr val="FFFF00"/>
                </a:solidFill>
              </a:rPr>
              <a:t> </a:t>
            </a:r>
            <a:r>
              <a:rPr lang="en-US" sz="2400" dirty="0">
                <a:solidFill>
                  <a:srgbClr val="99FF66"/>
                </a:solidFill>
              </a:rPr>
              <a:t>(2/3)</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lgn="ctr">
              <a:spcAft>
                <a:spcPts val="300"/>
              </a:spcAft>
              <a:buNone/>
            </a:pPr>
            <a:r>
              <a:rPr lang="en-US" sz="3100" dirty="0">
                <a:solidFill>
                  <a:srgbClr val="FFFFCC"/>
                </a:solidFill>
              </a:rPr>
              <a:t>Letter from DLC to churches, May, 1977 – </a:t>
            </a:r>
          </a:p>
          <a:p>
            <a:pPr marL="0" indent="0">
              <a:spcAft>
                <a:spcPts val="300"/>
              </a:spcAft>
              <a:buNone/>
            </a:pPr>
            <a:r>
              <a:rPr lang="en-US" sz="3100" dirty="0">
                <a:solidFill>
                  <a:schemeClr val="bg1"/>
                </a:solidFill>
              </a:rPr>
              <a:t>“In a turbulent time of change and confusion, Lipscomb has maintained its spiritual, aca-</a:t>
            </a:r>
            <a:r>
              <a:rPr lang="en-US" sz="3100" dirty="0" err="1">
                <a:solidFill>
                  <a:schemeClr val="bg1"/>
                </a:solidFill>
              </a:rPr>
              <a:t>demic</a:t>
            </a:r>
            <a:r>
              <a:rPr lang="en-US" sz="3100" dirty="0">
                <a:solidFill>
                  <a:schemeClr val="bg1"/>
                </a:solidFill>
              </a:rPr>
              <a:t>, and cultural integrity.  The attached report discusses only the problems and the solutions to these problems.  Please read it carefully and reflect upon the grave </a:t>
            </a:r>
            <a:r>
              <a:rPr lang="en-US" sz="3100" dirty="0" err="1">
                <a:solidFill>
                  <a:schemeClr val="bg1"/>
                </a:solidFill>
              </a:rPr>
              <a:t>implica-tions</a:t>
            </a:r>
            <a:r>
              <a:rPr lang="en-US" sz="3100" dirty="0">
                <a:solidFill>
                  <a:schemeClr val="bg1"/>
                </a:solidFill>
              </a:rPr>
              <a:t> for the future of Christian education.”</a:t>
            </a:r>
            <a:endParaRPr lang="en-US" sz="3000" dirty="0">
              <a:solidFill>
                <a:schemeClr val="bg1"/>
              </a:solidFill>
            </a:endParaRPr>
          </a:p>
        </p:txBody>
      </p:sp>
    </p:spTree>
    <p:extLst>
      <p:ext uri="{BB962C8B-B14F-4D97-AF65-F5344CB8AC3E}">
        <p14:creationId xmlns:p14="http://schemas.microsoft.com/office/powerpoint/2010/main" val="373501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91514"/>
            <a:ext cx="8229600" cy="750598"/>
          </a:xfrm>
        </p:spPr>
        <p:txBody>
          <a:bodyPr/>
          <a:lstStyle/>
          <a:p>
            <a:r>
              <a:rPr lang="en-US" sz="3600" dirty="0">
                <a:solidFill>
                  <a:srgbClr val="FFFF00"/>
                </a:solidFill>
              </a:rPr>
              <a:t>Athens Clay </a:t>
            </a:r>
            <a:r>
              <a:rPr lang="en-US" sz="3600" dirty="0" err="1">
                <a:solidFill>
                  <a:srgbClr val="FFFF00"/>
                </a:solidFill>
              </a:rPr>
              <a:t>Pullias</a:t>
            </a:r>
            <a:r>
              <a:rPr lang="en-US" sz="3600" dirty="0">
                <a:solidFill>
                  <a:srgbClr val="FFFF00"/>
                </a:solidFill>
              </a:rPr>
              <a:t> </a:t>
            </a:r>
            <a:r>
              <a:rPr lang="en-US" sz="2400" dirty="0">
                <a:solidFill>
                  <a:srgbClr val="99FF66"/>
                </a:solidFill>
              </a:rPr>
              <a:t>(3/3)</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942112"/>
            <a:ext cx="8229600" cy="5273961"/>
          </a:xfrm>
        </p:spPr>
        <p:txBody>
          <a:bodyPr/>
          <a:lstStyle/>
          <a:p>
            <a:pPr marL="0" indent="0" algn="ctr">
              <a:spcAft>
                <a:spcPts val="300"/>
              </a:spcAft>
              <a:buNone/>
            </a:pPr>
            <a:r>
              <a:rPr lang="en-US" sz="3100" dirty="0">
                <a:solidFill>
                  <a:srgbClr val="FFFFCC"/>
                </a:solidFill>
              </a:rPr>
              <a:t>Letter from DLC to churches, May, 1977 – </a:t>
            </a:r>
          </a:p>
          <a:p>
            <a:pPr marL="0" indent="0">
              <a:spcAft>
                <a:spcPts val="300"/>
              </a:spcAft>
              <a:buNone/>
            </a:pPr>
            <a:r>
              <a:rPr lang="en-US" sz="3100" dirty="0">
                <a:solidFill>
                  <a:schemeClr val="bg1"/>
                </a:solidFill>
              </a:rPr>
              <a:t>“The gifts, grants, and contributions made to Lipscomb by alumni, friends, congregations, and business corporations are a matter of life and death to the future of Lipscomb.  Your financial support is of the utmost importance.</a:t>
            </a:r>
          </a:p>
          <a:p>
            <a:pPr marL="0" indent="0">
              <a:spcAft>
                <a:spcPts val="300"/>
              </a:spcAft>
              <a:buNone/>
            </a:pPr>
            <a:r>
              <a:rPr lang="en-US" sz="3100" dirty="0">
                <a:solidFill>
                  <a:schemeClr val="bg1"/>
                </a:solidFill>
              </a:rPr>
              <a:t>I shall look forward to hearing from you.”</a:t>
            </a:r>
            <a:endParaRPr lang="en-US" sz="3000" dirty="0">
              <a:solidFill>
                <a:schemeClr val="bg1"/>
              </a:solidFill>
            </a:endParaRPr>
          </a:p>
        </p:txBody>
      </p:sp>
    </p:spTree>
    <p:extLst>
      <p:ext uri="{BB962C8B-B14F-4D97-AF65-F5344CB8AC3E}">
        <p14:creationId xmlns:p14="http://schemas.microsoft.com/office/powerpoint/2010/main" val="47362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Title 2">
            <a:extLst>
              <a:ext uri="{FF2B5EF4-FFF2-40B4-BE49-F238E27FC236}">
                <a16:creationId xmlns:a16="http://schemas.microsoft.com/office/drawing/2014/main" id="{32A5B0CE-1DA5-4841-B10F-1BFA5623B3E1}"/>
              </a:ext>
            </a:extLst>
          </p:cNvPr>
          <p:cNvSpPr>
            <a:spLocks noGrp="1"/>
          </p:cNvSpPr>
          <p:nvPr>
            <p:ph type="title"/>
          </p:nvPr>
        </p:nvSpPr>
        <p:spPr>
          <a:xfrm>
            <a:off x="457200" y="154570"/>
            <a:ext cx="8229600" cy="575104"/>
          </a:xfrm>
        </p:spPr>
        <p:txBody>
          <a:bodyPr/>
          <a:lstStyle/>
          <a:p>
            <a:r>
              <a:rPr lang="en-US" sz="3600" dirty="0">
                <a:solidFill>
                  <a:srgbClr val="FFFF00"/>
                </a:solidFill>
              </a:rPr>
              <a:t>Athens Clay </a:t>
            </a:r>
            <a:r>
              <a:rPr lang="en-US" sz="3600" dirty="0" err="1">
                <a:solidFill>
                  <a:srgbClr val="FFFF00"/>
                </a:solidFill>
              </a:rPr>
              <a:t>Pullias</a:t>
            </a:r>
            <a:endParaRPr lang="en-US" sz="3600" dirty="0">
              <a:solidFill>
                <a:srgbClr val="99FF66"/>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277091" y="766618"/>
            <a:ext cx="8599055" cy="5449455"/>
          </a:xfrm>
        </p:spPr>
        <p:txBody>
          <a:bodyPr/>
          <a:lstStyle/>
          <a:p>
            <a:pPr marL="0" indent="0" algn="ctr">
              <a:spcAft>
                <a:spcPts val="300"/>
              </a:spcAft>
              <a:buNone/>
            </a:pPr>
            <a:r>
              <a:rPr lang="en-US" sz="3100" dirty="0">
                <a:solidFill>
                  <a:srgbClr val="FFFFCC"/>
                </a:solidFill>
              </a:rPr>
              <a:t>Letter to Nashville Banner, March, 1977</a:t>
            </a:r>
          </a:p>
          <a:p>
            <a:pPr marL="0" indent="0">
              <a:spcAft>
                <a:spcPts val="300"/>
              </a:spcAft>
              <a:buNone/>
            </a:pPr>
            <a:r>
              <a:rPr lang="en-US" sz="3000" dirty="0">
                <a:solidFill>
                  <a:schemeClr val="bg1"/>
                </a:solidFill>
              </a:rPr>
              <a:t>“The suit, brought by Americans United for </a:t>
            </a:r>
            <a:r>
              <a:rPr lang="en-US" sz="3000" dirty="0" err="1">
                <a:solidFill>
                  <a:schemeClr val="bg1"/>
                </a:solidFill>
              </a:rPr>
              <a:t>Separ-ation</a:t>
            </a:r>
            <a:r>
              <a:rPr lang="en-US" sz="3000" dirty="0">
                <a:solidFill>
                  <a:schemeClr val="bg1"/>
                </a:solidFill>
              </a:rPr>
              <a:t> of Church and State, noted in particular three schools whose presidents testified Monday and Tuesday in the Hearing.  Of those schools, David Lipscomb College here has 35 students receiving $41,150 in public money, according to Barber.   Lipscomb’s President, Dr. Athens Clay </a:t>
            </a:r>
            <a:r>
              <a:rPr lang="en-US" sz="3000" dirty="0" err="1">
                <a:solidFill>
                  <a:schemeClr val="bg1"/>
                </a:solidFill>
              </a:rPr>
              <a:t>Pullias</a:t>
            </a:r>
            <a:r>
              <a:rPr lang="en-US" sz="3000" dirty="0">
                <a:solidFill>
                  <a:schemeClr val="bg1"/>
                </a:solidFill>
              </a:rPr>
              <a:t>, has testified that his school has no </a:t>
            </a:r>
            <a:r>
              <a:rPr lang="en-US" sz="3000" dirty="0" err="1">
                <a:solidFill>
                  <a:schemeClr val="bg1"/>
                </a:solidFill>
              </a:rPr>
              <a:t>affilia-tion</a:t>
            </a:r>
            <a:r>
              <a:rPr lang="en-US" sz="3000" dirty="0">
                <a:solidFill>
                  <a:schemeClr val="bg1"/>
                </a:solidFill>
              </a:rPr>
              <a:t> with the Church of Christ, although mem-</a:t>
            </a:r>
            <a:r>
              <a:rPr lang="en-US" sz="3000" dirty="0" err="1">
                <a:solidFill>
                  <a:schemeClr val="bg1"/>
                </a:solidFill>
              </a:rPr>
              <a:t>bership</a:t>
            </a:r>
            <a:r>
              <a:rPr lang="en-US" sz="3000" dirty="0">
                <a:solidFill>
                  <a:schemeClr val="bg1"/>
                </a:solidFill>
              </a:rPr>
              <a:t> in that church is a condition of employ-</a:t>
            </a:r>
            <a:r>
              <a:rPr lang="en-US" sz="3000" dirty="0" err="1">
                <a:solidFill>
                  <a:schemeClr val="bg1"/>
                </a:solidFill>
              </a:rPr>
              <a:t>ment</a:t>
            </a:r>
            <a:r>
              <a:rPr lang="en-US" sz="3000" dirty="0">
                <a:solidFill>
                  <a:schemeClr val="bg1"/>
                </a:solidFill>
              </a:rPr>
              <a:t> for Lipscomb’s faculty.”</a:t>
            </a:r>
          </a:p>
        </p:txBody>
      </p:sp>
    </p:spTree>
    <p:extLst>
      <p:ext uri="{BB962C8B-B14F-4D97-AF65-F5344CB8AC3E}">
        <p14:creationId xmlns:p14="http://schemas.microsoft.com/office/powerpoint/2010/main" val="368935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57382"/>
          </a:xfrm>
        </p:spPr>
        <p:txBody>
          <a:bodyPr/>
          <a:lstStyle/>
          <a:p>
            <a:r>
              <a:rPr lang="en-US" sz="3600" dirty="0">
                <a:solidFill>
                  <a:srgbClr val="FFFFCC"/>
                </a:solidFill>
              </a:rPr>
              <a:t>Edification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748146"/>
            <a:ext cx="8529781" cy="5791200"/>
          </a:xfrm>
        </p:spPr>
        <p:txBody>
          <a:bodyPr/>
          <a:lstStyle/>
          <a:p>
            <a:pPr marL="0" indent="0">
              <a:buNone/>
            </a:pPr>
            <a:r>
              <a:rPr lang="en-US" dirty="0">
                <a:solidFill>
                  <a:schemeClr val="bg1"/>
                </a:solidFill>
              </a:rPr>
              <a:t>Ro.10</a:t>
            </a:r>
            <a:r>
              <a:rPr lang="en-US" baseline="30000" dirty="0">
                <a:solidFill>
                  <a:srgbClr val="FFFF00"/>
                </a:solidFill>
              </a:rPr>
              <a:t>14 </a:t>
            </a:r>
            <a:r>
              <a:rPr lang="en-US" sz="3100" dirty="0">
                <a:solidFill>
                  <a:schemeClr val="bg1"/>
                </a:solidFill>
              </a:rPr>
              <a:t>How then shall they call on Him in whom they have not believed? And how shall they believe in Him of whom they have not heard? And how shall they hear without a preacher?  </a:t>
            </a:r>
            <a:r>
              <a:rPr lang="en-US" baseline="30000" dirty="0">
                <a:solidFill>
                  <a:srgbClr val="FFFF00"/>
                </a:solidFill>
              </a:rPr>
              <a:t>15</a:t>
            </a:r>
            <a:r>
              <a:rPr lang="en-US" dirty="0">
                <a:solidFill>
                  <a:schemeClr val="bg1"/>
                </a:solidFill>
              </a:rPr>
              <a:t> </a:t>
            </a:r>
            <a:r>
              <a:rPr lang="en-US" sz="3100" dirty="0">
                <a:solidFill>
                  <a:schemeClr val="bg1"/>
                </a:solidFill>
              </a:rPr>
              <a:t>And how shall they preach unless they are sent? As it is written: “How beautiful are the feet of those who preach the gospel of peace, Who bring glad tidings of good things!”</a:t>
            </a:r>
            <a:r>
              <a:rPr lang="en-US" dirty="0">
                <a:solidFill>
                  <a:schemeClr val="bg1"/>
                </a:solidFill>
              </a:rPr>
              <a:t>  </a:t>
            </a:r>
            <a:r>
              <a:rPr lang="en-US" baseline="30000" dirty="0">
                <a:solidFill>
                  <a:srgbClr val="FFFF00"/>
                </a:solidFill>
              </a:rPr>
              <a:t>16</a:t>
            </a:r>
            <a:r>
              <a:rPr lang="en-US" dirty="0">
                <a:solidFill>
                  <a:schemeClr val="bg1"/>
                </a:solidFill>
              </a:rPr>
              <a:t> </a:t>
            </a:r>
            <a:r>
              <a:rPr lang="en-US" sz="3100" dirty="0">
                <a:solidFill>
                  <a:schemeClr val="bg1"/>
                </a:solidFill>
              </a:rPr>
              <a:t>But they have not all obeyed the gospel. For Isaiah says, “LORD, who has believed our report?”  </a:t>
            </a:r>
            <a:r>
              <a:rPr lang="en-US" baseline="30000" dirty="0">
                <a:solidFill>
                  <a:srgbClr val="FFFF00"/>
                </a:solidFill>
              </a:rPr>
              <a:t>17</a:t>
            </a:r>
            <a:r>
              <a:rPr lang="en-US" dirty="0">
                <a:solidFill>
                  <a:schemeClr val="bg1"/>
                </a:solidFill>
              </a:rPr>
              <a:t> </a:t>
            </a:r>
            <a:r>
              <a:rPr lang="en-US" sz="3100" dirty="0">
                <a:solidFill>
                  <a:schemeClr val="bg1"/>
                </a:solidFill>
              </a:rPr>
              <a:t>So then faith comes by hearing, and hearing by the word of God.  </a:t>
            </a:r>
            <a:endParaRPr lang="en-US" dirty="0">
              <a:solidFill>
                <a:schemeClr val="bg1"/>
              </a:solidFill>
            </a:endParaRPr>
          </a:p>
        </p:txBody>
      </p:sp>
    </p:spTree>
    <p:extLst>
      <p:ext uri="{BB962C8B-B14F-4D97-AF65-F5344CB8AC3E}">
        <p14:creationId xmlns:p14="http://schemas.microsoft.com/office/powerpoint/2010/main" val="218563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1743365"/>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400" dirty="0">
                <a:solidFill>
                  <a:srgbClr val="FFFF00"/>
                </a:solidFill>
                <a:latin typeface="Verdana" panose="020B0604030504040204" pitchFamily="34" charset="0"/>
                <a:ea typeface="Verdana" panose="020B0604030504040204" pitchFamily="34" charset="0"/>
              </a:rPr>
              <a:t>Edification in NT</a:t>
            </a:r>
            <a:endParaRPr lang="en-US" sz="3400" dirty="0">
              <a:solidFill>
                <a:srgbClr val="FFFF00"/>
              </a:solidFill>
            </a:endParaRPr>
          </a:p>
        </p:txBody>
      </p:sp>
    </p:spTree>
    <p:extLst>
      <p:ext uri="{BB962C8B-B14F-4D97-AF65-F5344CB8AC3E}">
        <p14:creationId xmlns:p14="http://schemas.microsoft.com/office/powerpoint/2010/main" val="23817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57382"/>
          </a:xfrm>
        </p:spPr>
        <p:txBody>
          <a:bodyPr/>
          <a:lstStyle/>
          <a:p>
            <a:r>
              <a:rPr lang="en-US" sz="3600" dirty="0">
                <a:solidFill>
                  <a:srgbClr val="FFFFCC"/>
                </a:solidFill>
              </a:rPr>
              <a:t>Edification in NT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748146"/>
            <a:ext cx="8529781" cy="5791200"/>
          </a:xfrm>
        </p:spPr>
        <p:txBody>
          <a:bodyPr/>
          <a:lstStyle/>
          <a:p>
            <a:pPr marL="0" indent="0">
              <a:spcAft>
                <a:spcPts val="600"/>
              </a:spcAft>
              <a:buNone/>
            </a:pPr>
            <a:r>
              <a:rPr lang="en-US" dirty="0">
                <a:solidFill>
                  <a:schemeClr val="bg1"/>
                </a:solidFill>
              </a:rPr>
              <a:t>Mt.24</a:t>
            </a:r>
            <a:r>
              <a:rPr lang="en-US" baseline="30000" dirty="0">
                <a:solidFill>
                  <a:srgbClr val="FFFF00"/>
                </a:solidFill>
              </a:rPr>
              <a:t>1</a:t>
            </a:r>
            <a:r>
              <a:rPr lang="en-US" dirty="0">
                <a:solidFill>
                  <a:schemeClr val="bg1"/>
                </a:solidFill>
              </a:rPr>
              <a:t> </a:t>
            </a:r>
            <a:r>
              <a:rPr lang="en-US" sz="3100" dirty="0">
                <a:solidFill>
                  <a:schemeClr val="bg1"/>
                </a:solidFill>
              </a:rPr>
              <a:t>He is like a man building a house, who dug deep and laid the foundation on the rock. And when the flood arose, the stream beat vehemently against that house, and could not shake it, for it was founded on the rock</a:t>
            </a:r>
          </a:p>
          <a:p>
            <a:pPr marL="0" indent="0">
              <a:spcAft>
                <a:spcPts val="600"/>
              </a:spcAft>
              <a:buNone/>
            </a:pPr>
            <a:r>
              <a:rPr lang="en-US" dirty="0">
                <a:solidFill>
                  <a:schemeClr val="bg1"/>
                </a:solidFill>
              </a:rPr>
              <a:t>Lk.4</a:t>
            </a:r>
            <a:r>
              <a:rPr lang="en-US" baseline="30000" dirty="0">
                <a:solidFill>
                  <a:srgbClr val="FFFF00"/>
                </a:solidFill>
              </a:rPr>
              <a:t>29 </a:t>
            </a:r>
            <a:r>
              <a:rPr lang="en-US" sz="3100" dirty="0">
                <a:solidFill>
                  <a:schemeClr val="bg1"/>
                </a:solidFill>
              </a:rPr>
              <a:t>…rose up and thrust Him out of the city; and they led Him to the brow of the hill on which their city was built, that they might throw Him down over the cliff…</a:t>
            </a:r>
          </a:p>
          <a:p>
            <a:pPr marL="0" indent="0">
              <a:buNone/>
            </a:pPr>
            <a:r>
              <a:rPr lang="en-US" sz="3100" dirty="0">
                <a:solidFill>
                  <a:schemeClr val="bg1"/>
                </a:solidFill>
              </a:rPr>
              <a:t>Lk.6</a:t>
            </a:r>
            <a:r>
              <a:rPr lang="en-US" sz="3100" baseline="30000" dirty="0">
                <a:solidFill>
                  <a:srgbClr val="FFFF00"/>
                </a:solidFill>
              </a:rPr>
              <a:t>48</a:t>
            </a:r>
            <a:r>
              <a:rPr lang="en-US" sz="3100" dirty="0">
                <a:solidFill>
                  <a:schemeClr val="bg1"/>
                </a:solidFill>
              </a:rPr>
              <a:t> He is like a man building a house, who dug deep and laid the foundation on the rock… </a:t>
            </a:r>
          </a:p>
          <a:p>
            <a:pPr marL="0" indent="0">
              <a:buNone/>
            </a:pPr>
            <a:endParaRPr lang="en-US" sz="3100" dirty="0">
              <a:solidFill>
                <a:schemeClr val="bg1"/>
              </a:solidFill>
            </a:endParaRPr>
          </a:p>
        </p:txBody>
      </p:sp>
    </p:spTree>
    <p:extLst>
      <p:ext uri="{BB962C8B-B14F-4D97-AF65-F5344CB8AC3E}">
        <p14:creationId xmlns:p14="http://schemas.microsoft.com/office/powerpoint/2010/main" val="122024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89890"/>
          </a:xfrm>
        </p:spPr>
        <p:txBody>
          <a:bodyPr/>
          <a:lstStyle/>
          <a:p>
            <a:r>
              <a:rPr lang="en-US" sz="3600" dirty="0">
                <a:solidFill>
                  <a:srgbClr val="FFFFCC"/>
                </a:solidFill>
              </a:rPr>
              <a:t>Edification in NT</a:t>
            </a:r>
            <a:br>
              <a:rPr lang="en-US" sz="3600" dirty="0">
                <a:solidFill>
                  <a:srgbClr val="FFFFCC"/>
                </a:solidFill>
              </a:rPr>
            </a:br>
            <a:r>
              <a:rPr lang="en-US" sz="3200" dirty="0">
                <a:solidFill>
                  <a:srgbClr val="FFFFCC"/>
                </a:solidFill>
              </a:rPr>
              <a:t>[Figurative uses]</a:t>
            </a:r>
            <a:endParaRPr lang="en-US" sz="3600" dirty="0">
              <a:solidFill>
                <a:srgbClr val="FFFFCC"/>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89890"/>
            <a:ext cx="8529781" cy="5606473"/>
          </a:xfrm>
        </p:spPr>
        <p:txBody>
          <a:bodyPr/>
          <a:lstStyle/>
          <a:p>
            <a:pPr marL="0" indent="0">
              <a:spcAft>
                <a:spcPts val="300"/>
              </a:spcAft>
              <a:buNone/>
            </a:pPr>
            <a:r>
              <a:rPr lang="en-US" dirty="0">
                <a:solidFill>
                  <a:schemeClr val="bg1"/>
                </a:solidFill>
              </a:rPr>
              <a:t>Mt.16</a:t>
            </a:r>
            <a:r>
              <a:rPr lang="en-US" baseline="30000" dirty="0">
                <a:solidFill>
                  <a:srgbClr val="FFFF00"/>
                </a:solidFill>
              </a:rPr>
              <a:t>18</a:t>
            </a:r>
            <a:r>
              <a:rPr lang="en-US" dirty="0">
                <a:solidFill>
                  <a:schemeClr val="bg1"/>
                </a:solidFill>
              </a:rPr>
              <a:t> </a:t>
            </a:r>
            <a:r>
              <a:rPr lang="en-US" sz="3100" dirty="0">
                <a:solidFill>
                  <a:schemeClr val="bg1"/>
                </a:solidFill>
              </a:rPr>
              <a:t>And I also say to you that you are Peter, and on this rock I will build My church ...</a:t>
            </a:r>
          </a:p>
          <a:p>
            <a:pPr marL="0" indent="0">
              <a:spcAft>
                <a:spcPts val="300"/>
              </a:spcAft>
              <a:buNone/>
            </a:pPr>
            <a:r>
              <a:rPr lang="en-US" sz="3100" dirty="0">
                <a:solidFill>
                  <a:schemeClr val="bg1"/>
                </a:solidFill>
              </a:rPr>
              <a:t>1 Pt.2</a:t>
            </a:r>
            <a:r>
              <a:rPr lang="en-US" sz="3100" baseline="30000" dirty="0">
                <a:solidFill>
                  <a:srgbClr val="FFFF00"/>
                </a:solidFill>
              </a:rPr>
              <a:t>5</a:t>
            </a:r>
            <a:r>
              <a:rPr lang="en-US" sz="3100" dirty="0">
                <a:solidFill>
                  <a:schemeClr val="bg1"/>
                </a:solidFill>
              </a:rPr>
              <a:t> … </a:t>
            </a:r>
            <a:r>
              <a:rPr lang="en-US" sz="3100" baseline="30000" dirty="0">
                <a:solidFill>
                  <a:srgbClr val="FFFF00"/>
                </a:solidFill>
              </a:rPr>
              <a:t>7</a:t>
            </a:r>
          </a:p>
          <a:p>
            <a:pPr marL="0" indent="0">
              <a:spcAft>
                <a:spcPts val="300"/>
              </a:spcAft>
              <a:buNone/>
            </a:pPr>
            <a:r>
              <a:rPr lang="en-US" sz="3100" dirty="0">
                <a:solidFill>
                  <a:schemeClr val="bg1"/>
                </a:solidFill>
              </a:rPr>
              <a:t>Acts 9</a:t>
            </a:r>
            <a:r>
              <a:rPr lang="en-US" sz="3100" baseline="30000" dirty="0">
                <a:solidFill>
                  <a:srgbClr val="FFFF00"/>
                </a:solidFill>
              </a:rPr>
              <a:t>31 </a:t>
            </a:r>
            <a:r>
              <a:rPr lang="en-US" sz="3100" dirty="0">
                <a:solidFill>
                  <a:schemeClr val="bg1"/>
                </a:solidFill>
              </a:rPr>
              <a:t>Then the churches throughout all Judea, Galilee, and Samaria had peace and were edified.  And walking in the fear of the Lord and in the comfort of the Holy Spirit, they were multiplied.</a:t>
            </a:r>
          </a:p>
          <a:p>
            <a:pPr marL="0" indent="0">
              <a:buNone/>
            </a:pPr>
            <a:r>
              <a:rPr lang="en-US" sz="3100" dirty="0">
                <a:solidFill>
                  <a:schemeClr val="bg1"/>
                </a:solidFill>
              </a:rPr>
              <a:t>Jd.</a:t>
            </a:r>
            <a:r>
              <a:rPr lang="en-US" sz="3100" baseline="30000" dirty="0">
                <a:solidFill>
                  <a:srgbClr val="FFFF00"/>
                </a:solidFill>
              </a:rPr>
              <a:t>20</a:t>
            </a:r>
            <a:r>
              <a:rPr lang="en-US" sz="3100" dirty="0">
                <a:solidFill>
                  <a:schemeClr val="bg1"/>
                </a:solidFill>
              </a:rPr>
              <a:t> But you, beloved, building yourselves up on your most holy faith, praying in the Holy Spirit</a:t>
            </a:r>
          </a:p>
          <a:p>
            <a:pPr marL="0" indent="0">
              <a:buNone/>
            </a:pPr>
            <a:endParaRPr lang="en-US" sz="3100" dirty="0">
              <a:solidFill>
                <a:schemeClr val="bg1"/>
              </a:solidFill>
            </a:endParaRPr>
          </a:p>
          <a:p>
            <a:pPr marL="0" indent="0">
              <a:buNone/>
            </a:pPr>
            <a:endParaRPr lang="en-US" sz="3100" dirty="0">
              <a:solidFill>
                <a:schemeClr val="bg1"/>
              </a:solidFill>
            </a:endParaRPr>
          </a:p>
          <a:p>
            <a:pPr marL="0" indent="0">
              <a:buNone/>
            </a:pPr>
            <a:endParaRPr lang="en-US" sz="3100" dirty="0">
              <a:solidFill>
                <a:schemeClr val="bg1"/>
              </a:solidFill>
            </a:endParaRPr>
          </a:p>
        </p:txBody>
      </p:sp>
    </p:spTree>
    <p:extLst>
      <p:ext uri="{BB962C8B-B14F-4D97-AF65-F5344CB8AC3E}">
        <p14:creationId xmlns:p14="http://schemas.microsoft.com/office/powerpoint/2010/main" val="237455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Edification in NT</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1687949"/>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600" dirty="0">
                <a:solidFill>
                  <a:srgbClr val="FFFF00"/>
                </a:solidFill>
                <a:ea typeface="Verdana" panose="020B0604030504040204" pitchFamily="34" charset="0"/>
              </a:rPr>
              <a:t>Misconceptions About Church Growth</a:t>
            </a:r>
            <a:endParaRPr lang="en-US" sz="3400" dirty="0">
              <a:solidFill>
                <a:srgbClr val="FFFF00"/>
              </a:solidFill>
            </a:endParaRPr>
          </a:p>
        </p:txBody>
      </p:sp>
    </p:spTree>
    <p:extLst>
      <p:ext uri="{BB962C8B-B14F-4D97-AF65-F5344CB8AC3E}">
        <p14:creationId xmlns:p14="http://schemas.microsoft.com/office/powerpoint/2010/main" val="396768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1089890"/>
          </a:xfrm>
        </p:spPr>
        <p:txBody>
          <a:bodyPr/>
          <a:lstStyle/>
          <a:p>
            <a:r>
              <a:rPr lang="en-US" sz="3600" dirty="0">
                <a:solidFill>
                  <a:srgbClr val="FFFFCC"/>
                </a:solidFill>
              </a:rPr>
              <a:t>Misconceptions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1089890"/>
            <a:ext cx="8529781" cy="5606473"/>
          </a:xfrm>
        </p:spPr>
        <p:txBody>
          <a:bodyPr/>
          <a:lstStyle/>
          <a:p>
            <a:pPr marL="0" indent="0">
              <a:spcAft>
                <a:spcPts val="300"/>
              </a:spcAft>
              <a:buNone/>
            </a:pPr>
            <a:r>
              <a:rPr lang="en-US" sz="3100" dirty="0">
                <a:solidFill>
                  <a:schemeClr val="bg1"/>
                </a:solidFill>
              </a:rPr>
              <a:t>Acts 8</a:t>
            </a:r>
          </a:p>
          <a:p>
            <a:pPr marL="0" indent="0">
              <a:spcAft>
                <a:spcPts val="300"/>
              </a:spcAft>
              <a:buNone/>
            </a:pPr>
            <a:r>
              <a:rPr lang="en-US" sz="3100" dirty="0">
                <a:solidFill>
                  <a:schemeClr val="bg1"/>
                </a:solidFill>
              </a:rPr>
              <a:t>Rv.3</a:t>
            </a:r>
            <a:r>
              <a:rPr lang="en-US" sz="3100" baseline="30000" dirty="0">
                <a:solidFill>
                  <a:srgbClr val="FFFF00"/>
                </a:solidFill>
              </a:rPr>
              <a:t>8</a:t>
            </a:r>
            <a:r>
              <a:rPr lang="en-US" sz="3100" dirty="0">
                <a:solidFill>
                  <a:schemeClr val="bg1"/>
                </a:solidFill>
              </a:rPr>
              <a:t> “I know your works. See, I have set before you an open door, and no one can shut it; for you have a little strength, have kept My word, and have not denied My name.</a:t>
            </a:r>
          </a:p>
          <a:p>
            <a:pPr marL="0" indent="0">
              <a:spcAft>
                <a:spcPts val="300"/>
              </a:spcAft>
              <a:buNone/>
            </a:pPr>
            <a:r>
              <a:rPr lang="en-US" sz="3100" dirty="0">
                <a:solidFill>
                  <a:schemeClr val="bg1"/>
                </a:solidFill>
              </a:rPr>
              <a:t>Ep.4</a:t>
            </a:r>
            <a:r>
              <a:rPr lang="en-US" sz="3100" baseline="30000" dirty="0">
                <a:solidFill>
                  <a:srgbClr val="FFFF00"/>
                </a:solidFill>
              </a:rPr>
              <a:t>16</a:t>
            </a:r>
            <a:r>
              <a:rPr lang="en-US" sz="3100" dirty="0">
                <a:solidFill>
                  <a:schemeClr val="bg1"/>
                </a:solidFill>
              </a:rPr>
              <a:t> from whom the whole body, joined and knit together by what every joint supplies, according to the effective working by which every part does its share, causes growth of the body for the edifying of itself in love.</a:t>
            </a:r>
          </a:p>
          <a:p>
            <a:pPr marL="0" indent="0">
              <a:spcAft>
                <a:spcPts val="300"/>
              </a:spcAft>
              <a:buNone/>
            </a:pPr>
            <a:endParaRPr lang="en-US" sz="3100" dirty="0">
              <a:solidFill>
                <a:schemeClr val="bg1"/>
              </a:solidFill>
            </a:endParaRPr>
          </a:p>
        </p:txBody>
      </p:sp>
    </p:spTree>
    <p:extLst>
      <p:ext uri="{BB962C8B-B14F-4D97-AF65-F5344CB8AC3E}">
        <p14:creationId xmlns:p14="http://schemas.microsoft.com/office/powerpoint/2010/main" val="153029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Edification in NT</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2343729"/>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III. </a:t>
            </a:r>
            <a:r>
              <a:rPr lang="en-US" sz="3600" dirty="0">
                <a:solidFill>
                  <a:srgbClr val="FFFF00"/>
                </a:solidFill>
                <a:ea typeface="Verdana" panose="020B0604030504040204" pitchFamily="34" charset="0"/>
              </a:rPr>
              <a:t>Means of Edification</a:t>
            </a:r>
            <a:endParaRPr lang="en-US" sz="3400" dirty="0">
              <a:solidFill>
                <a:srgbClr val="FFFF00"/>
              </a:solidFill>
            </a:endParaRPr>
          </a:p>
        </p:txBody>
      </p:sp>
      <p:sp>
        <p:nvSpPr>
          <p:cNvPr id="6" name="Rectangle: Rounded Corners 5">
            <a:extLst>
              <a:ext uri="{FF2B5EF4-FFF2-40B4-BE49-F238E27FC236}">
                <a16:creationId xmlns:a16="http://schemas.microsoft.com/office/drawing/2014/main" id="{12B7DB84-ECBA-4EA7-9FA9-A183CFEB2C5A}"/>
              </a:ext>
            </a:extLst>
          </p:cNvPr>
          <p:cNvSpPr/>
          <p:nvPr/>
        </p:nvSpPr>
        <p:spPr>
          <a:xfrm>
            <a:off x="2199585" y="1650989"/>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Misconceptions…</a:t>
            </a:r>
            <a:endParaRPr lang="en-US" sz="2400" dirty="0">
              <a:solidFill>
                <a:schemeClr val="bg1"/>
              </a:solidFill>
            </a:endParaRPr>
          </a:p>
        </p:txBody>
      </p:sp>
    </p:spTree>
    <p:extLst>
      <p:ext uri="{BB962C8B-B14F-4D97-AF65-F5344CB8AC3E}">
        <p14:creationId xmlns:p14="http://schemas.microsoft.com/office/powerpoint/2010/main" val="317197705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1991</Words>
  <Application>Microsoft Office PowerPoint</Application>
  <PresentationFormat>On-screen Show (4:3)</PresentationFormat>
  <Paragraphs>85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Verdana</vt:lpstr>
      <vt:lpstr>1_Default Design</vt:lpstr>
      <vt:lpstr>PowerPoint Presentation</vt:lpstr>
      <vt:lpstr>Edification</vt:lpstr>
      <vt:lpstr>Edification</vt:lpstr>
      <vt:lpstr>PowerPoint Presentation</vt:lpstr>
      <vt:lpstr>Edification in NT</vt:lpstr>
      <vt:lpstr>Edification in NT [Figurative uses]</vt:lpstr>
      <vt:lpstr>PowerPoint Presentation</vt:lpstr>
      <vt:lpstr>Misconceptions</vt:lpstr>
      <vt:lpstr>PowerPoint Presentation</vt:lpstr>
      <vt:lpstr>Means of Edification</vt:lpstr>
      <vt:lpstr>Means of Edification</vt:lpstr>
      <vt:lpstr>PowerPoint Presentation</vt:lpstr>
      <vt:lpstr>Do not burden churches with individual duties</vt:lpstr>
      <vt:lpstr>Do not burden churches with individual duties</vt:lpstr>
      <vt:lpstr>Confuses individual and church</vt:lpstr>
      <vt:lpstr>Some works are right for individuals, wrong for church</vt:lpstr>
      <vt:lpstr>Confuses individual and church</vt:lpstr>
      <vt:lpstr>PowerPoint Presentation</vt:lpstr>
      <vt:lpstr>PowerPoint Presentation</vt:lpstr>
      <vt:lpstr>PowerPoint Presentation</vt:lpstr>
      <vt:lpstr>N. B. Hardeman (1/4)</vt:lpstr>
      <vt:lpstr>N. B. Hardeman (2/4)</vt:lpstr>
      <vt:lpstr>N. B. Hardeman (3/4)</vt:lpstr>
      <vt:lpstr>N. B. Hardeman (4/4)</vt:lpstr>
      <vt:lpstr>Athens Clay Pullias (1/3)</vt:lpstr>
      <vt:lpstr>Athens Clay Pullias (2/3)</vt:lpstr>
      <vt:lpstr>Athens Clay Pullias (3/3)</vt:lpstr>
      <vt:lpstr>Athens Clay Pullias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12</cp:revision>
  <dcterms:created xsi:type="dcterms:W3CDTF">2006-09-18T21:36:30Z</dcterms:created>
  <dcterms:modified xsi:type="dcterms:W3CDTF">2020-03-16T02:56:00Z</dcterms:modified>
</cp:coreProperties>
</file>